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8" r:id="rId3"/>
    <p:sldId id="259" r:id="rId4"/>
    <p:sldId id="309" r:id="rId5"/>
    <p:sldId id="260" r:id="rId6"/>
    <p:sldId id="261" r:id="rId7"/>
    <p:sldId id="262" r:id="rId8"/>
    <p:sldId id="263" r:id="rId9"/>
    <p:sldId id="264" r:id="rId10"/>
    <p:sldId id="265" r:id="rId11"/>
    <p:sldId id="266" r:id="rId12"/>
    <p:sldId id="267" r:id="rId13"/>
    <p:sldId id="268" r:id="rId14"/>
    <p:sldId id="269" r:id="rId15"/>
    <p:sldId id="307"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8" r:id="rId52"/>
    <p:sldId id="305" r:id="rId53"/>
    <p:sldId id="306" r:id="rId54"/>
  </p:sldIdLst>
  <p:sldSz cx="9144000" cy="6858000" type="screen4x3"/>
  <p:notesSz cx="6858000" cy="9144000"/>
  <p:defaultTextStyle>
    <a:defPPr>
      <a:defRPr lang="da-DK"/>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a-DK"/>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a-DK"/>
          </a:p>
        </p:txBody>
      </p:sp>
      <p:sp>
        <p:nvSpPr>
          <p:cNvPr id="717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a-DK"/>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9131F2E-3989-44E0-B36C-3481C62ABA89}" type="slidenum">
              <a:rPr lang="da-DK"/>
              <a:pPr/>
              <a:t>‹nr.›</a:t>
            </a:fld>
            <a:endParaRPr lang="da-DK"/>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6A2E9AC-CBE9-409C-864C-92A29B342FCD}" type="slidenum">
              <a:rPr lang="da-DK"/>
              <a:pPr/>
              <a:t>5</a:t>
            </a:fld>
            <a:endParaRPr lang="da-DK"/>
          </a:p>
        </p:txBody>
      </p:sp>
      <p:sp>
        <p:nvSpPr>
          <p:cNvPr id="81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5608E23-9AAB-4B32-907E-310DDB73A568}" type="slidenum">
              <a:rPr lang="da-DK" sz="1200"/>
              <a:pPr algn="r"/>
              <a:t>5</a:t>
            </a:fld>
            <a:endParaRPr lang="da-DK" sz="120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xfrm>
            <a:off x="914400" y="4343400"/>
            <a:ext cx="5029200" cy="4114800"/>
          </a:xfrm>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A8732C9-63EE-47EF-9ADA-BE62866E1676}" type="slidenum">
              <a:rPr lang="da-DK"/>
              <a:pPr/>
              <a:t>14</a:t>
            </a:fld>
            <a:endParaRPr lang="da-DK"/>
          </a:p>
        </p:txBody>
      </p:sp>
      <p:sp>
        <p:nvSpPr>
          <p:cNvPr id="266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D3CC56A-0ED8-417F-BC5E-92D704654CCE}" type="slidenum">
              <a:rPr lang="da-DK" sz="1200"/>
              <a:pPr algn="r"/>
              <a:t>14</a:t>
            </a:fld>
            <a:endParaRPr lang="da-DK"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type="sldNum" sz="quarter" idx="5"/>
          </p:nvPr>
        </p:nvSpPr>
        <p:spPr>
          <a:ln/>
        </p:spPr>
        <p:txBody>
          <a:bodyPr/>
          <a:lstStyle/>
          <a:p>
            <a:fld id="{0BCDE3F3-E47A-4C87-8660-4F388A8C785D}" type="slidenum">
              <a:rPr lang="da-DK"/>
              <a:pPr/>
              <a:t>19</a:t>
            </a:fld>
            <a:endParaRPr lang="da-DK"/>
          </a:p>
        </p:txBody>
      </p:sp>
      <p:sp>
        <p:nvSpPr>
          <p:cNvPr id="317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57F4004-D6B3-41F2-A0DD-9E34476C42CF}" type="slidenum">
              <a:rPr lang="da-DK" sz="1200"/>
              <a:pPr algn="r"/>
              <a:t>19</a:t>
            </a:fld>
            <a:endParaRPr lang="da-DK" sz="1200"/>
          </a:p>
        </p:txBody>
      </p:sp>
      <p:sp>
        <p:nvSpPr>
          <p:cNvPr id="31747"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endParaRPr lang="en-US" sz="2800">
              <a:solidFill>
                <a:schemeClr val="folHlink"/>
              </a:solidFill>
              <a:latin typeface="Century Gothic" pitchFamily="34" charset="0"/>
            </a:endParaRPr>
          </a:p>
        </p:txBody>
      </p:sp>
      <p:sp>
        <p:nvSpPr>
          <p:cNvPr id="31748" name="Rectangle 3"/>
          <p:cNvSpPr>
            <a:spLocks noChangeArrowheads="1"/>
          </p:cNvSpPr>
          <p:nvPr/>
        </p:nvSpPr>
        <p:spPr bwMode="auto">
          <a:xfrm>
            <a:off x="3884613" y="8688388"/>
            <a:ext cx="2973387" cy="455612"/>
          </a:xfrm>
          <a:prstGeom prst="rect">
            <a:avLst/>
          </a:prstGeom>
          <a:noFill/>
          <a:ln w="12700">
            <a:noFill/>
            <a:miter lim="800000"/>
            <a:headEnd/>
            <a:tailEnd/>
          </a:ln>
        </p:spPr>
        <p:txBody>
          <a:bodyPr lIns="93825" tIns="46090" rIns="93825" bIns="46090" anchor="b"/>
          <a:lstStyle/>
          <a:p>
            <a:pPr algn="r" defTabSz="947738" eaLnBrk="0" hangingPunct="0"/>
            <a:r>
              <a:rPr lang="da-DK" sz="1200">
                <a:latin typeface="Times New Roman" pitchFamily="18" charset="0"/>
              </a:rPr>
              <a:t>12</a:t>
            </a:r>
          </a:p>
        </p:txBody>
      </p:sp>
      <p:sp>
        <p:nvSpPr>
          <p:cNvPr id="31749" name="Rectangle 4"/>
          <p:cNvSpPr>
            <a:spLocks noChangeArrowheads="1"/>
          </p:cNvSpPr>
          <p:nvPr/>
        </p:nvSpPr>
        <p:spPr bwMode="auto">
          <a:xfrm>
            <a:off x="0" y="8688388"/>
            <a:ext cx="2973388" cy="455612"/>
          </a:xfrm>
          <a:prstGeom prst="rect">
            <a:avLst/>
          </a:prstGeom>
          <a:noFill/>
          <a:ln w="12700">
            <a:noFill/>
            <a:miter lim="800000"/>
            <a:headEnd/>
            <a:tailEnd/>
          </a:ln>
        </p:spPr>
        <p:txBody>
          <a:bodyPr wrap="none" anchor="ctr"/>
          <a:lstStyle/>
          <a:p>
            <a:endParaRPr lang="en-US" sz="2800">
              <a:solidFill>
                <a:schemeClr val="folHlink"/>
              </a:solidFill>
              <a:latin typeface="Century Gothic" pitchFamily="34" charset="0"/>
            </a:endParaRPr>
          </a:p>
        </p:txBody>
      </p:sp>
      <p:sp>
        <p:nvSpPr>
          <p:cNvPr id="31750" name="Rectangle 5"/>
          <p:cNvSpPr>
            <a:spLocks noChangeArrowheads="1"/>
          </p:cNvSpPr>
          <p:nvPr/>
        </p:nvSpPr>
        <p:spPr bwMode="auto">
          <a:xfrm>
            <a:off x="0" y="0"/>
            <a:ext cx="2973388" cy="455613"/>
          </a:xfrm>
          <a:prstGeom prst="rect">
            <a:avLst/>
          </a:prstGeom>
          <a:noFill/>
          <a:ln w="12700">
            <a:noFill/>
            <a:miter lim="800000"/>
            <a:headEnd/>
            <a:tailEnd/>
          </a:ln>
        </p:spPr>
        <p:txBody>
          <a:bodyPr wrap="none" anchor="ctr"/>
          <a:lstStyle/>
          <a:p>
            <a:endParaRPr lang="en-US" sz="2800">
              <a:solidFill>
                <a:schemeClr val="folHlink"/>
              </a:solidFill>
              <a:latin typeface="Century Gothic" pitchFamily="34" charset="0"/>
            </a:endParaRPr>
          </a:p>
        </p:txBody>
      </p:sp>
      <p:sp>
        <p:nvSpPr>
          <p:cNvPr id="31751" name="Rectangle 6"/>
          <p:cNvSpPr>
            <a:spLocks noGrp="1" noRot="1" noChangeAspect="1" noChangeArrowheads="1" noTextEdit="1"/>
          </p:cNvSpPr>
          <p:nvPr>
            <p:ph type="sldImg"/>
          </p:nvPr>
        </p:nvSpPr>
        <p:spPr>
          <a:xfrm>
            <a:off x="1154113" y="692150"/>
            <a:ext cx="4554537" cy="3416300"/>
          </a:xfrm>
          <a:ln w="12700" cap="flat"/>
        </p:spPr>
      </p:sp>
      <p:sp>
        <p:nvSpPr>
          <p:cNvPr id="31752" name="Rectangle 7"/>
          <p:cNvSpPr>
            <a:spLocks noGrp="1" noChangeArrowheads="1"/>
          </p:cNvSpPr>
          <p:nvPr>
            <p:ph type="body" idx="1"/>
          </p:nvPr>
        </p:nvSpPr>
        <p:spPr>
          <a:xfrm>
            <a:off x="915988" y="4344988"/>
            <a:ext cx="5026025" cy="4111625"/>
          </a:xfrm>
          <a:solidFill>
            <a:srgbClr val="FFFFFF"/>
          </a:solidFill>
          <a:ln w="12700" cap="flat">
            <a:solidFill>
              <a:srgbClr val="000000"/>
            </a:solidFill>
          </a:ln>
        </p:spPr>
        <p:txBody>
          <a:bodyPr lIns="93825" tIns="46090" rIns="93825" bIns="46090"/>
          <a:lstStyle/>
          <a:p>
            <a:r>
              <a:rPr lang="da-DK"/>
              <a:t>Del den lille folder ud </a:t>
            </a:r>
          </a:p>
          <a:p>
            <a:r>
              <a:rPr lang="en-GB">
                <a:cs typeface="Arial" pitchFamily="34" charset="0"/>
              </a:rPr>
              <a:t>hjertemassage, ventilation og kredsløbsunderstøttende behandling gives mhp at beskytte især cerebrum mod iskæmi</a:t>
            </a:r>
          </a:p>
          <a:p>
            <a:r>
              <a:rPr lang="en-GB">
                <a:cs typeface="Arial" pitchFamily="34" charset="0"/>
              </a:rPr>
              <a:t>- hjertemassage har til formål manuelt at opretholde perfusion, tjekkes ved at der under hjertemassage kan palperes puls i f.eks. a. femoralis.</a:t>
            </a:r>
          </a:p>
          <a:p>
            <a:r>
              <a:rPr lang="en-GB">
                <a:cs typeface="Arial" pitchFamily="34" charset="0"/>
              </a:rPr>
              <a:t>- ventilation gives for at opretholde en vis ilttension i blodet. </a:t>
            </a:r>
          </a:p>
          <a:p>
            <a:pPr>
              <a:buFontTx/>
              <a:buChar char="-"/>
            </a:pPr>
            <a:r>
              <a:rPr lang="en-GB">
                <a:cs typeface="Arial" pitchFamily="34" charset="0"/>
              </a:rPr>
              <a:t>ratio 15:2 fordi det er vist, at hver gang man holder pause med massage for at give luft, skal der flere kompressioner til, før der igen er tilstrækkeligt flow.</a:t>
            </a:r>
          </a:p>
          <a:p>
            <a:endParaRPr lang="en-GB">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EE121B8-4194-49D5-9EE1-6F25F65CFC9C}" type="slidenum">
              <a:rPr lang="da-DK"/>
              <a:pPr/>
              <a:t>20</a:t>
            </a:fld>
            <a:endParaRPr lang="da-DK"/>
          </a:p>
        </p:txBody>
      </p:sp>
      <p:sp>
        <p:nvSpPr>
          <p:cNvPr id="337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A50A29-4F66-4CE7-9F72-027D2D531CE4}" type="slidenum">
              <a:rPr lang="da-DK" sz="1200"/>
              <a:pPr algn="r"/>
              <a:t>20</a:t>
            </a:fld>
            <a:endParaRPr lang="da-DK"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A1F6F22-DDF7-4D93-9B29-678322AF0E2E}" type="slidenum">
              <a:rPr lang="da-DK"/>
              <a:pPr/>
              <a:t>21</a:t>
            </a:fld>
            <a:endParaRPr lang="da-DK"/>
          </a:p>
        </p:txBody>
      </p:sp>
      <p:sp>
        <p:nvSpPr>
          <p:cNvPr id="358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514C4DC-D100-4726-86D7-95A499D030C3}" type="slidenum">
              <a:rPr lang="da-DK" sz="1200"/>
              <a:pPr algn="r"/>
              <a:t>21</a:t>
            </a:fld>
            <a:endParaRPr lang="da-DK"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p:txBody>
          <a:bodyPr/>
          <a:lstStyle/>
          <a:p>
            <a:r>
              <a:rPr lang="da-DK"/>
              <a:t>Underviseren fortæller at der principielt er 2 rytmer. Stødbare og ikke-stødbare rytmer. VF/VT præsenteres:</a:t>
            </a:r>
            <a:br>
              <a:rPr lang="da-DK"/>
            </a:br>
            <a:r>
              <a:rPr lang="da-DK"/>
              <a:t>VF : Grundlinie med hurtige, mere eller mindre grove uregelmæssige udslag og </a:t>
            </a:r>
            <a:r>
              <a:rPr lang="da-DK">
                <a:solidFill>
                  <a:schemeClr val="accent1"/>
                </a:solidFill>
              </a:rPr>
              <a:t>amplitude</a:t>
            </a:r>
            <a:r>
              <a:rPr lang="da-DK">
                <a:solidFill>
                  <a:srgbClr val="FF0000"/>
                </a:solidFill>
              </a:rPr>
              <a:t>, helt</a:t>
            </a:r>
            <a:r>
              <a:rPr lang="da-DK"/>
              <a:t> uden </a:t>
            </a:r>
            <a:r>
              <a:rPr lang="da-DK">
                <a:solidFill>
                  <a:srgbClr val="FF0000"/>
                </a:solidFill>
              </a:rPr>
              <a:t>veldefinerede</a:t>
            </a:r>
            <a:r>
              <a:rPr lang="da-DK"/>
              <a:t> QRS-komplekser. </a:t>
            </a:r>
            <a:r>
              <a:rPr lang="da-DK">
                <a:solidFill>
                  <a:srgbClr val="FF0000"/>
                </a:solidFill>
              </a:rPr>
              <a:t>Amplituden i udslagene veksler</a:t>
            </a:r>
            <a:r>
              <a:rPr lang="da-DK"/>
              <a:t>. </a:t>
            </a:r>
          </a:p>
          <a:p>
            <a:r>
              <a:rPr lang="da-DK"/>
              <a:t>Ventrikelflimmer er den hyppigste rytme under hjertestop og samtidig den med bedst prognose</a:t>
            </a:r>
            <a:endParaRPr lang="da-DK" b="1"/>
          </a:p>
          <a:p>
            <a:r>
              <a:rPr lang="da-DK" b="1"/>
              <a:t>Hvis tvivl om VF pga. lav amplitude gives basal genoplivning i 2 min. Og der vurderes på ny.</a:t>
            </a:r>
            <a:r>
              <a:rPr lang="da-DK"/>
              <a:t/>
            </a:r>
            <a:br>
              <a:rPr lang="da-DK"/>
            </a:br>
            <a:r>
              <a:rPr lang="da-DK"/>
              <a:t>Pulsløs VT: Frekvens er &gt; 100/min. Brede monofasiske QRS-komplekser. Alle QRS-komplekserne ligner hinanden.</a:t>
            </a:r>
            <a:br>
              <a:rPr lang="da-DK"/>
            </a:br>
            <a:r>
              <a:rPr lang="da-DK" i="1"/>
              <a:t/>
            </a:r>
            <a:br>
              <a:rPr lang="da-DK" i="1"/>
            </a:br>
            <a:endParaRPr lang="da-DK"/>
          </a:p>
          <a:p>
            <a:endParaRPr lang="da-DK"/>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6D865AC-767A-47CF-A251-8C2FFD14AFC0}" type="slidenum">
              <a:rPr lang="da-DK"/>
              <a:pPr/>
              <a:t>22</a:t>
            </a:fld>
            <a:endParaRPr lang="da-DK"/>
          </a:p>
        </p:txBody>
      </p:sp>
      <p:sp>
        <p:nvSpPr>
          <p:cNvPr id="378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99BA848-7EF4-465A-8901-0F9FD58A49C3}" type="slidenum">
              <a:rPr lang="da-DK" sz="1200"/>
              <a:pPr algn="r"/>
              <a:t>22</a:t>
            </a:fld>
            <a:endParaRPr lang="da-DK"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p:txBody>
          <a:bodyPr/>
          <a:lstStyle/>
          <a:p>
            <a:r>
              <a:rPr lang="da-DK">
                <a:cs typeface="Arial" pitchFamily="34" charset="0"/>
              </a:rPr>
              <a:t>Remsen: vurdér- (medicinér-) stød- massér</a:t>
            </a:r>
          </a:p>
          <a:p>
            <a:r>
              <a:rPr lang="da-DK">
                <a:cs typeface="Arial" pitchFamily="34" charset="0"/>
              </a:rPr>
              <a:t>Behandling gennemgås: Hvis stødbar rytme observeres gives ét stød af 360 J (eller 150-360 J bifasisk afhængig af defib. Hvis tvivl ved bifasisk gives 200 J) og der gives 30:2 i 2 min. umiddelbart efter, hvorefter man revurderer rytmen på skopet. Hvis indikeret gives nyt stød af 360 J osv. Hvis den revurderede rytme ikke er stødbar tjekkes puls.</a:t>
            </a:r>
          </a:p>
          <a:p>
            <a:r>
              <a:rPr lang="da-DK">
                <a:cs typeface="Arial" pitchFamily="34" charset="0"/>
              </a:rPr>
              <a:t>Det er vigtigt at understrege at det er defibrilleringen der redder liv. Endvidere må anlæggelse af i.v.-adgange eller intubation ikke forsinke defibrillering. ”Myocardial stunning” forklares som baggrund for at 30:2 opstartes uanset hvad og at man ikke vurdere rytme lige efter stød. </a:t>
            </a:r>
          </a:p>
          <a:p>
            <a:endParaRPr lang="da-DK"/>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0DBC1EA-ECE0-4E97-A9B9-AE44A3977BF1}" type="slidenum">
              <a:rPr lang="da-DK"/>
              <a:pPr/>
              <a:t>24</a:t>
            </a:fld>
            <a:endParaRPr lang="da-DK"/>
          </a:p>
        </p:txBody>
      </p:sp>
      <p:sp>
        <p:nvSpPr>
          <p:cNvPr id="409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CF3C353-05E6-4144-A999-73BD80AC5F4F}" type="slidenum">
              <a:rPr lang="da-DK" sz="1200"/>
              <a:pPr algn="r"/>
              <a:t>24</a:t>
            </a:fld>
            <a:endParaRPr lang="da-DK" sz="120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p:txBody>
          <a:bodyPr/>
          <a:lstStyle/>
          <a:p>
            <a:r>
              <a:rPr lang="da-DK"/>
              <a:t>Medicinen gennemgås uden at lægge vægt på virkning. Gives i så central vene som muligt.</a:t>
            </a:r>
          </a:p>
          <a:p>
            <a:r>
              <a:rPr lang="da-DK"/>
              <a:t>Hvis der spørges er</a:t>
            </a:r>
          </a:p>
          <a:p>
            <a:r>
              <a:rPr lang="da-DK"/>
              <a:t>Adrenalin: perifert kar kontraherende- skulle i teorien øge effekt af HLR</a:t>
            </a:r>
          </a:p>
          <a:p>
            <a:r>
              <a:rPr lang="da-DK"/>
              <a:t>Amiodaron: antiarytmika</a:t>
            </a:r>
            <a:br>
              <a:rPr lang="da-DK"/>
            </a:br>
            <a:r>
              <a:rPr lang="da-DK"/>
              <a:t/>
            </a:r>
            <a:br>
              <a:rPr lang="da-DK"/>
            </a:br>
            <a:r>
              <a:rPr lang="da-DK" b="1"/>
              <a:t>Det må dog understreges at ingen af de anvendte farmaka nogensinde er vist at øge overlevelsen. Visse gives nok mere på grund af tradition end evidensbaseret viden.</a:t>
            </a:r>
            <a:endParaRPr lang="da-DK"/>
          </a:p>
          <a:p>
            <a:endParaRPr lang="da-DK"/>
          </a:p>
          <a:p>
            <a:endParaRPr lang="da-DK"/>
          </a:p>
          <a:p>
            <a:endParaRPr lang="da-DK"/>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468F818-E9E7-491D-8BE7-F71E8DE8CFFB}" type="slidenum">
              <a:rPr lang="da-DK"/>
              <a:pPr/>
              <a:t>26</a:t>
            </a:fld>
            <a:endParaRPr lang="da-DK"/>
          </a:p>
        </p:txBody>
      </p:sp>
      <p:sp>
        <p:nvSpPr>
          <p:cNvPr id="440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FD25258-A874-487E-9DAB-64D87FB4696A}" type="slidenum">
              <a:rPr lang="da-DK" sz="1200"/>
              <a:pPr algn="r"/>
              <a:t>26</a:t>
            </a:fld>
            <a:endParaRPr lang="da-DK"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p:txBody>
          <a:bodyPr/>
          <a:lstStyle/>
          <a:p>
            <a:r>
              <a:rPr lang="da-DK"/>
              <a:t>Asystoli EKG kan enten vise</a:t>
            </a:r>
            <a:br>
              <a:rPr lang="da-DK"/>
            </a:br>
            <a:r>
              <a:rPr lang="da-DK"/>
              <a:t>1.) </a:t>
            </a:r>
            <a:r>
              <a:rPr lang="da-DK" i="1"/>
              <a:t>en isoelektrisk linie uden udslag</a:t>
            </a:r>
            <a:r>
              <a:rPr lang="da-DK"/>
              <a:t> (husk dog at nævne at asystoli ikke vil være helt lige. En helt flad eller stiplet linie skyldes oftest en teknisk fejl) </a:t>
            </a:r>
            <a:r>
              <a:rPr lang="da-DK" b="1"/>
              <a:t>Husk altid at kontrollere elektroder og afledning ved asystoli.</a:t>
            </a:r>
            <a:br>
              <a:rPr lang="da-DK" b="1"/>
            </a:br>
            <a:r>
              <a:rPr lang="da-DK"/>
              <a:t>2.) </a:t>
            </a:r>
            <a:r>
              <a:rPr lang="da-DK" i="1"/>
              <a:t>Kun P-takker og ingen QRS-komplekser</a:t>
            </a:r>
            <a:r>
              <a:rPr lang="da-DK"/>
              <a:t>.</a:t>
            </a:r>
          </a:p>
          <a:p>
            <a:r>
              <a:rPr lang="da-DK"/>
              <a:t>Asystoli har en meget dårlig prognose, og patienter fundet med asystoli genoplives meget sjældent</a:t>
            </a:r>
          </a:p>
          <a:p>
            <a:r>
              <a:rPr lang="da-DK"/>
              <a:t>PEA EKG viser:</a:t>
            </a:r>
            <a:br>
              <a:rPr lang="da-DK"/>
            </a:br>
            <a:r>
              <a:rPr lang="da-DK" i="1"/>
              <a:t>QRS-komplekser, </a:t>
            </a:r>
            <a:r>
              <a:rPr lang="da-DK" i="1">
                <a:solidFill>
                  <a:srgbClr val="FF0000"/>
                </a:solidFill>
              </a:rPr>
              <a:t>dog med noget formændring </a:t>
            </a:r>
            <a:r>
              <a:rPr lang="da-DK" i="1"/>
              <a:t>og tendens til bradykardi</a:t>
            </a:r>
            <a:r>
              <a:rPr lang="da-DK"/>
              <a:t>. </a:t>
            </a:r>
            <a:br>
              <a:rPr lang="da-DK"/>
            </a:br>
            <a:r>
              <a:rPr lang="da-DK" b="1"/>
              <a:t>Hvis man er i tvivl om hvorvidt dette er </a:t>
            </a:r>
            <a:r>
              <a:rPr lang="da-DK" b="1">
                <a:solidFill>
                  <a:schemeClr val="accent1"/>
                </a:solidFill>
              </a:rPr>
              <a:t>hjertestop mærkes efter puls.</a:t>
            </a:r>
          </a:p>
          <a:p>
            <a:endParaRPr lang="da-DK"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D5EA78B-9BDF-44C1-B1C4-E827E23D02FF}" type="slidenum">
              <a:rPr lang="da-DK"/>
              <a:pPr/>
              <a:t>27</a:t>
            </a:fld>
            <a:endParaRPr lang="da-DK"/>
          </a:p>
        </p:txBody>
      </p:sp>
      <p:sp>
        <p:nvSpPr>
          <p:cNvPr id="460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3263415-C276-4ECA-AFB8-66E371B41BCB}" type="slidenum">
              <a:rPr lang="da-DK" sz="1200"/>
              <a:pPr algn="r"/>
              <a:t>27</a:t>
            </a:fld>
            <a:endParaRPr lang="da-DK"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p:txBody>
          <a:bodyPr/>
          <a:lstStyle/>
          <a:p>
            <a:r>
              <a:rPr lang="da-DK"/>
              <a:t>Medicin ved ikke stødbar rytmer gives så snart der er en IV- adgang.</a:t>
            </a:r>
          </a:p>
          <a:p>
            <a:r>
              <a:rPr lang="da-DK"/>
              <a:t>Atropin er en engangsdosis og gives ikke igen selvom der har været en anden rytme i mellemtiden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EA1AD34-244C-43B3-8F99-377D9D1BB0DC}" type="slidenum">
              <a:rPr lang="da-DK"/>
              <a:pPr/>
              <a:t>29</a:t>
            </a:fld>
            <a:endParaRPr lang="da-DK"/>
          </a:p>
        </p:txBody>
      </p:sp>
      <p:sp>
        <p:nvSpPr>
          <p:cNvPr id="49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65EE1B9-5962-4B93-AA8D-2897E9B79F22}" type="slidenum">
              <a:rPr lang="da-DK" sz="1200"/>
              <a:pPr algn="r"/>
              <a:t>29</a:t>
            </a:fld>
            <a:endParaRPr lang="da-DK"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45E93BB-C1A6-4E57-A145-9EFC2EE2C379}" type="slidenum">
              <a:rPr lang="da-DK"/>
              <a:pPr/>
              <a:t>30</a:t>
            </a:fld>
            <a:endParaRPr lang="da-DK"/>
          </a:p>
        </p:txBody>
      </p:sp>
      <p:sp>
        <p:nvSpPr>
          <p:cNvPr id="512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68E735F-3A3E-4B4D-AEE9-915F84AD65B9}" type="slidenum">
              <a:rPr lang="da-DK" sz="1200"/>
              <a:pPr algn="r"/>
              <a:t>30</a:t>
            </a:fld>
            <a:endParaRPr lang="da-DK"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p:txBody>
          <a:bodyPr/>
          <a:lstStyle/>
          <a:p>
            <a:r>
              <a:rPr lang="da-DK"/>
              <a:t>Ja, det er en VF</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3E5FBF4-19E8-438B-9FFB-6E189A36F037}" type="slidenum">
              <a:rPr lang="da-DK"/>
              <a:pPr/>
              <a:t>6</a:t>
            </a:fld>
            <a:endParaRPr lang="da-DK"/>
          </a:p>
        </p:txBody>
      </p:sp>
      <p:sp>
        <p:nvSpPr>
          <p:cNvPr id="102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36779B5-5294-4DBF-8CB0-F99F19559120}" type="slidenum">
              <a:rPr lang="da-DK" sz="1200"/>
              <a:pPr algn="r"/>
              <a:t>6</a:t>
            </a:fld>
            <a:endParaRPr lang="da-DK" sz="1200"/>
          </a:p>
        </p:txBody>
      </p:sp>
      <p:sp>
        <p:nvSpPr>
          <p:cNvPr id="10243" name="Rectangle 2"/>
          <p:cNvSpPr>
            <a:spLocks noGrp="1" noRot="1" noChangeAspect="1" noChangeArrowheads="1" noTextEdit="1"/>
          </p:cNvSpPr>
          <p:nvPr>
            <p:ph type="sldImg"/>
          </p:nvPr>
        </p:nvSpPr>
        <p:spPr>
          <a:xfrm>
            <a:off x="1154113" y="692150"/>
            <a:ext cx="4554537" cy="3416300"/>
          </a:xfrm>
          <a:ln/>
        </p:spPr>
      </p:sp>
      <p:sp>
        <p:nvSpPr>
          <p:cNvPr id="10244" name="Rectangle 3"/>
          <p:cNvSpPr>
            <a:spLocks noGrp="1" noChangeArrowheads="1"/>
          </p:cNvSpPr>
          <p:nvPr>
            <p:ph type="body" idx="1"/>
          </p:nvPr>
        </p:nvSpPr>
        <p:spPr>
          <a:xfrm>
            <a:off x="914400" y="4343400"/>
            <a:ext cx="5029200" cy="4114800"/>
          </a:xfrm>
        </p:spPr>
        <p:txBody>
          <a:bodyPr/>
          <a:lstStyle/>
          <a:p>
            <a:r>
              <a:rPr lang="en-GB"/>
              <a:t>Referencen er I materialet.</a:t>
            </a:r>
          </a:p>
          <a:p>
            <a:r>
              <a:rPr lang="en-GB"/>
              <a:t>Kurven viser chancen for overlevelse I minutterne efter hjertestoppets indtræden. Forklar hvad kurven viser.</a:t>
            </a:r>
          </a:p>
          <a:p>
            <a:r>
              <a:rPr lang="en-GB"/>
              <a:t>Den er udarbejdet på baggrund af analyse af 1667 hjertestop alle med stor sandsynlighed for overlevelse: dvs hjertetop hvor initiale rytme var VF, pt med underliggende hjertesygdom, bevidnet hjertestop. Man registrerede tid fra kollaps til 1. DC stød samt tid til påbegyndelse af avanceres hjertestop behandling. Med overlevelse forståes udskrevet fra hospital I live.</a:t>
            </a:r>
          </a:p>
          <a:p>
            <a:r>
              <a:rPr lang="en-GB"/>
              <a:t>(billedet viser jo det samme som billede 3, bare på en lidt anden måde)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0D039BA-CD6A-45E8-B4D5-AC7D30659917}" type="slidenum">
              <a:rPr lang="da-DK"/>
              <a:pPr/>
              <a:t>31</a:t>
            </a:fld>
            <a:endParaRPr lang="da-DK"/>
          </a:p>
        </p:txBody>
      </p:sp>
      <p:sp>
        <p:nvSpPr>
          <p:cNvPr id="532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7B2BF87-89E1-4185-B40B-CA92218EA4EB}" type="slidenum">
              <a:rPr lang="da-DK" sz="1200"/>
              <a:pPr algn="r"/>
              <a:t>31</a:t>
            </a:fld>
            <a:endParaRPr lang="da-DK"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p:txBody>
          <a:bodyPr/>
          <a:lstStyle/>
          <a:p>
            <a:r>
              <a:rPr lang="da-DK"/>
              <a:t>Asystoli med p-takker</a:t>
            </a:r>
            <a:br>
              <a:rPr lang="da-DK"/>
            </a:br>
            <a:r>
              <a:rPr lang="da-DK"/>
              <a:t>Dvs. ikke stødbar. Idet der er P-takker kan dog overveje at udføre transkutan pacing.</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ADE14AA-194E-4E97-A261-2FBB18DF681A}" type="slidenum">
              <a:rPr lang="da-DK"/>
              <a:pPr/>
              <a:t>32</a:t>
            </a:fld>
            <a:endParaRPr lang="da-DK"/>
          </a:p>
        </p:txBody>
      </p:sp>
      <p:sp>
        <p:nvSpPr>
          <p:cNvPr id="55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CBA4506-CA2F-4349-B823-D18D778C02EB}" type="slidenum">
              <a:rPr lang="da-DK" sz="1200"/>
              <a:pPr algn="r"/>
              <a:t>32</a:t>
            </a:fld>
            <a:endParaRPr lang="da-DK"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p:txBody>
          <a:bodyPr/>
          <a:lstStyle/>
          <a:p>
            <a:r>
              <a:rPr lang="da-DK"/>
              <a:t>Stødbar: Ventrikulær takykardi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34968D7-79BF-4498-ADF4-0FAC12F71B00}" type="slidenum">
              <a:rPr lang="da-DK"/>
              <a:pPr/>
              <a:t>33</a:t>
            </a:fld>
            <a:endParaRPr lang="da-DK"/>
          </a:p>
        </p:txBody>
      </p:sp>
      <p:sp>
        <p:nvSpPr>
          <p:cNvPr id="573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943D3E9-BED4-48DF-8F7E-7027CE8AF196}" type="slidenum">
              <a:rPr lang="da-DK" sz="1200"/>
              <a:pPr algn="r"/>
              <a:t>33</a:t>
            </a:fld>
            <a:endParaRPr lang="da-DK"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p:txBody>
          <a:bodyPr/>
          <a:lstStyle/>
          <a:p>
            <a:r>
              <a:rPr lang="da-DK"/>
              <a:t>Stødbar: ventrikulær takykardi (torsade de pointe)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0008168-6C20-4748-A01C-E5104A5F5256}" type="slidenum">
              <a:rPr lang="da-DK"/>
              <a:pPr/>
              <a:t>34</a:t>
            </a:fld>
            <a:endParaRPr lang="da-DK"/>
          </a:p>
        </p:txBody>
      </p:sp>
      <p:sp>
        <p:nvSpPr>
          <p:cNvPr id="593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603F6A0-E25B-4334-B364-C71B40709FAB}" type="slidenum">
              <a:rPr lang="da-DK" sz="1200"/>
              <a:pPr algn="r"/>
              <a:t>34</a:t>
            </a:fld>
            <a:endParaRPr lang="da-DK"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p:txBody>
          <a:bodyPr/>
          <a:lstStyle/>
          <a:p>
            <a:r>
              <a:rPr lang="da-DK"/>
              <a:t>Ikke stødbar: 3. grads AV-blok med ventrikulær eskapaderytme. Frekvens ca. 30 (dvs. under60) -&gt; Atropin 3 mg</a:t>
            </a:r>
          </a:p>
          <a:p>
            <a:r>
              <a:rPr lang="da-DK"/>
              <a:t>Er der hjertestop? Husk klinisk diagnose!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551E5C8-4BAF-4CF9-A6FA-B57BC62898D7}" type="slidenum">
              <a:rPr lang="da-DK"/>
              <a:pPr/>
              <a:t>35</a:t>
            </a:fld>
            <a:endParaRPr lang="da-DK"/>
          </a:p>
        </p:txBody>
      </p:sp>
      <p:sp>
        <p:nvSpPr>
          <p:cNvPr id="6144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A3BD8E0-E7BB-462C-9BF8-1E8B249C7610}" type="slidenum">
              <a:rPr lang="da-DK" sz="1200"/>
              <a:pPr algn="r"/>
              <a:t>35</a:t>
            </a:fld>
            <a:endParaRPr lang="da-DK"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p:txBody>
          <a:bodyPr/>
          <a:lstStyle/>
          <a:p>
            <a:r>
              <a:rPr lang="da-DK"/>
              <a:t>Ikke stødbar: Ved TVIVL skal der IKKE stødes. Argument: God HLR vil kunne øge amplituden på signalet og dermed mindske risikoen for fejldiagnostik og desuden øge chancen for succesfuld defibrillering.</a:t>
            </a:r>
          </a:p>
          <a:p>
            <a:endParaRPr lang="da-DK"/>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4F8DB1A-4D93-4DB7-9049-7D7A80F7FF99}" type="slidenum">
              <a:rPr lang="da-DK"/>
              <a:pPr/>
              <a:t>36</a:t>
            </a:fld>
            <a:endParaRPr lang="da-DK"/>
          </a:p>
        </p:txBody>
      </p:sp>
      <p:sp>
        <p:nvSpPr>
          <p:cNvPr id="634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A406E3C-8B4B-4E86-99AA-7B546D5E9BE9}" type="slidenum">
              <a:rPr lang="da-DK" sz="1200"/>
              <a:pPr algn="r"/>
              <a:t>36</a:t>
            </a:fld>
            <a:endParaRPr lang="da-DK" sz="12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p:txBody>
          <a:bodyPr/>
          <a:lstStyle/>
          <a:p>
            <a:r>
              <a:rPr lang="da-DK"/>
              <a:t>Her beskrives den sikre defibrillering for de studerende:</a:t>
            </a:r>
          </a:p>
          <a:p>
            <a:r>
              <a:rPr lang="da-DK"/>
              <a:t>Først introduceres defibrillatoren kort: bifasisk/ monofasisk, strømstyrke, afledninger, amplitude, obs. synkronisering. Man skal </a:t>
            </a:r>
            <a:r>
              <a:rPr lang="da-DK" b="1"/>
              <a:t>altid </a:t>
            </a:r>
            <a:r>
              <a:rPr lang="da-DK"/>
              <a:t>sætte sig ind i den lokale defibrillators funktioner.</a:t>
            </a:r>
          </a:p>
          <a:p>
            <a:r>
              <a:rPr lang="da-DK"/>
              <a:t>Gel patches vises </a:t>
            </a:r>
          </a:p>
          <a:p>
            <a:r>
              <a:rPr lang="da-DK"/>
              <a:t>Det er vigtigt at fremhæve den sikre defibrillering.</a:t>
            </a:r>
          </a:p>
          <a:p>
            <a:r>
              <a:rPr lang="da-DK" b="1"/>
              <a:t>Enten er padlerne i holderen eller også er padlerne på patienten.</a:t>
            </a:r>
            <a:br>
              <a:rPr lang="da-DK" b="1"/>
            </a:br>
            <a:r>
              <a:rPr lang="da-DK"/>
              <a:t>Hvis skopet/Quick-look ved vurdering af rytme viser asystoli kontrolleres elektroder og afledning </a:t>
            </a:r>
          </a:p>
          <a:p>
            <a:r>
              <a:rPr lang="da-DK"/>
              <a:t>Husk pausen i Basal genoplivning helst ikke må overskride 20 sek.</a:t>
            </a:r>
          </a:p>
          <a:p>
            <a:endParaRPr lang="da-DK"/>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164788B-B857-42DF-A490-011A9C155D81}" type="slidenum">
              <a:rPr lang="da-DK"/>
              <a:pPr/>
              <a:t>37</a:t>
            </a:fld>
            <a:endParaRPr lang="da-DK"/>
          </a:p>
        </p:txBody>
      </p:sp>
      <p:sp>
        <p:nvSpPr>
          <p:cNvPr id="655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2F26D72-73B0-4069-84CB-2FCE4169AC8D}" type="slidenum">
              <a:rPr lang="da-DK" sz="1200"/>
              <a:pPr algn="r"/>
              <a:t>37</a:t>
            </a:fld>
            <a:endParaRPr lang="da-DK"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p:txBody>
          <a:bodyPr/>
          <a:lstStyle/>
          <a:p>
            <a:r>
              <a:rPr lang="da-DK"/>
              <a:t>Inddrag de kursisterne og lad dem komme med forslag. Brug evt. de netop overståede scenarie som udgangspunkt.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6AA7B56-EE17-4075-8A29-41404300FA84}" type="slidenum">
              <a:rPr lang="da-DK"/>
              <a:pPr/>
              <a:t>38</a:t>
            </a:fld>
            <a:endParaRPr lang="da-DK"/>
          </a:p>
        </p:txBody>
      </p:sp>
      <p:sp>
        <p:nvSpPr>
          <p:cNvPr id="675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0255650-909F-4704-B004-0461D6745254}" type="slidenum">
              <a:rPr lang="da-DK" sz="1200"/>
              <a:pPr algn="r"/>
              <a:t>38</a:t>
            </a:fld>
            <a:endParaRPr lang="da-DK"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7304C29-309E-4BAB-A4A4-FB7D5EA24896}" type="slidenum">
              <a:rPr lang="da-DK"/>
              <a:pPr/>
              <a:t>39</a:t>
            </a:fld>
            <a:endParaRPr lang="da-DK"/>
          </a:p>
        </p:txBody>
      </p:sp>
      <p:sp>
        <p:nvSpPr>
          <p:cNvPr id="696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8000F30-F35B-489F-8D63-E66B3A451AB5}" type="slidenum">
              <a:rPr lang="da-DK" sz="1200"/>
              <a:pPr algn="r"/>
              <a:t>39</a:t>
            </a:fld>
            <a:endParaRPr lang="da-DK"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p:txBody>
          <a:bodyPr/>
          <a:lstStyle/>
          <a:p>
            <a:r>
              <a:rPr lang="da-DK"/>
              <a:t>De reversible årsager præsenteres som mekanismer der kan have udløst hjertestop og som potentielt er reversible og som kan overvejes når den øvrige behandling kører.</a:t>
            </a:r>
          </a:p>
          <a:p>
            <a:r>
              <a:rPr lang="da-DK"/>
              <a:t>De 4 H’er og T’er gennemgås kort. </a:t>
            </a:r>
          </a:p>
          <a:p>
            <a:r>
              <a:rPr lang="da-DK" b="1"/>
              <a:t>Hypovolæmi:</a:t>
            </a:r>
            <a:r>
              <a:rPr lang="da-DK"/>
              <a:t> blødning, anafylaksi, gastroenterit specielt hos børn</a:t>
            </a:r>
          </a:p>
          <a:p>
            <a:r>
              <a:rPr lang="da-DK" b="1"/>
              <a:t>Hypoxi:</a:t>
            </a:r>
            <a:r>
              <a:rPr lang="da-DK"/>
              <a:t> KOL/ status astmaticus, luftvejsinfektioner/ obstruktioner, røgforgiftning, osv. </a:t>
            </a:r>
          </a:p>
          <a:p>
            <a:r>
              <a:rPr lang="da-DK" b="1"/>
              <a:t>Hypo/ hyperkaliæmi: </a:t>
            </a:r>
            <a:r>
              <a:rPr lang="da-DK"/>
              <a:t>ex.</a:t>
            </a:r>
            <a:r>
              <a:rPr lang="da-DK" b="1"/>
              <a:t> </a:t>
            </a:r>
            <a:r>
              <a:rPr lang="da-DK"/>
              <a:t>Diuretika, massiv opkast og diarre, nyre-binyrept. / nyre-binyrepatienter, tilstand med stort cellehenfald, metabolisk acidose osv.</a:t>
            </a:r>
          </a:p>
          <a:p>
            <a:r>
              <a:rPr lang="da-DK" b="1"/>
              <a:t>Hypothermi: </a:t>
            </a:r>
            <a:r>
              <a:rPr lang="da-DK"/>
              <a:t>Ulykker til havs, overnatning i snedrive osv.</a:t>
            </a:r>
          </a:p>
          <a:p>
            <a:r>
              <a:rPr lang="da-DK" b="1"/>
              <a:t>Trombose:</a:t>
            </a:r>
            <a:r>
              <a:rPr lang="da-DK"/>
              <a:t> AMI, lungeembolier (det fortælles at iskæmisk hjertesygdom er langt den hyppigste årsag til hjertestop)</a:t>
            </a:r>
          </a:p>
          <a:p>
            <a:r>
              <a:rPr lang="da-DK" b="1"/>
              <a:t>Trykpneumothorax: </a:t>
            </a:r>
            <a:r>
              <a:rPr lang="da-DK"/>
              <a:t>Traumepatienter, mekanisk ventilation, efter genoplivningsforsøg</a:t>
            </a:r>
          </a:p>
          <a:p>
            <a:r>
              <a:rPr lang="da-DK" b="1"/>
              <a:t>Toksisk:</a:t>
            </a:r>
            <a:r>
              <a:rPr lang="da-DK"/>
              <a:t> Ex. Tricyklisk antidepressiva, Digoxin forgiftning</a:t>
            </a:r>
          </a:p>
          <a:p>
            <a:r>
              <a:rPr lang="da-DK" b="1"/>
              <a:t>Tamponade:</a:t>
            </a:r>
            <a:r>
              <a:rPr lang="da-DK"/>
              <a:t> Hjertetamponade. Traumer, post- AMI (transmural), hjerteopererede..  </a:t>
            </a:r>
          </a:p>
          <a:p>
            <a:r>
              <a:rPr lang="da-DK"/>
              <a:t>Som illustration kan man  evt. gå tilbage i slides til de tidligere sygehistorier og snakke helt kort om hvad der kan have udløst netop det hjertestop.</a:t>
            </a:r>
            <a:endParaRPr lang="da-DK" b="1"/>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8C6B471-EA71-4C5D-853A-A4BB34C8AFE3}" type="slidenum">
              <a:rPr lang="da-DK"/>
              <a:pPr/>
              <a:t>40</a:t>
            </a:fld>
            <a:endParaRPr lang="da-DK"/>
          </a:p>
        </p:txBody>
      </p:sp>
      <p:sp>
        <p:nvSpPr>
          <p:cNvPr id="716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8016249-5426-4556-B913-503FFF920F8E}" type="slidenum">
              <a:rPr lang="da-DK" sz="1200"/>
              <a:pPr algn="r"/>
              <a:t>40</a:t>
            </a:fld>
            <a:endParaRPr lang="da-DK"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p:txBody>
          <a:bodyPr/>
          <a:lstStyle/>
          <a:p>
            <a:pPr>
              <a:lnSpc>
                <a:spcPct val="90000"/>
              </a:lnSpc>
            </a:pPr>
            <a:r>
              <a:rPr lang="da-DK"/>
              <a:t>Efterhånden standard og er bare til orientering til studenterne. Nedenfor ses H:S retningslinjer hvis I har lyst til at vide mere.</a:t>
            </a:r>
          </a:p>
          <a:p>
            <a:pPr>
              <a:lnSpc>
                <a:spcPct val="80000"/>
              </a:lnSpc>
            </a:pPr>
            <a:r>
              <a:rPr lang="da-DK" sz="900"/>
              <a:t>Fra RH´s retningslinier om hypotermibehandling:</a:t>
            </a:r>
          </a:p>
          <a:p>
            <a:pPr>
              <a:lnSpc>
                <a:spcPct val="80000"/>
              </a:lnSpc>
            </a:pPr>
            <a:r>
              <a:rPr lang="da-DK" sz="900" b="1"/>
              <a:t>Hjerte-hjerne resuscitation efter hjertestop</a:t>
            </a:r>
          </a:p>
          <a:p>
            <a:pPr>
              <a:lnSpc>
                <a:spcPct val="80000"/>
              </a:lnSpc>
            </a:pPr>
            <a:r>
              <a:rPr lang="da-DK" sz="900"/>
              <a:t>Akut behandling med hypotermi</a:t>
            </a:r>
          </a:p>
          <a:p>
            <a:pPr>
              <a:lnSpc>
                <a:spcPct val="80000"/>
              </a:lnSpc>
            </a:pPr>
            <a:r>
              <a:rPr lang="da-DK" sz="900" b="1"/>
              <a:t>Baggrund:</a:t>
            </a:r>
          </a:p>
          <a:p>
            <a:pPr>
              <a:lnSpc>
                <a:spcPct val="80000"/>
              </a:lnSpc>
            </a:pPr>
            <a:r>
              <a:rPr lang="da-DK" sz="900"/>
              <a:t>Behandling med moderat hypotermi efter </a:t>
            </a:r>
            <a:r>
              <a:rPr lang="da-DK" sz="900" b="1"/>
              <a:t>hjertestop </a:t>
            </a:r>
            <a:r>
              <a:rPr lang="da-DK" sz="900"/>
              <a:t>beskytter hjernen mod hjerneskader samt forbedrer livskvaliteten og</a:t>
            </a:r>
          </a:p>
          <a:p>
            <a:pPr>
              <a:lnSpc>
                <a:spcPct val="80000"/>
              </a:lnSpc>
            </a:pPr>
            <a:r>
              <a:rPr lang="da-DK" sz="900"/>
              <a:t>overlevelse.</a:t>
            </a:r>
          </a:p>
          <a:p>
            <a:pPr>
              <a:lnSpc>
                <a:spcPct val="80000"/>
              </a:lnSpc>
            </a:pPr>
            <a:r>
              <a:rPr lang="da-DK" sz="900"/>
              <a:t>Mere end 750.000 europæere udsættes årligt for pludselig, uventet </a:t>
            </a:r>
            <a:r>
              <a:rPr lang="da-DK" sz="900" b="1"/>
              <a:t>hjertestop</a:t>
            </a:r>
            <a:r>
              <a:rPr lang="da-DK" sz="900"/>
              <a:t>, oftest i form af ventrikelflimmer. Overlevelse efter </a:t>
            </a:r>
            <a:r>
              <a:rPr lang="da-DK" sz="900" b="1"/>
              <a:t>hjertestop </a:t>
            </a:r>
            <a:r>
              <a:rPr lang="da-DK" sz="900"/>
              <a:t>på sygehus er mindre end 20 % og udenfor sygehus mindre end 5 %. Tal som er væsentlig uforandrede gennem de sidste årtier.</a:t>
            </a:r>
          </a:p>
          <a:p>
            <a:pPr>
              <a:lnSpc>
                <a:spcPct val="80000"/>
              </a:lnSpc>
            </a:pPr>
            <a:r>
              <a:rPr lang="da-DK" sz="900"/>
              <a:t>Patienter, som får genetableret cirkulation efter </a:t>
            </a:r>
            <a:r>
              <a:rPr lang="da-DK" sz="900" b="1"/>
              <a:t>hjertestop</a:t>
            </a:r>
            <a:r>
              <a:rPr lang="da-DK" sz="900"/>
              <a:t>, men som dør efter nogle dage, dør oftest ikke af hjertesygdom, men af anoxiske hjerneskader sekundært til </a:t>
            </a:r>
            <a:r>
              <a:rPr lang="da-DK" sz="900" b="1"/>
              <a:t>hjertestop</a:t>
            </a:r>
            <a:r>
              <a:rPr lang="da-DK" sz="900"/>
              <a:t>pet.</a:t>
            </a:r>
          </a:p>
          <a:p>
            <a:pPr>
              <a:lnSpc>
                <a:spcPct val="80000"/>
              </a:lnSpc>
            </a:pPr>
            <a:r>
              <a:rPr lang="da-DK" sz="900"/>
              <a:t>To uafhængige randomiserede studier har vist at tidlig hypotermibehandling af </a:t>
            </a:r>
            <a:r>
              <a:rPr lang="da-DK" sz="900" b="1"/>
              <a:t>hjertestop</a:t>
            </a:r>
            <a:r>
              <a:rPr lang="da-DK" sz="900"/>
              <a:t>spatienter beskytter mod neurologiske skader (NEJM; feb 21:2002) og det ene studie har også vist forbedret overlevelse.</a:t>
            </a:r>
          </a:p>
          <a:p>
            <a:pPr>
              <a:lnSpc>
                <a:spcPct val="80000"/>
              </a:lnSpc>
            </a:pPr>
            <a:r>
              <a:rPr lang="da-DK" sz="900"/>
              <a:t>Tidsfaktoren er vigtig og hypotermi-behandling bør påbegyndes tidligt. Initialt efter </a:t>
            </a:r>
            <a:r>
              <a:rPr lang="da-DK" sz="900" b="1"/>
              <a:t>hjertestop</a:t>
            </a:r>
            <a:r>
              <a:rPr lang="da-DK" sz="900"/>
              <a:t>pet er kropstemperaturen ofte</a:t>
            </a:r>
          </a:p>
          <a:p>
            <a:pPr>
              <a:lnSpc>
                <a:spcPct val="80000"/>
              </a:lnSpc>
            </a:pPr>
            <a:r>
              <a:rPr lang="da-DK" sz="900"/>
              <a:t>spontant sænket til 35-36 C, men normaliseres indenfor den næste time. Hypotermibehandlingen kan oftest af praktiske årsager sjældent påbegyndes før 30- 120 min. efter et </a:t>
            </a:r>
            <a:r>
              <a:rPr lang="da-DK" sz="900" b="1"/>
              <a:t>hjertestop</a:t>
            </a:r>
            <a:r>
              <a:rPr lang="da-DK" sz="900"/>
              <a:t>. Behandlingen skal pågå i mindst 12-24 timer for at en beskyttende effekt.</a:t>
            </a:r>
          </a:p>
          <a:p>
            <a:pPr>
              <a:lnSpc>
                <a:spcPct val="80000"/>
              </a:lnSpc>
            </a:pPr>
            <a:r>
              <a:rPr lang="da-DK" sz="900"/>
              <a:t>Studierne er udført på </a:t>
            </a:r>
            <a:r>
              <a:rPr lang="da-DK" sz="900" b="1"/>
              <a:t>hjertestop </a:t>
            </a:r>
            <a:r>
              <a:rPr lang="da-DK" sz="900"/>
              <a:t>patienter med initial VT/VF-rytme, hvor tiden for cirkulationsarrest er kendt og begrænset (&lt; 15 min til start af HLR). Det er dog rimeligt at starte hypotermibehandling på samtlige patienter, som får reetableret cirkulationen efter </a:t>
            </a:r>
            <a:r>
              <a:rPr lang="da-DK" sz="900" b="1"/>
              <a:t>hjertestop</a:t>
            </a:r>
            <a:r>
              <a:rPr lang="da-DK" sz="900"/>
              <a:t>, og hvor man fortsætter aktiv behandling uanset den tilgrundliggende rytmeforstyrrelse.</a:t>
            </a:r>
          </a:p>
          <a:p>
            <a:pPr>
              <a:lnSpc>
                <a:spcPct val="80000"/>
              </a:lnSpc>
            </a:pPr>
            <a:r>
              <a:rPr lang="da-DK" sz="900"/>
              <a:t>Indtil nu findes ingen erfaring med hypotermibehandling til børn.</a:t>
            </a:r>
          </a:p>
          <a:p>
            <a:pPr>
              <a:lnSpc>
                <a:spcPct val="80000"/>
              </a:lnSpc>
            </a:pPr>
            <a:r>
              <a:rPr lang="da-DK" sz="900" b="1" i="1"/>
              <a:t>Indikation for hypotermibehandling</a:t>
            </a:r>
          </a:p>
          <a:p>
            <a:pPr>
              <a:lnSpc>
                <a:spcPct val="80000"/>
              </a:lnSpc>
            </a:pPr>
            <a:r>
              <a:rPr lang="da-DK" sz="900"/>
              <a:t>• Patienter med </a:t>
            </a:r>
            <a:r>
              <a:rPr lang="da-DK" sz="900" b="1"/>
              <a:t>hjertestop</a:t>
            </a:r>
            <a:r>
              <a:rPr lang="da-DK" sz="900"/>
              <a:t>, hvor cirkulationen er reetableret (systolisk BT 80 i 5 min.)</a:t>
            </a:r>
          </a:p>
          <a:p>
            <a:pPr>
              <a:lnSpc>
                <a:spcPct val="80000"/>
              </a:lnSpc>
            </a:pPr>
            <a:r>
              <a:rPr lang="da-DK" sz="900"/>
              <a:t>• Neurologisk deficit efter etablering af cirkulation (bevidstløs (GCS &lt;8).</a:t>
            </a:r>
          </a:p>
          <a:p>
            <a:pPr>
              <a:lnSpc>
                <a:spcPct val="80000"/>
              </a:lnSpc>
            </a:pPr>
            <a:r>
              <a:rPr lang="da-DK" sz="900" b="1" i="1"/>
              <a:t>Ingen indikation for hypotermibehandling</a:t>
            </a:r>
          </a:p>
          <a:p>
            <a:pPr>
              <a:lnSpc>
                <a:spcPct val="80000"/>
              </a:lnSpc>
            </a:pPr>
            <a:r>
              <a:rPr lang="da-DK" sz="900"/>
              <a:t>• Primær koagulopati</a:t>
            </a:r>
          </a:p>
          <a:p>
            <a:pPr>
              <a:lnSpc>
                <a:spcPct val="80000"/>
              </a:lnSpc>
            </a:pPr>
            <a:r>
              <a:rPr lang="da-DK" sz="900"/>
              <a:t>• Terminal sygdom</a:t>
            </a:r>
          </a:p>
          <a:p>
            <a:pPr>
              <a:lnSpc>
                <a:spcPct val="80000"/>
              </a:lnSpc>
            </a:pPr>
            <a:r>
              <a:rPr lang="da-DK" sz="900"/>
              <a:t>• </a:t>
            </a:r>
            <a:r>
              <a:rPr lang="da-DK" sz="900" b="1"/>
              <a:t>Hjertestop </a:t>
            </a:r>
            <a:r>
              <a:rPr lang="da-DK" sz="900"/>
              <a:t>sekundært til traume</a:t>
            </a:r>
          </a:p>
          <a:p>
            <a:pPr>
              <a:lnSpc>
                <a:spcPct val="80000"/>
              </a:lnSpc>
            </a:pPr>
            <a:r>
              <a:rPr lang="da-DK" sz="900"/>
              <a:t>• </a:t>
            </a:r>
            <a:r>
              <a:rPr lang="da-DK" sz="900" b="1"/>
              <a:t>Hjertestop </a:t>
            </a:r>
            <a:r>
              <a:rPr lang="da-DK" sz="900"/>
              <a:t>sekundært aortadissektion, intracerebral blødning og anden massiv blødning</a:t>
            </a:r>
          </a:p>
          <a:p>
            <a:pPr>
              <a:lnSpc>
                <a:spcPct val="80000"/>
              </a:lnSpc>
            </a:pPr>
            <a:r>
              <a:rPr lang="da-DK" sz="900"/>
              <a:t>• Neurologisk intakt patient</a:t>
            </a:r>
          </a:p>
          <a:p>
            <a:pPr>
              <a:lnSpc>
                <a:spcPct val="80000"/>
              </a:lnSpc>
            </a:pPr>
            <a:r>
              <a:rPr lang="da-DK" sz="900"/>
              <a:t>• Kernetemperatur &lt; 30 C ved modtagelsen</a:t>
            </a:r>
          </a:p>
          <a:p>
            <a:pPr>
              <a:lnSpc>
                <a:spcPct val="80000"/>
              </a:lnSpc>
            </a:pPr>
            <a:r>
              <a:rPr lang="da-DK" sz="900" b="1"/>
              <a:t>Hypotermibehandling:</a:t>
            </a:r>
          </a:p>
          <a:p>
            <a:pPr>
              <a:lnSpc>
                <a:spcPct val="80000"/>
              </a:lnSpc>
            </a:pPr>
            <a:r>
              <a:rPr lang="da-DK" sz="900" b="1" i="1"/>
              <a:t>Patienten skal være intuberet, normoventileret og</a:t>
            </a:r>
          </a:p>
          <a:p>
            <a:pPr>
              <a:lnSpc>
                <a:spcPct val="80000"/>
              </a:lnSpc>
            </a:pPr>
            <a:r>
              <a:rPr lang="da-DK" sz="900"/>
              <a:t>• </a:t>
            </a:r>
            <a:r>
              <a:rPr lang="da-DK" sz="900" b="1" i="1"/>
              <a:t>Sederet </a:t>
            </a:r>
            <a:r>
              <a:rPr lang="da-DK" sz="900"/>
              <a:t>med inf. Profofol (op til 4 mg/kg/time) og inf. Fentanyl (max. 1-1,5 g/kg/t). Alternativt inf. Remifentanil (0,05 – 0,25</a:t>
            </a:r>
          </a:p>
          <a:p>
            <a:pPr>
              <a:lnSpc>
                <a:spcPct val="80000"/>
              </a:lnSpc>
            </a:pPr>
            <a:r>
              <a:rPr lang="da-DK" sz="900"/>
              <a:t>mikg/kg/min)</a:t>
            </a:r>
          </a:p>
          <a:p>
            <a:pPr>
              <a:lnSpc>
                <a:spcPct val="80000"/>
              </a:lnSpc>
            </a:pPr>
            <a:r>
              <a:rPr lang="da-DK" sz="900"/>
              <a:t>• </a:t>
            </a:r>
            <a:r>
              <a:rPr lang="da-DK" sz="900" b="1" i="1"/>
              <a:t>Relakseret </a:t>
            </a:r>
            <a:r>
              <a:rPr lang="da-DK" sz="900"/>
              <a:t>med Esmeron 0,6 mg/kg + inf Esmeron ca. 0,15 mg/kg/time (TOF 0-1)</a:t>
            </a:r>
          </a:p>
          <a:p>
            <a:pPr>
              <a:lnSpc>
                <a:spcPct val="80000"/>
              </a:lnSpc>
            </a:pPr>
            <a:r>
              <a:rPr lang="da-DK" sz="900" i="1"/>
              <a:t>Forsigtighed med nakken (evt. halskrave) og</a:t>
            </a:r>
          </a:p>
          <a:p>
            <a:pPr>
              <a:lnSpc>
                <a:spcPct val="80000"/>
              </a:lnSpc>
            </a:pPr>
            <a:r>
              <a:rPr lang="da-DK" sz="900"/>
              <a:t>• </a:t>
            </a:r>
            <a:r>
              <a:rPr lang="da-DK" sz="900" b="1" i="1"/>
              <a:t>let eleveret hovedgærde </a:t>
            </a:r>
            <a:r>
              <a:rPr lang="da-DK" sz="900" i="1"/>
              <a:t>(ca. </a:t>
            </a:r>
            <a:r>
              <a:rPr lang="da-DK" sz="900"/>
              <a:t>20 grader)</a:t>
            </a:r>
          </a:p>
          <a:p>
            <a:pPr>
              <a:lnSpc>
                <a:spcPct val="80000"/>
              </a:lnSpc>
            </a:pPr>
            <a:r>
              <a:rPr lang="da-DK" sz="900" b="1" i="1"/>
              <a:t>Påbegynd nedkøling straks</a:t>
            </a:r>
          </a:p>
          <a:p>
            <a:pPr>
              <a:lnSpc>
                <a:spcPct val="80000"/>
              </a:lnSpc>
            </a:pPr>
            <a:r>
              <a:rPr lang="da-DK" sz="900"/>
              <a:t>• </a:t>
            </a:r>
            <a:r>
              <a:rPr lang="da-DK" sz="900" b="1"/>
              <a:t>Hurtig infusion af kold Natriumklorid 9 mg/ml (+4 C): 30 ml/kg, 100 ml/min</a:t>
            </a:r>
          </a:p>
          <a:p>
            <a:pPr>
              <a:lnSpc>
                <a:spcPct val="80000"/>
              </a:lnSpc>
            </a:pPr>
            <a:r>
              <a:rPr lang="da-DK" sz="900" i="1"/>
              <a:t>Til dette kræves 1-2 store perifere venflons og overtryksmanchetter</a:t>
            </a:r>
          </a:p>
          <a:p>
            <a:pPr>
              <a:lnSpc>
                <a:spcPct val="80000"/>
              </a:lnSpc>
            </a:pPr>
            <a:r>
              <a:rPr lang="da-DK" sz="900" i="1"/>
              <a:t>Eksempel: Patient 70 kg – giv 2100ml NaCl på ca. 21 min. (&lt; 30 min!)</a:t>
            </a:r>
          </a:p>
          <a:p>
            <a:pPr>
              <a:lnSpc>
                <a:spcPct val="80000"/>
              </a:lnSpc>
            </a:pPr>
            <a:r>
              <a:rPr lang="da-DK" sz="900"/>
              <a:t>Fortsæt herefter med at erstatte diuresen med infusion af koldt NaCl til temperaturen er &lt; 34 C</a:t>
            </a:r>
          </a:p>
          <a:p>
            <a:pPr>
              <a:lnSpc>
                <a:spcPct val="80000"/>
              </a:lnSpc>
            </a:pPr>
            <a:r>
              <a:rPr lang="da-DK" sz="900"/>
              <a:t>• Blære temperaturmåling</a:t>
            </a:r>
          </a:p>
          <a:p>
            <a:pPr>
              <a:lnSpc>
                <a:spcPct val="80000"/>
              </a:lnSpc>
            </a:pPr>
            <a:r>
              <a:rPr lang="da-DK" sz="900"/>
              <a:t>• Kuldehue appliceres (fugtigt hår og våd (kold) bandage om hovedet)</a:t>
            </a:r>
          </a:p>
          <a:p>
            <a:pPr>
              <a:lnSpc>
                <a:spcPct val="80000"/>
              </a:lnSpc>
            </a:pPr>
            <a:r>
              <a:rPr lang="da-DK" sz="900"/>
              <a:t>• Spritafvaskning for starte den initiale nedkølning</a:t>
            </a:r>
          </a:p>
          <a:p>
            <a:pPr>
              <a:lnSpc>
                <a:spcPct val="80000"/>
              </a:lnSpc>
            </a:pPr>
            <a:r>
              <a:rPr lang="da-DK" sz="900"/>
              <a:t>• Isposer på hoved, nakke, armhuler og lysker. Poser med is skal tilsættes lidt vand for at øge effekten. Lagen opvredet i</a:t>
            </a:r>
          </a:p>
          <a:p>
            <a:pPr>
              <a:lnSpc>
                <a:spcPct val="80000"/>
              </a:lnSpc>
            </a:pPr>
            <a:r>
              <a:rPr lang="da-DK" sz="900"/>
              <a:t>iskoldt vand</a:t>
            </a:r>
          </a:p>
          <a:p>
            <a:pPr>
              <a:lnSpc>
                <a:spcPct val="80000"/>
              </a:lnSpc>
            </a:pPr>
            <a:r>
              <a:rPr lang="da-DK" sz="900"/>
              <a:t>• Starte evt. kuldemadras med cirkulerende koldt vand</a:t>
            </a:r>
          </a:p>
          <a:p>
            <a:pPr>
              <a:lnSpc>
                <a:spcPct val="80000"/>
              </a:lnSpc>
            </a:pPr>
            <a:r>
              <a:rPr lang="da-DK" sz="900"/>
              <a:t>• Ved temperatur på 33 C stoppes relaksering. Skal dog startes igen ved shivering</a:t>
            </a:r>
          </a:p>
          <a:p>
            <a:pPr>
              <a:lnSpc>
                <a:spcPct val="80000"/>
              </a:lnSpc>
            </a:pPr>
            <a:r>
              <a:rPr lang="da-DK" sz="900"/>
              <a:t>• Nedkøling til 33 C bør pågå i 24 timer og efterfulgt af gradvis opvarmning til 37 C over 8 timer (0,5 C/time)</a:t>
            </a:r>
          </a:p>
          <a:p>
            <a:pPr>
              <a:lnSpc>
                <a:spcPct val="80000"/>
              </a:lnSpc>
            </a:pPr>
            <a:r>
              <a:rPr lang="da-DK" sz="900" i="1"/>
              <a:t>Relaksering ophører ved 36 </a:t>
            </a:r>
            <a:r>
              <a:rPr lang="da-DK" sz="900"/>
              <a:t>C. </a:t>
            </a:r>
            <a:r>
              <a:rPr lang="da-DK" sz="900" i="1"/>
              <a:t>Revertering sker ved 37 C med Robinul-Neostigmin 1 ml. i.v.</a:t>
            </a:r>
          </a:p>
          <a:p>
            <a:pPr>
              <a:lnSpc>
                <a:spcPct val="80000"/>
              </a:lnSpc>
            </a:pPr>
            <a:r>
              <a:rPr lang="da-DK" sz="900" i="1"/>
              <a:t>Ved normotemperatur 37 C slukkes for sedering ved acceptabel TOF (TOF 4). Extubering efter sædvanlige retningslinier</a:t>
            </a:r>
          </a:p>
          <a:p>
            <a:pPr>
              <a:lnSpc>
                <a:spcPct val="80000"/>
              </a:lnSpc>
            </a:pPr>
            <a:r>
              <a:rPr lang="da-DK" sz="900"/>
              <a:t>• Patienten bør holdes normoterm (370,5 C) efter behandlingen. Temperaturstigning bør behandles og pt. skal udredes for</a:t>
            </a:r>
          </a:p>
          <a:p>
            <a:pPr>
              <a:lnSpc>
                <a:spcPct val="80000"/>
              </a:lnSpc>
            </a:pPr>
            <a:r>
              <a:rPr lang="da-DK" sz="900"/>
              <a:t>eventuel infektion.</a:t>
            </a:r>
          </a:p>
          <a:p>
            <a:pPr>
              <a:lnSpc>
                <a:spcPct val="80000"/>
              </a:lnSpc>
            </a:pPr>
            <a:r>
              <a:rPr lang="da-DK" sz="900" b="1" i="1"/>
              <a:t>Behandlingsmål:</a:t>
            </a:r>
          </a:p>
          <a:p>
            <a:pPr>
              <a:lnSpc>
                <a:spcPct val="80000"/>
              </a:lnSpc>
            </a:pPr>
            <a:r>
              <a:rPr lang="da-DK" sz="900"/>
              <a:t>• Respiration: kontrolleret ventilation med max. PEEP 5 cm H2O. Tilstræb normale blodgasser</a:t>
            </a:r>
          </a:p>
          <a:p>
            <a:pPr>
              <a:lnSpc>
                <a:spcPct val="80000"/>
              </a:lnSpc>
            </a:pPr>
            <a:r>
              <a:rPr lang="da-DK" sz="900"/>
              <a:t>• Cirkulation: MAP 65 – 100 mmHg, CVP&lt;20. Vanlige indikationer for volumen-og vasopressor-/inotropisk terapi.</a:t>
            </a:r>
          </a:p>
          <a:p>
            <a:pPr>
              <a:lnSpc>
                <a:spcPct val="80000"/>
              </a:lnSpc>
            </a:pPr>
            <a:r>
              <a:rPr lang="da-DK" sz="900"/>
              <a:t>• Temperatur: Måltemperatur er 33 +/- 1 C målt i blære.</a:t>
            </a:r>
          </a:p>
          <a:p>
            <a:pPr>
              <a:lnSpc>
                <a:spcPct val="90000"/>
              </a:lnSpc>
            </a:pPr>
            <a:endParaRPr lang="da-D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DABF324-4CA6-4B53-8B70-0692B2C09A4F}" type="slidenum">
              <a:rPr lang="da-DK"/>
              <a:pPr/>
              <a:t>7</a:t>
            </a:fld>
            <a:endParaRPr lang="da-DK"/>
          </a:p>
        </p:txBody>
      </p:sp>
      <p:sp>
        <p:nvSpPr>
          <p:cNvPr id="1229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1B71FA2-7084-479A-B81A-07C338D2BFFC}" type="slidenum">
              <a:rPr lang="da-DK" sz="1200"/>
              <a:pPr algn="r"/>
              <a:t>7</a:t>
            </a:fld>
            <a:endParaRPr lang="da-DK" sz="120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xfrm>
            <a:off x="914400" y="4343400"/>
            <a:ext cx="5029200" cy="4114800"/>
          </a:xfrm>
        </p:spPr>
        <p:txBody>
          <a:bodyPr/>
          <a:lstStyle/>
          <a:p>
            <a:r>
              <a:rPr lang="da-DK"/>
              <a:t>Kurverne viser forskellen på overlevelse med og uden basal genoplivning </a:t>
            </a:r>
          </a:p>
          <a:p>
            <a:r>
              <a:rPr lang="da-DK"/>
              <a:t>Jo tidligere HLR start jo bedre</a:t>
            </a:r>
          </a:p>
          <a:p>
            <a:endParaRPr lang="da-DK"/>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1FA98C1-8206-4CC3-9D4A-EE6A4A768899}" type="slidenum">
              <a:rPr lang="da-DK"/>
              <a:pPr/>
              <a:t>41</a:t>
            </a:fld>
            <a:endParaRPr lang="da-DK"/>
          </a:p>
        </p:txBody>
      </p:sp>
      <p:sp>
        <p:nvSpPr>
          <p:cNvPr id="737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A701B7E-720E-4582-9621-EB9025CC3269}" type="slidenum">
              <a:rPr lang="da-DK" sz="1200"/>
              <a:pPr algn="r"/>
              <a:t>41</a:t>
            </a:fld>
            <a:endParaRPr lang="da-DK"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p:txBody>
          <a:bodyPr/>
          <a:lstStyle/>
          <a:p>
            <a:r>
              <a:rPr lang="da-DK"/>
              <a:t>Her opsummeres de vigtigste punkter:</a:t>
            </a:r>
          </a:p>
          <a:p>
            <a:endParaRPr lang="da-DK"/>
          </a:p>
          <a:p>
            <a:r>
              <a:rPr lang="da-DK"/>
              <a:t>At hjertestoppet er en klinisk diagnose</a:t>
            </a:r>
          </a:p>
          <a:p>
            <a:r>
              <a:rPr lang="da-DK"/>
              <a:t>At de studerende skal huske at følge ABC</a:t>
            </a:r>
          </a:p>
          <a:p>
            <a:r>
              <a:rPr lang="da-DK"/>
              <a:t>At EKG-rytmen spiller en afgørende rolle for hvilken behandling patienten skal have</a:t>
            </a:r>
          </a:p>
          <a:p>
            <a:r>
              <a:rPr lang="da-DK"/>
              <a:t>At tidlig defibrillering er den bedste behandling såfremt patienten har en stødbar rytme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1D464AE-82E5-4650-BFB7-0F17C7E93C12}" type="slidenum">
              <a:rPr lang="da-DK"/>
              <a:pPr/>
              <a:t>43</a:t>
            </a:fld>
            <a:endParaRPr lang="da-DK"/>
          </a:p>
        </p:txBody>
      </p:sp>
      <p:sp>
        <p:nvSpPr>
          <p:cNvPr id="768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7A76EA3-EADC-4EDD-AC0C-32EF6C572788}" type="slidenum">
              <a:rPr lang="da-DK" sz="1200"/>
              <a:pPr algn="r"/>
              <a:t>43</a:t>
            </a:fld>
            <a:endParaRPr lang="da-DK"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8BBE2A4-45F5-4B28-A59A-0962156A8745}" type="slidenum">
              <a:rPr lang="da-DK"/>
              <a:pPr/>
              <a:t>44</a:t>
            </a:fld>
            <a:endParaRPr lang="da-DK"/>
          </a:p>
        </p:txBody>
      </p:sp>
      <p:sp>
        <p:nvSpPr>
          <p:cNvPr id="788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86E5AB9-434B-410D-B6C8-497D48B6C877}" type="slidenum">
              <a:rPr lang="da-DK" sz="1200"/>
              <a:pPr algn="r"/>
              <a:t>44</a:t>
            </a:fld>
            <a:endParaRPr lang="da-DK"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5A55BD8-3EE9-4833-8BC4-F5C7835C9448}" type="slidenum">
              <a:rPr lang="da-DK"/>
              <a:pPr/>
              <a:t>45</a:t>
            </a:fld>
            <a:endParaRPr lang="da-DK"/>
          </a:p>
        </p:txBody>
      </p:sp>
      <p:sp>
        <p:nvSpPr>
          <p:cNvPr id="808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02E205F-E109-4FA3-A057-12FD01403D01}" type="slidenum">
              <a:rPr lang="da-DK" sz="1200"/>
              <a:pPr algn="r"/>
              <a:t>45</a:t>
            </a:fld>
            <a:endParaRPr lang="da-DK"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14400" y="4343400"/>
            <a:ext cx="5029200" cy="4114800"/>
          </a:xfrm>
        </p:spPr>
        <p:txBody>
          <a:bodyPr/>
          <a:lstStyle/>
          <a:p>
            <a:endParaRPr lang="da-DK" sz="2400" b="1"/>
          </a:p>
          <a:p>
            <a:r>
              <a:rPr lang="da-DK" sz="1800"/>
              <a:t>Hypomagnesiæmi er ofte associeret med hypoK+ , ofte hos patienter på diuretika, og kan bidrage til arytmier og hjertestop</a:t>
            </a:r>
          </a:p>
          <a:p>
            <a:r>
              <a:rPr lang="da-DK" sz="1800"/>
              <a:t>Mg2+ indgår i flere enzymsystemer specielt mht energigenerering i muskler, samt ved neurotransmission hvor det hæmmer Acetylcholin frigørelsen og reducerer sensitiviteten i den motoriske endeplade</a:t>
            </a:r>
          </a:p>
          <a:p>
            <a:endParaRPr lang="da-DK" sz="18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3BF5539-B5EF-4ABB-8D1E-0DEED37FB3FA}" type="slidenum">
              <a:rPr lang="da-DK"/>
              <a:pPr/>
              <a:t>46</a:t>
            </a:fld>
            <a:endParaRPr lang="da-DK"/>
          </a:p>
        </p:txBody>
      </p:sp>
      <p:sp>
        <p:nvSpPr>
          <p:cNvPr id="8294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500ACC7-10B5-40F5-9DB4-2D98BFEE04B1}" type="slidenum">
              <a:rPr lang="da-DK" sz="1200"/>
              <a:pPr algn="r"/>
              <a:t>46</a:t>
            </a:fld>
            <a:endParaRPr lang="da-DK"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Grp="1" noChangeArrowheads="1"/>
          </p:cNvSpPr>
          <p:nvPr>
            <p:ph type="sldNum" sz="quarter" idx="5"/>
          </p:nvPr>
        </p:nvSpPr>
        <p:spPr>
          <a:ln/>
        </p:spPr>
        <p:txBody>
          <a:bodyPr/>
          <a:lstStyle/>
          <a:p>
            <a:fld id="{B8A88D07-D3DE-4BF7-94BA-4E9E6397E7EB}" type="slidenum">
              <a:rPr lang="da-DK"/>
              <a:pPr/>
              <a:t>50</a:t>
            </a:fld>
            <a:endParaRPr lang="da-DK"/>
          </a:p>
        </p:txBody>
      </p:sp>
      <p:sp>
        <p:nvSpPr>
          <p:cNvPr id="8806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99E7C3BD-7E17-46F5-8CC7-12B7B3FDBDEC}" type="slidenum">
              <a:rPr lang="da-DK" sz="1200"/>
              <a:pPr algn="r"/>
              <a:t>50</a:t>
            </a:fld>
            <a:endParaRPr lang="da-DK" sz="1200"/>
          </a:p>
        </p:txBody>
      </p:sp>
      <p:sp>
        <p:nvSpPr>
          <p:cNvPr id="88067" name="Rectangle 2"/>
          <p:cNvSpPr>
            <a:spLocks noChangeArrowheads="1"/>
          </p:cNvSpPr>
          <p:nvPr/>
        </p:nvSpPr>
        <p:spPr bwMode="auto">
          <a:xfrm>
            <a:off x="3884613" y="0"/>
            <a:ext cx="2973387" cy="455613"/>
          </a:xfrm>
          <a:prstGeom prst="rect">
            <a:avLst/>
          </a:prstGeom>
          <a:noFill/>
          <a:ln w="12700">
            <a:noFill/>
            <a:miter lim="800000"/>
            <a:headEnd/>
            <a:tailEnd/>
          </a:ln>
        </p:spPr>
        <p:txBody>
          <a:bodyPr wrap="none" anchor="ctr"/>
          <a:lstStyle/>
          <a:p>
            <a:endParaRPr lang="en-US" sz="2800">
              <a:solidFill>
                <a:schemeClr val="folHlink"/>
              </a:solidFill>
              <a:latin typeface="Century Gothic" pitchFamily="34" charset="0"/>
            </a:endParaRPr>
          </a:p>
        </p:txBody>
      </p:sp>
      <p:sp>
        <p:nvSpPr>
          <p:cNvPr id="88068" name="Rectangle 3"/>
          <p:cNvSpPr>
            <a:spLocks noChangeArrowheads="1"/>
          </p:cNvSpPr>
          <p:nvPr/>
        </p:nvSpPr>
        <p:spPr bwMode="auto">
          <a:xfrm>
            <a:off x="3884613" y="8688388"/>
            <a:ext cx="2973387" cy="455612"/>
          </a:xfrm>
          <a:prstGeom prst="rect">
            <a:avLst/>
          </a:prstGeom>
          <a:noFill/>
          <a:ln w="12700">
            <a:noFill/>
            <a:miter lim="800000"/>
            <a:headEnd/>
            <a:tailEnd/>
          </a:ln>
        </p:spPr>
        <p:txBody>
          <a:bodyPr lIns="93824" tIns="46090" rIns="93824" bIns="46090" anchor="b"/>
          <a:lstStyle/>
          <a:p>
            <a:pPr algn="r" defTabSz="947738" eaLnBrk="0" hangingPunct="0"/>
            <a:r>
              <a:rPr lang="da-DK" sz="1200">
                <a:latin typeface="Times New Roman" pitchFamily="18" charset="0"/>
              </a:rPr>
              <a:t>12</a:t>
            </a:r>
          </a:p>
        </p:txBody>
      </p:sp>
      <p:sp>
        <p:nvSpPr>
          <p:cNvPr id="88069" name="Rectangle 4"/>
          <p:cNvSpPr>
            <a:spLocks noChangeArrowheads="1"/>
          </p:cNvSpPr>
          <p:nvPr/>
        </p:nvSpPr>
        <p:spPr bwMode="auto">
          <a:xfrm>
            <a:off x="0" y="8688388"/>
            <a:ext cx="2973388" cy="455612"/>
          </a:xfrm>
          <a:prstGeom prst="rect">
            <a:avLst/>
          </a:prstGeom>
          <a:noFill/>
          <a:ln w="12700">
            <a:noFill/>
            <a:miter lim="800000"/>
            <a:headEnd/>
            <a:tailEnd/>
          </a:ln>
        </p:spPr>
        <p:txBody>
          <a:bodyPr wrap="none" anchor="ctr"/>
          <a:lstStyle/>
          <a:p>
            <a:endParaRPr lang="en-US" sz="2800">
              <a:solidFill>
                <a:schemeClr val="folHlink"/>
              </a:solidFill>
              <a:latin typeface="Century Gothic" pitchFamily="34" charset="0"/>
            </a:endParaRPr>
          </a:p>
        </p:txBody>
      </p:sp>
      <p:sp>
        <p:nvSpPr>
          <p:cNvPr id="88070" name="Rectangle 5"/>
          <p:cNvSpPr>
            <a:spLocks noChangeArrowheads="1"/>
          </p:cNvSpPr>
          <p:nvPr/>
        </p:nvSpPr>
        <p:spPr bwMode="auto">
          <a:xfrm>
            <a:off x="0" y="0"/>
            <a:ext cx="2973388" cy="455613"/>
          </a:xfrm>
          <a:prstGeom prst="rect">
            <a:avLst/>
          </a:prstGeom>
          <a:noFill/>
          <a:ln w="12700">
            <a:noFill/>
            <a:miter lim="800000"/>
            <a:headEnd/>
            <a:tailEnd/>
          </a:ln>
        </p:spPr>
        <p:txBody>
          <a:bodyPr wrap="none" anchor="ctr"/>
          <a:lstStyle/>
          <a:p>
            <a:endParaRPr lang="en-US" sz="2800">
              <a:solidFill>
                <a:schemeClr val="folHlink"/>
              </a:solidFill>
              <a:latin typeface="Century Gothic" pitchFamily="34" charset="0"/>
            </a:endParaRPr>
          </a:p>
        </p:txBody>
      </p:sp>
      <p:sp>
        <p:nvSpPr>
          <p:cNvPr id="88071" name="Rectangle 6"/>
          <p:cNvSpPr>
            <a:spLocks noGrp="1" noRot="1" noChangeAspect="1" noChangeArrowheads="1" noTextEdit="1"/>
          </p:cNvSpPr>
          <p:nvPr>
            <p:ph type="sldImg"/>
          </p:nvPr>
        </p:nvSpPr>
        <p:spPr>
          <a:xfrm>
            <a:off x="1152525" y="692150"/>
            <a:ext cx="4554538" cy="3416300"/>
          </a:xfrm>
          <a:ln w="12700" cap="flat"/>
        </p:spPr>
      </p:sp>
      <p:sp>
        <p:nvSpPr>
          <p:cNvPr id="88072" name="Rectangle 7"/>
          <p:cNvSpPr>
            <a:spLocks noGrp="1" noChangeArrowheads="1"/>
          </p:cNvSpPr>
          <p:nvPr>
            <p:ph type="body" idx="1"/>
          </p:nvPr>
        </p:nvSpPr>
        <p:spPr>
          <a:xfrm>
            <a:off x="915988" y="4344988"/>
            <a:ext cx="5026025" cy="4111625"/>
          </a:xfrm>
          <a:solidFill>
            <a:srgbClr val="FFFFFF"/>
          </a:solidFill>
          <a:ln w="12700" cap="flat">
            <a:solidFill>
              <a:srgbClr val="000000"/>
            </a:solidFill>
          </a:ln>
        </p:spPr>
        <p:txBody>
          <a:bodyPr lIns="93824" tIns="46090" rIns="93824" bIns="46090"/>
          <a:lstStyle/>
          <a:p>
            <a:r>
              <a:rPr lang="da-DK"/>
              <a:t> Freddy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100A6B3-D264-4678-9420-482B2A9538DC}" type="slidenum">
              <a:rPr lang="da-DK"/>
              <a:pPr/>
              <a:t>52</a:t>
            </a:fld>
            <a:endParaRPr lang="da-DK"/>
          </a:p>
        </p:txBody>
      </p:sp>
      <p:sp>
        <p:nvSpPr>
          <p:cNvPr id="9011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9E72D7A-5058-4F6B-A180-519A979A46A6}" type="slidenum">
              <a:rPr lang="da-DK" sz="1200"/>
              <a:pPr algn="r"/>
              <a:t>52</a:t>
            </a:fld>
            <a:endParaRPr lang="da-DK" sz="12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C7C4FF6-57C6-4C5A-846A-74146D0FC89D}" type="slidenum">
              <a:rPr lang="da-DK"/>
              <a:pPr/>
              <a:t>53</a:t>
            </a:fld>
            <a:endParaRPr lang="da-DK"/>
          </a:p>
        </p:txBody>
      </p:sp>
      <p:sp>
        <p:nvSpPr>
          <p:cNvPr id="9216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03333B7-55FE-4632-9E65-3536BFEF2347}" type="slidenum">
              <a:rPr lang="da-DK" sz="1200"/>
              <a:pPr algn="r"/>
              <a:t>53</a:t>
            </a:fld>
            <a:endParaRPr lang="da-DK"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B2854A9-E1D8-4D97-9E48-4AF4F9163462}" type="slidenum">
              <a:rPr lang="da-DK"/>
              <a:pPr/>
              <a:t>8</a:t>
            </a:fld>
            <a:endParaRPr lang="da-DK"/>
          </a:p>
        </p:txBody>
      </p:sp>
      <p:sp>
        <p:nvSpPr>
          <p:cNvPr id="1433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0D19D08-8B92-4C5A-8B36-26D257CF018E}" type="slidenum">
              <a:rPr lang="da-DK" sz="1200"/>
              <a:pPr algn="r"/>
              <a:t>8</a:t>
            </a:fld>
            <a:endParaRPr lang="da-DK" sz="120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p:txBody>
          <a:bodyPr/>
          <a:lstStyle/>
          <a:p>
            <a:r>
              <a:rPr lang="da-DK"/>
              <a:t>Underviseren fortæller hvad de studerende skal være i stand til at kunne efter undervisningen.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9940DFD-9B1F-4132-A37B-778DDCA6E151}" type="slidenum">
              <a:rPr lang="da-DK"/>
              <a:pPr/>
              <a:t>9</a:t>
            </a:fld>
            <a:endParaRPr lang="da-DK"/>
          </a:p>
        </p:txBody>
      </p:sp>
      <p:sp>
        <p:nvSpPr>
          <p:cNvPr id="163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0598648-8D02-49AC-BA4D-DE5C76CE3BD8}" type="slidenum">
              <a:rPr lang="da-DK" sz="1200"/>
              <a:pPr algn="r"/>
              <a:t>9</a:t>
            </a:fld>
            <a:endParaRPr lang="da-DK" sz="120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p:txBody>
          <a:bodyPr/>
          <a:lstStyle/>
          <a:p>
            <a:r>
              <a:rPr lang="da-DK"/>
              <a:t>Introduktion til overlevelseskæden som inspiration og motivation til at øge opmærksomheden af alle punkter.</a:t>
            </a:r>
          </a:p>
          <a:p>
            <a:r>
              <a:rPr lang="da-DK"/>
              <a:t>Beskriv øgning af overlevelsen for de forskellige punkter:</a:t>
            </a:r>
          </a:p>
          <a:p>
            <a:r>
              <a:rPr lang="da-DK"/>
              <a:t>1: alarmering</a:t>
            </a:r>
          </a:p>
          <a:p>
            <a:r>
              <a:rPr lang="da-DK"/>
              <a:t>2: BLS 40 % har ved hjertestop uden for hospital VF, når man får registreret rytmen – formentlig endnu flere når de falder omkuld. Effektiv BLS kan 3 doble overlevelsen</a:t>
            </a:r>
          </a:p>
          <a:p>
            <a:r>
              <a:rPr lang="da-DK"/>
              <a:t>3: Defib: kan sammen med BLS øge overlevelsen til 50-75 %, hvis den gives indenfor 5 minutter. For hvert minut, der går falder overlevelsen med 10-15%</a:t>
            </a:r>
          </a:p>
          <a:p>
            <a:r>
              <a:rPr lang="da-DK"/>
              <a:t>4: ALS: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A49390-926F-47A9-BEB3-7758E513320D}" type="slidenum">
              <a:rPr lang="da-DK"/>
              <a:pPr/>
              <a:t>10</a:t>
            </a:fld>
            <a:endParaRPr lang="da-DK"/>
          </a:p>
        </p:txBody>
      </p:sp>
      <p:sp>
        <p:nvSpPr>
          <p:cNvPr id="1843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0A1EBBD-FA42-4C31-BCAA-C8C8D4285307}" type="slidenum">
              <a:rPr lang="da-DK" sz="1200"/>
              <a:pPr algn="r"/>
              <a:t>10</a:t>
            </a:fld>
            <a:endParaRPr lang="da-DK"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p:txBody>
          <a:bodyPr/>
          <a:lstStyle/>
          <a:p>
            <a:r>
              <a:rPr lang="da-DK"/>
              <a:t>Underviseren fortæller at det er en klinisk diagnose der stilles på baggrund af de 3 kriterier.</a:t>
            </a:r>
            <a:br>
              <a:rPr lang="da-DK"/>
            </a:br>
            <a:r>
              <a:rPr lang="da-DK"/>
              <a:t>Bevidsthed undersøges ved at tale højt til pt. Ruske og smertestimulerer</a:t>
            </a:r>
          </a:p>
          <a:p>
            <a:r>
              <a:rPr lang="da-DK" b="1"/>
              <a:t>Start med at bøje hovedet bagover (head tilt, chin lift) og kig i munden. Hvis synligt fremmedlegeme forsøges dette fjernet.</a:t>
            </a:r>
          </a:p>
          <a:p>
            <a:r>
              <a:rPr lang="da-DK"/>
              <a:t>Respiration og cirkulation føles samtidig og det fortælles at der må bruges 10 sek.  </a:t>
            </a:r>
          </a:p>
          <a:p>
            <a:r>
              <a:rPr lang="da-DK"/>
              <a:t>Respiration undersøges ved at lægge øret til næse og mund hvorved der lyttes og mærkes efter normal åndedræt samt ved at se hen over thorax og abdomen (se, lyt og føl). Den hånd tættest på hoved enden lægges rundt om pt,’s hoved og hagen løftes. </a:t>
            </a:r>
            <a:r>
              <a:rPr lang="da-DK" b="1"/>
              <a:t>Bemærk at tilfældig gispen, ekstrem langsom  besværet og larmende åndedræts lyde, forudsat at der er frie luftveje, ikke er normalt og skal betragtes som manglende vejrtrækning</a:t>
            </a:r>
            <a:r>
              <a:rPr lang="da-DK"/>
              <a:t> </a:t>
            </a:r>
          </a:p>
          <a:p>
            <a:r>
              <a:rPr lang="da-DK"/>
              <a:t>Cirkulation/ puls føles i a. carotis med den hånd der tættest på fødderne</a:t>
            </a:r>
          </a:p>
          <a:p>
            <a:endParaRPr lang="da-D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4A41706-8571-468C-A3AA-A977BFB406EA}" type="slidenum">
              <a:rPr lang="da-DK"/>
              <a:pPr/>
              <a:t>11</a:t>
            </a:fld>
            <a:endParaRPr lang="da-DK"/>
          </a:p>
        </p:txBody>
      </p:sp>
      <p:sp>
        <p:nvSpPr>
          <p:cNvPr id="204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4171D1B-D9D6-40E1-B9D8-02873F5FB650}" type="slidenum">
              <a:rPr lang="da-DK" sz="1200"/>
              <a:pPr algn="r"/>
              <a:t>11</a:t>
            </a:fld>
            <a:endParaRPr lang="da-DK" sz="120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0A4FC23-8072-48CB-9472-4EDB73C953E8}" type="slidenum">
              <a:rPr lang="da-DK"/>
              <a:pPr/>
              <a:t>12</a:t>
            </a:fld>
            <a:endParaRPr lang="da-DK"/>
          </a:p>
        </p:txBody>
      </p:sp>
      <p:sp>
        <p:nvSpPr>
          <p:cNvPr id="2253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4666E39-1B0A-4A6D-969E-618EF26F97B8}" type="slidenum">
              <a:rPr lang="da-DK" sz="1200"/>
              <a:pPr algn="r"/>
              <a:t>12</a:t>
            </a:fld>
            <a:endParaRPr lang="da-DK" sz="120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p:txBody>
          <a:bodyPr/>
          <a:lstStyle/>
          <a:p>
            <a:r>
              <a:rPr lang="da-DK"/>
              <a:t>Alarmér: aktiver hjertestopknap på stuen, råb efter hjælp og få nogen til at ringe efter hjertestophold</a:t>
            </a:r>
          </a:p>
          <a:p>
            <a:r>
              <a:rPr lang="da-DK"/>
              <a:t>Start ur: Hvis muligt start stopur, ellers kig på klokken og noter tidspunkt (vigtigt idet dette er et godt prognostisk tegn)</a:t>
            </a:r>
          </a:p>
          <a:p>
            <a:r>
              <a:rPr lang="da-DK"/>
              <a:t>Tag hjertebræt: undlad at lede for længe, brug evt. hovedgærde</a:t>
            </a:r>
          </a:p>
          <a:p>
            <a:r>
              <a:rPr lang="da-DK"/>
              <a:t>Start basal genoplivning: hurtigst muligt start med hjertekompressioner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4164D9C-6372-4F0B-A658-BC79D6064429}" type="slidenum">
              <a:rPr lang="da-DK"/>
              <a:pPr/>
              <a:t>13</a:t>
            </a:fld>
            <a:endParaRPr lang="da-DK"/>
          </a:p>
        </p:txBody>
      </p:sp>
      <p:sp>
        <p:nvSpPr>
          <p:cNvPr id="2457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1D0F463-C368-45A1-86CF-0121B599EBE8}" type="slidenum">
              <a:rPr lang="da-DK" sz="1200"/>
              <a:pPr algn="r"/>
              <a:t>13</a:t>
            </a:fld>
            <a:endParaRPr lang="da-DK"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p:txBody>
          <a:bodyPr/>
          <a:lstStyle/>
          <a:p>
            <a:r>
              <a:rPr lang="da-DK"/>
              <a:t>ABC principperne droppes i denne sammenhæng som pædagogisk redskab for ikke at forvirre budskabet. Airways er tjekket. Kompressioner kommer før indblæsninger osv. Der bør derfor fokuseres på teknikken af den basale genoplivning. Følgende demonstreres kort mens sliden er på.</a:t>
            </a:r>
            <a:endParaRPr lang="da-DK" i="1"/>
          </a:p>
          <a:p>
            <a:r>
              <a:rPr lang="da-DK" b="1"/>
              <a:t>30 kompressioner</a:t>
            </a:r>
            <a:r>
              <a:rPr lang="da-DK"/>
              <a:t>. Tryksted: Mellem papillerne eller midt på sternum. ca. 4-5 cm. ned, ca. 100 gange i minuttet. Tæl højt og pas på leaning (det fænomen hvor man ikke </a:t>
            </a:r>
            <a:r>
              <a:rPr lang="da-DK">
                <a:solidFill>
                  <a:srgbClr val="FF0000"/>
                </a:solidFill>
              </a:rPr>
              <a:t>dekompresserer</a:t>
            </a:r>
            <a:r>
              <a:rPr lang="da-DK"/>
              <a:t> efter hver kompression). Hvis muligt skiftes person der giver hjertemassage hvert 2 min.</a:t>
            </a:r>
          </a:p>
          <a:p>
            <a:r>
              <a:rPr lang="da-DK" b="1"/>
              <a:t>2 indblæsninger</a:t>
            </a:r>
            <a:r>
              <a:rPr lang="da-DK"/>
              <a:t> ved maskeventilation med rubensballon eller anæstesipose. Tilslut ilt. Hvis patienten er intuberet gives 2 indblæsninger med 10 sekunders pause og kompressioner stoppes ikke for at ventilere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3E13D86B-C82A-47C1-BABA-493C62B2E1ED}" type="slidenum">
              <a:rPr lang="da-DK"/>
              <a:pPr/>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31C573B1-13E6-4AC1-924D-507D387F50CE}" type="slidenum">
              <a:rPr lang="da-DK"/>
              <a:pPr/>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titeltypografi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5800A5AD-0358-4476-B437-290E08FAAFD1}" type="slidenum">
              <a:rPr lang="da-DK"/>
              <a:pPr/>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D1E90FDD-0AE6-46B7-A455-F0801AF60EBD}" type="slidenum">
              <a:rPr lang="da-DK"/>
              <a:pPr/>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
        <p:nvSpPr>
          <p:cNvPr id="4" name="Pladsholder til dato 3"/>
          <p:cNvSpPr>
            <a:spLocks noGrp="1"/>
          </p:cNvSpPr>
          <p:nvPr>
            <p:ph type="dt" sz="half" idx="10"/>
          </p:nvPr>
        </p:nvSpPr>
        <p:spPr/>
        <p:txBody>
          <a:bodyPr/>
          <a:lstStyle>
            <a:lvl1pPr>
              <a:defRPr/>
            </a:lvl1pPr>
          </a:lstStyle>
          <a:p>
            <a:endParaRPr lang="da-DK"/>
          </a:p>
        </p:txBody>
      </p:sp>
      <p:sp>
        <p:nvSpPr>
          <p:cNvPr id="5" name="Pladsholder til sidefod 4"/>
          <p:cNvSpPr>
            <a:spLocks noGrp="1"/>
          </p:cNvSpPr>
          <p:nvPr>
            <p:ph type="ftr" sz="quarter" idx="11"/>
          </p:nvPr>
        </p:nvSpPr>
        <p:spPr/>
        <p:txBody>
          <a:bodyPr/>
          <a:lstStyle>
            <a:lvl1pPr>
              <a:defRPr/>
            </a:lvl1pPr>
          </a:lstStyle>
          <a:p>
            <a:endParaRPr lang="da-DK"/>
          </a:p>
        </p:txBody>
      </p:sp>
      <p:sp>
        <p:nvSpPr>
          <p:cNvPr id="6" name="Pladsholder til diasnummer 5"/>
          <p:cNvSpPr>
            <a:spLocks noGrp="1"/>
          </p:cNvSpPr>
          <p:nvPr>
            <p:ph type="sldNum" sz="quarter" idx="12"/>
          </p:nvPr>
        </p:nvSpPr>
        <p:spPr/>
        <p:txBody>
          <a:bodyPr/>
          <a:lstStyle>
            <a:lvl1pPr>
              <a:defRPr/>
            </a:lvl1pPr>
          </a:lstStyle>
          <a:p>
            <a:fld id="{6AF7AB60-00D7-45C3-8FCA-F26A1714CF33}" type="slidenum">
              <a:rPr lang="da-DK"/>
              <a:pPr/>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lvl1pPr>
              <a:defRPr/>
            </a:lvl1pPr>
          </a:lstStyle>
          <a:p>
            <a:endParaRPr lang="da-DK"/>
          </a:p>
        </p:txBody>
      </p:sp>
      <p:sp>
        <p:nvSpPr>
          <p:cNvPr id="6" name="Pladsholder til sidefod 5"/>
          <p:cNvSpPr>
            <a:spLocks noGrp="1"/>
          </p:cNvSpPr>
          <p:nvPr>
            <p:ph type="ftr" sz="quarter" idx="11"/>
          </p:nvPr>
        </p:nvSpPr>
        <p:spPr/>
        <p:txBody>
          <a:bodyPr/>
          <a:lstStyle>
            <a:lvl1pPr>
              <a:defRPr/>
            </a:lvl1pPr>
          </a:lstStyle>
          <a:p>
            <a:endParaRPr lang="da-DK"/>
          </a:p>
        </p:txBody>
      </p:sp>
      <p:sp>
        <p:nvSpPr>
          <p:cNvPr id="7" name="Pladsholder til diasnummer 6"/>
          <p:cNvSpPr>
            <a:spLocks noGrp="1"/>
          </p:cNvSpPr>
          <p:nvPr>
            <p:ph type="sldNum" sz="quarter" idx="12"/>
          </p:nvPr>
        </p:nvSpPr>
        <p:spPr/>
        <p:txBody>
          <a:bodyPr/>
          <a:lstStyle>
            <a:lvl1pPr>
              <a:defRPr/>
            </a:lvl1pPr>
          </a:lstStyle>
          <a:p>
            <a:fld id="{73DAB711-366F-4061-8EEA-243B1A539EFE}" type="slidenum">
              <a:rPr lang="da-DK"/>
              <a:pPr/>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titeltypografi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lvl1pPr>
              <a:defRPr/>
            </a:lvl1pPr>
          </a:lstStyle>
          <a:p>
            <a:endParaRPr lang="da-DK"/>
          </a:p>
        </p:txBody>
      </p:sp>
      <p:sp>
        <p:nvSpPr>
          <p:cNvPr id="8" name="Pladsholder til sidefod 7"/>
          <p:cNvSpPr>
            <a:spLocks noGrp="1"/>
          </p:cNvSpPr>
          <p:nvPr>
            <p:ph type="ftr" sz="quarter" idx="11"/>
          </p:nvPr>
        </p:nvSpPr>
        <p:spPr/>
        <p:txBody>
          <a:bodyPr/>
          <a:lstStyle>
            <a:lvl1pPr>
              <a:defRPr/>
            </a:lvl1pPr>
          </a:lstStyle>
          <a:p>
            <a:endParaRPr lang="da-DK"/>
          </a:p>
        </p:txBody>
      </p:sp>
      <p:sp>
        <p:nvSpPr>
          <p:cNvPr id="9" name="Pladsholder til diasnummer 8"/>
          <p:cNvSpPr>
            <a:spLocks noGrp="1"/>
          </p:cNvSpPr>
          <p:nvPr>
            <p:ph type="sldNum" sz="quarter" idx="12"/>
          </p:nvPr>
        </p:nvSpPr>
        <p:spPr/>
        <p:txBody>
          <a:bodyPr/>
          <a:lstStyle>
            <a:lvl1pPr>
              <a:defRPr/>
            </a:lvl1pPr>
          </a:lstStyle>
          <a:p>
            <a:fld id="{7A2E605F-B8C9-4E80-8051-A8C6DDADE37F}" type="slidenum">
              <a:rPr lang="da-DK"/>
              <a:pPr/>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dato 2"/>
          <p:cNvSpPr>
            <a:spLocks noGrp="1"/>
          </p:cNvSpPr>
          <p:nvPr>
            <p:ph type="dt" sz="half" idx="10"/>
          </p:nvPr>
        </p:nvSpPr>
        <p:spPr/>
        <p:txBody>
          <a:bodyPr/>
          <a:lstStyle>
            <a:lvl1pPr>
              <a:defRPr/>
            </a:lvl1pPr>
          </a:lstStyle>
          <a:p>
            <a:endParaRPr lang="da-DK"/>
          </a:p>
        </p:txBody>
      </p:sp>
      <p:sp>
        <p:nvSpPr>
          <p:cNvPr id="4" name="Pladsholder til sidefod 3"/>
          <p:cNvSpPr>
            <a:spLocks noGrp="1"/>
          </p:cNvSpPr>
          <p:nvPr>
            <p:ph type="ftr" sz="quarter" idx="11"/>
          </p:nvPr>
        </p:nvSpPr>
        <p:spPr/>
        <p:txBody>
          <a:bodyPr/>
          <a:lstStyle>
            <a:lvl1pPr>
              <a:defRPr/>
            </a:lvl1pPr>
          </a:lstStyle>
          <a:p>
            <a:endParaRPr lang="da-DK"/>
          </a:p>
        </p:txBody>
      </p:sp>
      <p:sp>
        <p:nvSpPr>
          <p:cNvPr id="5" name="Pladsholder til diasnummer 4"/>
          <p:cNvSpPr>
            <a:spLocks noGrp="1"/>
          </p:cNvSpPr>
          <p:nvPr>
            <p:ph type="sldNum" sz="quarter" idx="12"/>
          </p:nvPr>
        </p:nvSpPr>
        <p:spPr/>
        <p:txBody>
          <a:bodyPr/>
          <a:lstStyle>
            <a:lvl1pPr>
              <a:defRPr/>
            </a:lvl1pPr>
          </a:lstStyle>
          <a:p>
            <a:fld id="{98D9DA06-4EFC-4091-821B-A1256B256538}" type="slidenum">
              <a:rPr lang="da-DK"/>
              <a:pPr/>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endParaRPr lang="da-DK"/>
          </a:p>
        </p:txBody>
      </p:sp>
      <p:sp>
        <p:nvSpPr>
          <p:cNvPr id="3" name="Pladsholder til sidefod 2"/>
          <p:cNvSpPr>
            <a:spLocks noGrp="1"/>
          </p:cNvSpPr>
          <p:nvPr>
            <p:ph type="ftr" sz="quarter" idx="11"/>
          </p:nvPr>
        </p:nvSpPr>
        <p:spPr/>
        <p:txBody>
          <a:bodyPr/>
          <a:lstStyle>
            <a:lvl1pPr>
              <a:defRPr/>
            </a:lvl1pPr>
          </a:lstStyle>
          <a:p>
            <a:endParaRPr lang="da-DK"/>
          </a:p>
        </p:txBody>
      </p:sp>
      <p:sp>
        <p:nvSpPr>
          <p:cNvPr id="4" name="Pladsholder til diasnummer 3"/>
          <p:cNvSpPr>
            <a:spLocks noGrp="1"/>
          </p:cNvSpPr>
          <p:nvPr>
            <p:ph type="sldNum" sz="quarter" idx="12"/>
          </p:nvPr>
        </p:nvSpPr>
        <p:spPr/>
        <p:txBody>
          <a:bodyPr/>
          <a:lstStyle>
            <a:lvl1pPr>
              <a:defRPr/>
            </a:lvl1pPr>
          </a:lstStyle>
          <a:p>
            <a:fld id="{1164E22E-FB24-4415-B9D0-592DA27CD7E7}" type="slidenum">
              <a:rPr lang="da-DK"/>
              <a:pPr/>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titeltypografi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4"/>
          <p:cNvSpPr>
            <a:spLocks noGrp="1"/>
          </p:cNvSpPr>
          <p:nvPr>
            <p:ph type="dt" sz="half" idx="10"/>
          </p:nvPr>
        </p:nvSpPr>
        <p:spPr/>
        <p:txBody>
          <a:bodyPr/>
          <a:lstStyle>
            <a:lvl1pPr>
              <a:defRPr/>
            </a:lvl1pPr>
          </a:lstStyle>
          <a:p>
            <a:endParaRPr lang="da-DK"/>
          </a:p>
        </p:txBody>
      </p:sp>
      <p:sp>
        <p:nvSpPr>
          <p:cNvPr id="6" name="Pladsholder til sidefod 5"/>
          <p:cNvSpPr>
            <a:spLocks noGrp="1"/>
          </p:cNvSpPr>
          <p:nvPr>
            <p:ph type="ftr" sz="quarter" idx="11"/>
          </p:nvPr>
        </p:nvSpPr>
        <p:spPr/>
        <p:txBody>
          <a:bodyPr/>
          <a:lstStyle>
            <a:lvl1pPr>
              <a:defRPr/>
            </a:lvl1pPr>
          </a:lstStyle>
          <a:p>
            <a:endParaRPr lang="da-DK"/>
          </a:p>
        </p:txBody>
      </p:sp>
      <p:sp>
        <p:nvSpPr>
          <p:cNvPr id="7" name="Pladsholder til diasnummer 6"/>
          <p:cNvSpPr>
            <a:spLocks noGrp="1"/>
          </p:cNvSpPr>
          <p:nvPr>
            <p:ph type="sldNum" sz="quarter" idx="12"/>
          </p:nvPr>
        </p:nvSpPr>
        <p:spPr/>
        <p:txBody>
          <a:bodyPr/>
          <a:lstStyle>
            <a:lvl1pPr>
              <a:defRPr/>
            </a:lvl1pPr>
          </a:lstStyle>
          <a:p>
            <a:fld id="{1DE8BF18-2E34-4CBC-A947-C0164B39FF06}" type="slidenum">
              <a:rPr lang="da-DK"/>
              <a:pPr/>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titeltypografi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Pladsholder til dato 4"/>
          <p:cNvSpPr>
            <a:spLocks noGrp="1"/>
          </p:cNvSpPr>
          <p:nvPr>
            <p:ph type="dt" sz="half" idx="10"/>
          </p:nvPr>
        </p:nvSpPr>
        <p:spPr/>
        <p:txBody>
          <a:bodyPr/>
          <a:lstStyle>
            <a:lvl1pPr>
              <a:defRPr/>
            </a:lvl1pPr>
          </a:lstStyle>
          <a:p>
            <a:endParaRPr lang="da-DK"/>
          </a:p>
        </p:txBody>
      </p:sp>
      <p:sp>
        <p:nvSpPr>
          <p:cNvPr id="6" name="Pladsholder til sidefod 5"/>
          <p:cNvSpPr>
            <a:spLocks noGrp="1"/>
          </p:cNvSpPr>
          <p:nvPr>
            <p:ph type="ftr" sz="quarter" idx="11"/>
          </p:nvPr>
        </p:nvSpPr>
        <p:spPr/>
        <p:txBody>
          <a:bodyPr/>
          <a:lstStyle>
            <a:lvl1pPr>
              <a:defRPr/>
            </a:lvl1pPr>
          </a:lstStyle>
          <a:p>
            <a:endParaRPr lang="da-DK"/>
          </a:p>
        </p:txBody>
      </p:sp>
      <p:sp>
        <p:nvSpPr>
          <p:cNvPr id="7" name="Pladsholder til diasnummer 6"/>
          <p:cNvSpPr>
            <a:spLocks noGrp="1"/>
          </p:cNvSpPr>
          <p:nvPr>
            <p:ph type="sldNum" sz="quarter" idx="12"/>
          </p:nvPr>
        </p:nvSpPr>
        <p:spPr/>
        <p:txBody>
          <a:bodyPr/>
          <a:lstStyle>
            <a:lvl1pPr>
              <a:defRPr/>
            </a:lvl1pPr>
          </a:lstStyle>
          <a:p>
            <a:fld id="{CA825137-38E4-444D-ABA8-C5AF61AAC1B2}" type="slidenum">
              <a:rPr lang="da-DK"/>
              <a:pPr/>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a-DK" smtClean="0"/>
              <a:t>Klik for at redigere titeltypografi i masteren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da-DK"/>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da-DK"/>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A890352-8A6B-47F2-953A-14AF475086E3}" type="slidenum">
              <a:rPr lang="da-DK"/>
              <a:pPr/>
              <a:t>‹nr.›</a:t>
            </a:fld>
            <a:endParaRPr lang="da-D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audio" Target="file:///C:\Documents%20and%20Settings\Ejer\Dokumenter\Musik\Ukendt%20kunstner\Another%20one%20bites%20the%20dust-Queen\02%20Musiknummer%202.mp3"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5.wmf"/></Relationships>
</file>

<file path=ppt/slides/_rels/slide2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audio" Target="file:///C:\Documents%20and%20Settings\Ejer\Dokumenter\Musik\Ukendt%20kunstner\Another%20one%20bites%20the%20dust-Queen\02%20Musiknummer%202.mp3" TargetMode="External"/><Relationship Id="rId5" Type="http://schemas.openxmlformats.org/officeDocument/2006/relationships/image" Target="../media/image39.pn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hyperlink" Target="http://www.genoplivning.dk/" TargetMode="External"/><Relationship Id="rId7"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www.erc.edu/" TargetMode="External"/><Relationship Id="rId5" Type="http://schemas.openxmlformats.org/officeDocument/2006/relationships/hyperlink" Target="http://www.epls.dk/" TargetMode="External"/><Relationship Id="rId4" Type="http://schemas.openxmlformats.org/officeDocument/2006/relationships/hyperlink" Target="http://www.als-kursus.dk/"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da-DK"/>
              <a:t>Avanceret genoplivning</a:t>
            </a:r>
          </a:p>
        </p:txBody>
      </p:sp>
      <p:sp>
        <p:nvSpPr>
          <p:cNvPr id="2051" name="Rectangle 3"/>
          <p:cNvSpPr>
            <a:spLocks noGrp="1" noChangeArrowheads="1"/>
          </p:cNvSpPr>
          <p:nvPr>
            <p:ph type="subTitle" idx="1"/>
          </p:nvPr>
        </p:nvSpPr>
        <p:spPr/>
        <p:txBody>
          <a:bodyPr/>
          <a:lstStyle/>
          <a:p>
            <a:r>
              <a:rPr lang="da-DK"/>
              <a:t>2010 guidelines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nchor="b"/>
          <a:lstStyle/>
          <a:p>
            <a:r>
              <a:rPr lang="da-DK">
                <a:solidFill>
                  <a:srgbClr val="FF3300"/>
                </a:solidFill>
              </a:rPr>
              <a:t>Diagnosen hjertestop</a:t>
            </a:r>
          </a:p>
        </p:txBody>
      </p:sp>
      <p:sp>
        <p:nvSpPr>
          <p:cNvPr id="184323" name="Rectangle 3"/>
          <p:cNvSpPr>
            <a:spLocks noGrp="1" noChangeArrowheads="1"/>
          </p:cNvSpPr>
          <p:nvPr>
            <p:ph type="body" idx="4294967295"/>
          </p:nvPr>
        </p:nvSpPr>
        <p:spPr/>
        <p:txBody>
          <a:bodyPr/>
          <a:lstStyle/>
          <a:p>
            <a:r>
              <a:rPr lang="da-DK">
                <a:solidFill>
                  <a:schemeClr val="tx2"/>
                </a:solidFill>
              </a:rPr>
              <a:t>Bevidstløs</a:t>
            </a:r>
          </a:p>
          <a:p>
            <a:r>
              <a:rPr lang="da-DK">
                <a:solidFill>
                  <a:schemeClr val="tx2"/>
                </a:solidFill>
              </a:rPr>
              <a:t>Respirationsløs (eller abnorm respiration)</a:t>
            </a:r>
          </a:p>
          <a:p>
            <a:r>
              <a:rPr lang="da-DK">
                <a:solidFill>
                  <a:schemeClr val="tx2"/>
                </a:solidFill>
              </a:rPr>
              <a:t>Pulsløs</a:t>
            </a:r>
          </a:p>
          <a:p>
            <a:endParaRPr lang="da-DK">
              <a:solidFill>
                <a:schemeClr val="tx2"/>
              </a:solidFill>
            </a:endParaRPr>
          </a:p>
          <a:p>
            <a:pPr algn="ctr">
              <a:buFontTx/>
              <a:buNone/>
            </a:pPr>
            <a:r>
              <a:rPr lang="da-DK" sz="5400" b="1">
                <a:solidFill>
                  <a:srgbClr val="FF0000"/>
                </a:solidFill>
              </a:rPr>
              <a:t>HJERTESTOP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43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843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2362200" y="1844675"/>
            <a:ext cx="6781800" cy="4391025"/>
          </a:xfrm>
          <a:prstGeom prst="rect">
            <a:avLst/>
          </a:prstGeom>
          <a:noFill/>
          <a:ln w="9525">
            <a:noFill/>
            <a:miter lim="800000"/>
            <a:headEnd/>
            <a:tailEnd/>
          </a:ln>
        </p:spPr>
      </p:pic>
      <p:sp>
        <p:nvSpPr>
          <p:cNvPr id="19459" name="Rectangle 3"/>
          <p:cNvSpPr>
            <a:spLocks noChangeArrowheads="1"/>
          </p:cNvSpPr>
          <p:nvPr/>
        </p:nvSpPr>
        <p:spPr bwMode="auto">
          <a:xfrm>
            <a:off x="838200" y="76200"/>
            <a:ext cx="8107363" cy="1143000"/>
          </a:xfrm>
          <a:prstGeom prst="rect">
            <a:avLst/>
          </a:prstGeom>
          <a:noFill/>
          <a:ln w="9525">
            <a:noFill/>
            <a:miter lim="800000"/>
            <a:headEnd/>
            <a:tailEnd/>
          </a:ln>
        </p:spPr>
        <p:txBody>
          <a:bodyPr anchor="b"/>
          <a:lstStyle/>
          <a:p>
            <a:pPr algn="ctr"/>
            <a:r>
              <a:rPr lang="da-DK" sz="2400" b="1">
                <a:latin typeface="Garamond" pitchFamily="18" charset="0"/>
              </a:rPr>
              <a:t/>
            </a:r>
            <a:br>
              <a:rPr lang="da-DK" sz="2400" b="1">
                <a:latin typeface="Garamond" pitchFamily="18" charset="0"/>
              </a:rPr>
            </a:br>
            <a:r>
              <a:rPr lang="da-DK" sz="2400" b="1">
                <a:solidFill>
                  <a:schemeClr val="folHlink"/>
                </a:solidFill>
              </a:rPr>
              <a:t>SKAB FRIE LUFTVEJE, TJEK RESPIRATION OG PULS</a:t>
            </a:r>
            <a:br>
              <a:rPr lang="da-DK" sz="2400" b="1">
                <a:solidFill>
                  <a:schemeClr val="folHlink"/>
                </a:solidFill>
              </a:rPr>
            </a:br>
            <a:r>
              <a:rPr lang="da-DK" sz="2400" b="1">
                <a:solidFill>
                  <a:schemeClr val="folHlink"/>
                </a:solidFill>
              </a:rPr>
              <a:t>I ET GREB OG PÅ 10 SEKUNDER</a:t>
            </a:r>
          </a:p>
        </p:txBody>
      </p:sp>
      <p:sp>
        <p:nvSpPr>
          <p:cNvPr id="19460" name="Rectangle 4"/>
          <p:cNvSpPr>
            <a:spLocks noChangeArrowheads="1"/>
          </p:cNvSpPr>
          <p:nvPr/>
        </p:nvSpPr>
        <p:spPr bwMode="auto">
          <a:xfrm>
            <a:off x="838200" y="1412875"/>
            <a:ext cx="5029200" cy="2843213"/>
          </a:xfrm>
          <a:prstGeom prst="rect">
            <a:avLst/>
          </a:prstGeom>
          <a:noFill/>
          <a:ln w="9525">
            <a:noFill/>
            <a:miter lim="800000"/>
            <a:headEnd/>
            <a:tailEnd/>
          </a:ln>
        </p:spPr>
        <p:txBody>
          <a:bodyPr>
            <a:spAutoFit/>
          </a:bodyPr>
          <a:lstStyle/>
          <a:p>
            <a:pPr>
              <a:spcBef>
                <a:spcPct val="50000"/>
              </a:spcBef>
            </a:pPr>
            <a:r>
              <a:rPr lang="da-DK" b="1">
                <a:latin typeface="Tahoma" pitchFamily="34" charset="0"/>
              </a:rPr>
              <a:t>SE, FØL og LYT</a:t>
            </a:r>
          </a:p>
          <a:p>
            <a:pPr>
              <a:spcBef>
                <a:spcPct val="50000"/>
              </a:spcBef>
            </a:pPr>
            <a:r>
              <a:rPr lang="da-DK" b="1">
                <a:latin typeface="Tahoma" pitchFamily="34" charset="0"/>
              </a:rPr>
              <a:t> - efter vejtrækning og puls samtidig</a:t>
            </a:r>
          </a:p>
          <a:p>
            <a:pPr>
              <a:spcBef>
                <a:spcPct val="50000"/>
              </a:spcBef>
            </a:pPr>
            <a:r>
              <a:rPr lang="da-DK" b="1">
                <a:latin typeface="Tahoma" pitchFamily="34" charset="0"/>
              </a:rPr>
              <a:t> - brug 10 sekunder</a:t>
            </a:r>
          </a:p>
          <a:p>
            <a:pPr>
              <a:spcBef>
                <a:spcPct val="50000"/>
              </a:spcBef>
            </a:pPr>
            <a:endParaRPr lang="da-DK" b="1">
              <a:latin typeface="Tahoma" pitchFamily="34" charset="0"/>
            </a:endParaRPr>
          </a:p>
          <a:p>
            <a:pPr>
              <a:spcBef>
                <a:spcPct val="50000"/>
              </a:spcBef>
            </a:pPr>
            <a:r>
              <a:rPr lang="da-DK" b="1">
                <a:latin typeface="Tahoma" pitchFamily="34" charset="0"/>
              </a:rPr>
              <a:t>Løft kæben op og skab frie luftveje</a:t>
            </a:r>
          </a:p>
          <a:p>
            <a:pPr>
              <a:spcBef>
                <a:spcPct val="50000"/>
              </a:spcBef>
            </a:pPr>
            <a:r>
              <a:rPr lang="da-DK" b="1">
                <a:latin typeface="Tahoma" pitchFamily="34" charset="0"/>
              </a:rPr>
              <a:t>Sæt en finger på halspulsåren</a:t>
            </a:r>
          </a:p>
          <a:p>
            <a:pPr>
              <a:spcBef>
                <a:spcPct val="50000"/>
              </a:spcBef>
            </a:pPr>
            <a:r>
              <a:rPr lang="da-DK" b="1">
                <a:latin typeface="Tahoma" pitchFamily="34" charset="0"/>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p:txBody>
          <a:bodyPr anchor="b"/>
          <a:lstStyle/>
          <a:p>
            <a:r>
              <a:rPr lang="da-DK">
                <a:solidFill>
                  <a:srgbClr val="FF3300"/>
                </a:solidFill>
              </a:rPr>
              <a:t>Hjertestop</a:t>
            </a:r>
          </a:p>
        </p:txBody>
      </p:sp>
      <p:sp>
        <p:nvSpPr>
          <p:cNvPr id="21507" name="Rectangle 3"/>
          <p:cNvSpPr>
            <a:spLocks noGrp="1" noChangeArrowheads="1"/>
          </p:cNvSpPr>
          <p:nvPr>
            <p:ph type="body" idx="4294967295"/>
          </p:nvPr>
        </p:nvSpPr>
        <p:spPr/>
        <p:txBody>
          <a:bodyPr/>
          <a:lstStyle/>
          <a:p>
            <a:pPr marL="609600" indent="-609600"/>
            <a:r>
              <a:rPr lang="da-DK"/>
              <a:t>Alarmér</a:t>
            </a:r>
          </a:p>
          <a:p>
            <a:pPr marL="609600" indent="-609600"/>
            <a:r>
              <a:rPr lang="da-DK"/>
              <a:t>Start ur</a:t>
            </a:r>
          </a:p>
          <a:p>
            <a:pPr marL="609600" indent="-609600"/>
            <a:r>
              <a:rPr lang="da-DK"/>
              <a:t>(Tag hjertebræt/luk luft ud)!!!</a:t>
            </a:r>
          </a:p>
          <a:p>
            <a:pPr marL="609600" indent="-609600"/>
            <a:r>
              <a:rPr lang="da-DK"/>
              <a:t>Start HLR med 30 tryk efterfulgt af 2 indblæsninger (30:2)</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nchor="b"/>
          <a:lstStyle/>
          <a:p>
            <a:r>
              <a:rPr lang="da-DK">
                <a:solidFill>
                  <a:srgbClr val="FF3300"/>
                </a:solidFill>
              </a:rPr>
              <a:t>Hjerte- Lunge- Redning</a:t>
            </a:r>
          </a:p>
        </p:txBody>
      </p:sp>
      <p:sp>
        <p:nvSpPr>
          <p:cNvPr id="23555" name="Rectangle 3"/>
          <p:cNvSpPr>
            <a:spLocks noGrp="1" noChangeArrowheads="1"/>
          </p:cNvSpPr>
          <p:nvPr>
            <p:ph type="body" idx="4294967295"/>
          </p:nvPr>
        </p:nvSpPr>
        <p:spPr/>
        <p:txBody>
          <a:bodyPr/>
          <a:lstStyle/>
          <a:p>
            <a:r>
              <a:rPr lang="da-DK"/>
              <a:t>30:2</a:t>
            </a:r>
          </a:p>
          <a:p>
            <a:r>
              <a:rPr lang="da-DK"/>
              <a:t>Hjertemassage: Midt på sternum </a:t>
            </a:r>
          </a:p>
          <a:p>
            <a:pPr>
              <a:buFontTx/>
              <a:buNone/>
            </a:pPr>
            <a:r>
              <a:rPr lang="da-DK"/>
              <a:t>                            Ca. 100 pr. min. </a:t>
            </a:r>
          </a:p>
          <a:p>
            <a:pPr>
              <a:buFontTx/>
              <a:buNone/>
            </a:pPr>
            <a:r>
              <a:rPr lang="da-DK"/>
              <a:t>                            4 - 6 cm ned (og op igen!) </a:t>
            </a:r>
          </a:p>
          <a:p>
            <a:r>
              <a:rPr lang="da-DK"/>
              <a:t>Indblæsninger: 1 sek.  </a:t>
            </a:r>
          </a:p>
          <a:p>
            <a:pPr>
              <a:buFontTx/>
              <a:buNone/>
            </a:pPr>
            <a:r>
              <a:rPr lang="da-DK"/>
              <a:t>                           Se til at thorax hæver sig</a:t>
            </a:r>
          </a:p>
          <a:p>
            <a:pPr>
              <a:buFontTx/>
              <a:buNone/>
            </a:pPr>
            <a:r>
              <a:rPr lang="da-DK"/>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4" cstate="print"/>
          <a:srcRect/>
          <a:stretch>
            <a:fillRect/>
          </a:stretch>
        </p:blipFill>
        <p:spPr bwMode="auto">
          <a:xfrm>
            <a:off x="2014538" y="1341438"/>
            <a:ext cx="4713287" cy="5364162"/>
          </a:xfrm>
          <a:prstGeom prst="rect">
            <a:avLst/>
          </a:prstGeom>
          <a:noFill/>
          <a:ln w="9525">
            <a:noFill/>
            <a:miter lim="800000"/>
            <a:headEnd/>
            <a:tailEnd/>
          </a:ln>
        </p:spPr>
      </p:pic>
      <p:sp>
        <p:nvSpPr>
          <p:cNvPr id="25603" name="Rectangle 3"/>
          <p:cNvSpPr>
            <a:spLocks noChangeArrowheads="1"/>
          </p:cNvSpPr>
          <p:nvPr/>
        </p:nvSpPr>
        <p:spPr bwMode="auto">
          <a:xfrm>
            <a:off x="5076825" y="1341438"/>
            <a:ext cx="3817938" cy="2705100"/>
          </a:xfrm>
          <a:prstGeom prst="rect">
            <a:avLst/>
          </a:prstGeom>
          <a:noFill/>
          <a:ln w="9525">
            <a:noFill/>
            <a:miter lim="800000"/>
            <a:headEnd/>
            <a:tailEnd/>
          </a:ln>
        </p:spPr>
        <p:txBody>
          <a:bodyPr>
            <a:spAutoFit/>
          </a:bodyPr>
          <a:lstStyle/>
          <a:p>
            <a:pPr>
              <a:spcBef>
                <a:spcPct val="50000"/>
              </a:spcBef>
            </a:pPr>
            <a:r>
              <a:rPr lang="da-DK" b="1">
                <a:latin typeface="Tahoma" pitchFamily="34" charset="0"/>
              </a:rPr>
              <a:t>Tryk midt på sternum</a:t>
            </a:r>
          </a:p>
          <a:p>
            <a:pPr>
              <a:spcBef>
                <a:spcPct val="50000"/>
              </a:spcBef>
            </a:pPr>
            <a:r>
              <a:rPr lang="da-DK" b="1">
                <a:latin typeface="Tahoma" pitchFamily="34" charset="0"/>
              </a:rPr>
              <a:t>Evt hårdt underlag /hjertebræt)</a:t>
            </a:r>
          </a:p>
          <a:p>
            <a:pPr>
              <a:spcBef>
                <a:spcPct val="50000"/>
              </a:spcBef>
            </a:pPr>
            <a:r>
              <a:rPr lang="da-DK" b="1">
                <a:latin typeface="Tahoma" pitchFamily="34" charset="0"/>
              </a:rPr>
              <a:t>Tryk 5 cm</a:t>
            </a:r>
          </a:p>
          <a:p>
            <a:pPr>
              <a:spcBef>
                <a:spcPct val="50000"/>
              </a:spcBef>
            </a:pPr>
            <a:r>
              <a:rPr lang="da-DK" b="1">
                <a:latin typeface="Tahoma" pitchFamily="34" charset="0"/>
              </a:rPr>
              <a:t>Tryk 100 gange per minut</a:t>
            </a:r>
          </a:p>
          <a:p>
            <a:pPr>
              <a:spcBef>
                <a:spcPct val="50000"/>
              </a:spcBef>
            </a:pPr>
            <a:r>
              <a:rPr lang="da-DK" b="1">
                <a:latin typeface="Tahoma" pitchFamily="34" charset="0"/>
              </a:rPr>
              <a:t>Skift person hvert andet minut.</a:t>
            </a:r>
          </a:p>
          <a:p>
            <a:pPr>
              <a:spcBef>
                <a:spcPct val="50000"/>
              </a:spcBef>
            </a:pPr>
            <a:endParaRPr lang="da-DK" b="1">
              <a:latin typeface="Tahoma" pitchFamily="34" charset="0"/>
            </a:endParaRPr>
          </a:p>
        </p:txBody>
      </p:sp>
      <p:sp>
        <p:nvSpPr>
          <p:cNvPr id="25604" name="Rectangle 4"/>
          <p:cNvSpPr>
            <a:spLocks noChangeArrowheads="1"/>
          </p:cNvSpPr>
          <p:nvPr/>
        </p:nvSpPr>
        <p:spPr bwMode="auto">
          <a:xfrm>
            <a:off x="1150938" y="76200"/>
            <a:ext cx="7794625" cy="1143000"/>
          </a:xfrm>
          <a:prstGeom prst="rect">
            <a:avLst/>
          </a:prstGeom>
          <a:noFill/>
          <a:ln w="9525">
            <a:noFill/>
            <a:miter lim="800000"/>
            <a:headEnd/>
            <a:tailEnd/>
          </a:ln>
        </p:spPr>
        <p:txBody>
          <a:bodyPr anchor="b"/>
          <a:lstStyle/>
          <a:p>
            <a:r>
              <a:rPr lang="da-DK" sz="2400" b="1">
                <a:solidFill>
                  <a:schemeClr val="folHlink"/>
                </a:solidFill>
              </a:rPr>
              <a:t>HJERTEMASSAGE</a:t>
            </a:r>
          </a:p>
        </p:txBody>
      </p:sp>
      <p:pic>
        <p:nvPicPr>
          <p:cNvPr id="270341" name="02 Musiknummer 2.mp3">
            <a:hlinkClick r:id="" action="ppaction://media"/>
          </p:cNvPr>
          <p:cNvPicPr>
            <a:picLocks noRot="1" noChangeAspect="1" noChangeArrowheads="1"/>
          </p:cNvPicPr>
          <p:nvPr>
            <a:audioFile r:link="rId1"/>
          </p:nvPr>
        </p:nvPicPr>
        <p:blipFill>
          <a:blip r:embed="rId5" cstate="print"/>
          <a:srcRect/>
          <a:stretch>
            <a:fillRect/>
          </a:stretch>
        </p:blipFill>
        <p:spPr bwMode="auto">
          <a:xfrm>
            <a:off x="8675688" y="188913"/>
            <a:ext cx="304800" cy="30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034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565" fill="hold"/>
                                        <p:tgtEl>
                                          <p:spTgt spid="270341"/>
                                        </p:tgtEl>
                                      </p:cBhvr>
                                    </p:cmd>
                                  </p:childTnLst>
                                </p:cTn>
                              </p:par>
                            </p:childTnLst>
                          </p:cTn>
                        </p:par>
                      </p:childTnLst>
                    </p:cTn>
                  </p:par>
                </p:childTnLst>
              </p:cTn>
              <p:nextCondLst>
                <p:cond evt="onClick" delay="0">
                  <p:tgtEl>
                    <p:spTgt spid="27034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7034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AUT0002"/>
          <p:cNvPicPr>
            <a:picLocks noChangeAspect="1" noChangeArrowheads="1"/>
          </p:cNvPicPr>
          <p:nvPr/>
        </p:nvPicPr>
        <p:blipFill>
          <a:blip r:embed="rId2" cstate="print"/>
          <a:srcRect/>
          <a:stretch>
            <a:fillRect/>
          </a:stretch>
        </p:blipFill>
        <p:spPr bwMode="auto">
          <a:xfrm>
            <a:off x="3779838" y="476250"/>
            <a:ext cx="5060950" cy="5969000"/>
          </a:xfrm>
          <a:prstGeom prst="rect">
            <a:avLst/>
          </a:prstGeom>
          <a:noFill/>
          <a:ln w="9525">
            <a:noFill/>
            <a:miter lim="800000"/>
            <a:headEnd/>
            <a:tailEnd/>
          </a:ln>
          <a:effectLst/>
        </p:spPr>
      </p:pic>
      <p:sp>
        <p:nvSpPr>
          <p:cNvPr id="93187" name="Text Box 3"/>
          <p:cNvSpPr txBox="1">
            <a:spLocks noChangeArrowheads="1"/>
          </p:cNvSpPr>
          <p:nvPr/>
        </p:nvSpPr>
        <p:spPr bwMode="auto">
          <a:xfrm>
            <a:off x="303213" y="1000125"/>
            <a:ext cx="1517650" cy="366713"/>
          </a:xfrm>
          <a:prstGeom prst="rect">
            <a:avLst/>
          </a:prstGeom>
          <a:noFill/>
          <a:ln w="9525">
            <a:noFill/>
            <a:miter lim="800000"/>
            <a:headEnd/>
            <a:tailEnd/>
          </a:ln>
          <a:effectLst/>
        </p:spPr>
        <p:txBody>
          <a:bodyPr wrap="none">
            <a:spAutoFit/>
          </a:bodyPr>
          <a:lstStyle/>
          <a:p>
            <a:r>
              <a:rPr lang="da-DK"/>
              <a:t>Genoplivning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p:txBody>
          <a:bodyPr anchor="b"/>
          <a:lstStyle/>
          <a:p>
            <a:r>
              <a:rPr lang="da-DK"/>
              <a:t>Hjertemassage</a:t>
            </a:r>
          </a:p>
        </p:txBody>
      </p:sp>
      <p:sp>
        <p:nvSpPr>
          <p:cNvPr id="27651" name="Rectangle 3"/>
          <p:cNvSpPr>
            <a:spLocks noGrp="1" noChangeArrowheads="1"/>
          </p:cNvSpPr>
          <p:nvPr>
            <p:ph type="body" idx="4294967295"/>
          </p:nvPr>
        </p:nvSpPr>
        <p:spPr>
          <a:xfrm>
            <a:off x="468313" y="1700213"/>
            <a:ext cx="8229600" cy="4525962"/>
          </a:xfrm>
        </p:spPr>
        <p:txBody>
          <a:bodyPr/>
          <a:lstStyle/>
          <a:p>
            <a:pPr>
              <a:lnSpc>
                <a:spcPct val="80000"/>
              </a:lnSpc>
              <a:buFontTx/>
              <a:buNone/>
            </a:pPr>
            <a:r>
              <a:rPr lang="da-DK" sz="2400"/>
              <a:t>	 </a:t>
            </a:r>
            <a:r>
              <a:rPr lang="da-DK" sz="1600"/>
              <a:t>Start chest compression as follows:</a:t>
            </a:r>
          </a:p>
          <a:p>
            <a:pPr>
              <a:lnSpc>
                <a:spcPct val="80000"/>
              </a:lnSpc>
              <a:buFontTx/>
              <a:buNone/>
            </a:pPr>
            <a:endParaRPr lang="da-DK" sz="1600"/>
          </a:p>
          <a:p>
            <a:pPr>
              <a:lnSpc>
                <a:spcPct val="80000"/>
              </a:lnSpc>
            </a:pPr>
            <a:r>
              <a:rPr lang="da-DK" sz="1600"/>
              <a:t>kneel by the side of the victim;</a:t>
            </a:r>
          </a:p>
          <a:p>
            <a:pPr>
              <a:lnSpc>
                <a:spcPct val="80000"/>
              </a:lnSpc>
            </a:pPr>
            <a:r>
              <a:rPr lang="da-DK" sz="1600"/>
              <a:t>place the heel of one hand in the centre of the victim’s chest;</a:t>
            </a:r>
          </a:p>
          <a:p>
            <a:pPr>
              <a:lnSpc>
                <a:spcPct val="80000"/>
              </a:lnSpc>
              <a:buFontTx/>
              <a:buNone/>
            </a:pPr>
            <a:r>
              <a:rPr lang="da-DK" sz="1600"/>
              <a:t>	(which is the lower half of the victim’s breastbone (sternum));</a:t>
            </a:r>
          </a:p>
          <a:p>
            <a:pPr>
              <a:lnSpc>
                <a:spcPct val="80000"/>
              </a:lnSpc>
              <a:buFontTx/>
              <a:buNone/>
            </a:pPr>
            <a:r>
              <a:rPr lang="da-DK" sz="1600"/>
              <a:t>	 place the heel of your other hand on top of the first hand;</a:t>
            </a:r>
          </a:p>
          <a:p>
            <a:pPr>
              <a:lnSpc>
                <a:spcPct val="80000"/>
              </a:lnSpc>
            </a:pPr>
            <a:r>
              <a:rPr lang="da-DK" sz="1600"/>
              <a:t>interlock the fingers of your hands and ensure that pressure is</a:t>
            </a:r>
          </a:p>
          <a:p>
            <a:pPr>
              <a:lnSpc>
                <a:spcPct val="80000"/>
              </a:lnSpc>
              <a:buFontTx/>
              <a:buNone/>
            </a:pPr>
            <a:r>
              <a:rPr lang="da-DK" sz="1600"/>
              <a:t>	not applied over the victim’s ribs. Keep your arms straight. Do</a:t>
            </a:r>
          </a:p>
          <a:p>
            <a:pPr>
              <a:lnSpc>
                <a:spcPct val="80000"/>
              </a:lnSpc>
              <a:buFontTx/>
              <a:buNone/>
            </a:pPr>
            <a:r>
              <a:rPr lang="da-DK" sz="1600"/>
              <a:t>	not apply any pressure over the upper abdomen or the bottom</a:t>
            </a:r>
          </a:p>
          <a:p>
            <a:pPr>
              <a:lnSpc>
                <a:spcPct val="80000"/>
              </a:lnSpc>
              <a:buFontTx/>
              <a:buNone/>
            </a:pPr>
            <a:r>
              <a:rPr lang="da-DK" sz="1600"/>
              <a:t>	end of the sternum.</a:t>
            </a:r>
          </a:p>
          <a:p>
            <a:pPr>
              <a:lnSpc>
                <a:spcPct val="80000"/>
              </a:lnSpc>
            </a:pPr>
            <a:r>
              <a:rPr lang="da-DK" sz="1600"/>
              <a:t>position yourself vertically above the victim’s chest and press</a:t>
            </a:r>
          </a:p>
          <a:p>
            <a:pPr>
              <a:lnSpc>
                <a:spcPct val="80000"/>
              </a:lnSpc>
              <a:buFontTx/>
              <a:buNone/>
            </a:pPr>
            <a:r>
              <a:rPr lang="da-DK" sz="1600"/>
              <a:t>	down on the sternum at least 5 cm </a:t>
            </a:r>
            <a:r>
              <a:rPr lang="da-DK" sz="1600">
                <a:solidFill>
                  <a:schemeClr val="accent2"/>
                </a:solidFill>
              </a:rPr>
              <a:t>(but not exceeding 6 cm);</a:t>
            </a:r>
          </a:p>
          <a:p>
            <a:pPr>
              <a:lnSpc>
                <a:spcPct val="80000"/>
              </a:lnSpc>
            </a:pPr>
            <a:r>
              <a:rPr lang="da-DK" sz="1600"/>
              <a:t>after each compression, release all the pressure on the chest</a:t>
            </a:r>
          </a:p>
          <a:p>
            <a:pPr>
              <a:lnSpc>
                <a:spcPct val="80000"/>
              </a:lnSpc>
              <a:buFontTx/>
              <a:buNone/>
            </a:pPr>
            <a:r>
              <a:rPr lang="da-DK" sz="1600"/>
              <a:t>	without losing contact between your hands and the sternum;</a:t>
            </a:r>
          </a:p>
          <a:p>
            <a:pPr>
              <a:lnSpc>
                <a:spcPct val="80000"/>
              </a:lnSpc>
              <a:buFontTx/>
              <a:buNone/>
            </a:pPr>
            <a:r>
              <a:rPr lang="da-DK" sz="1600"/>
              <a:t>	repeat at a rate of at least 100 min−1 </a:t>
            </a:r>
            <a:r>
              <a:rPr lang="da-DK" sz="1600">
                <a:solidFill>
                  <a:schemeClr val="accent2"/>
                </a:solidFill>
              </a:rPr>
              <a:t>(but not exceeding</a:t>
            </a:r>
          </a:p>
          <a:p>
            <a:pPr>
              <a:lnSpc>
                <a:spcPct val="80000"/>
              </a:lnSpc>
              <a:buFontTx/>
              <a:buNone/>
            </a:pPr>
            <a:r>
              <a:rPr lang="da-DK" sz="1600">
                <a:solidFill>
                  <a:schemeClr val="accent2"/>
                </a:solidFill>
              </a:rPr>
              <a:t>	120 min−1);</a:t>
            </a:r>
          </a:p>
          <a:p>
            <a:pPr>
              <a:lnSpc>
                <a:spcPct val="80000"/>
              </a:lnSpc>
            </a:pPr>
            <a:endParaRPr lang="da-DK" sz="1600">
              <a:solidFill>
                <a:schemeClr val="accent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lucas"/>
          <p:cNvPicPr>
            <a:picLocks noChangeAspect="1" noChangeArrowheads="1"/>
          </p:cNvPicPr>
          <p:nvPr/>
        </p:nvPicPr>
        <p:blipFill>
          <a:blip r:embed="rId2" cstate="print"/>
          <a:srcRect/>
          <a:stretch>
            <a:fillRect/>
          </a:stretch>
        </p:blipFill>
        <p:spPr bwMode="auto">
          <a:xfrm>
            <a:off x="4859338" y="620713"/>
            <a:ext cx="3486150" cy="3238500"/>
          </a:xfrm>
          <a:prstGeom prst="rect">
            <a:avLst/>
          </a:prstGeom>
          <a:noFill/>
          <a:ln w="9525">
            <a:noFill/>
            <a:miter lim="800000"/>
            <a:headEnd/>
            <a:tailEnd/>
          </a:ln>
        </p:spPr>
      </p:pic>
      <p:pic>
        <p:nvPicPr>
          <p:cNvPr id="28675" name="Picture 3" descr="1261861964729_Physio-Control-LUCAS2_Innov"/>
          <p:cNvPicPr>
            <a:picLocks noChangeAspect="1" noChangeArrowheads="1"/>
          </p:cNvPicPr>
          <p:nvPr/>
        </p:nvPicPr>
        <p:blipFill>
          <a:blip r:embed="rId3" cstate="print"/>
          <a:srcRect/>
          <a:stretch>
            <a:fillRect/>
          </a:stretch>
        </p:blipFill>
        <p:spPr bwMode="auto">
          <a:xfrm>
            <a:off x="6804025" y="4149725"/>
            <a:ext cx="1905000" cy="2362200"/>
          </a:xfrm>
          <a:prstGeom prst="rect">
            <a:avLst/>
          </a:prstGeom>
          <a:noFill/>
          <a:ln w="9525">
            <a:noFill/>
            <a:miter lim="800000"/>
            <a:headEnd/>
            <a:tailEnd/>
          </a:ln>
        </p:spPr>
      </p:pic>
      <p:pic>
        <p:nvPicPr>
          <p:cNvPr id="28676" name="Picture 4" descr="6459124922480879"/>
          <p:cNvPicPr>
            <a:picLocks noChangeAspect="1" noChangeArrowheads="1"/>
          </p:cNvPicPr>
          <p:nvPr/>
        </p:nvPicPr>
        <p:blipFill>
          <a:blip r:embed="rId4" cstate="print"/>
          <a:srcRect/>
          <a:stretch>
            <a:fillRect/>
          </a:stretch>
        </p:blipFill>
        <p:spPr bwMode="auto">
          <a:xfrm>
            <a:off x="1042988" y="692150"/>
            <a:ext cx="2916237" cy="3240088"/>
          </a:xfrm>
          <a:prstGeom prst="rect">
            <a:avLst/>
          </a:prstGeom>
          <a:noFill/>
          <a:ln w="9525">
            <a:noFill/>
            <a:miter lim="800000"/>
            <a:headEnd/>
            <a:tailEnd/>
          </a:ln>
        </p:spPr>
      </p:pic>
      <p:sp>
        <p:nvSpPr>
          <p:cNvPr id="28677" name="Rectangle 5"/>
          <p:cNvSpPr>
            <a:spLocks noChangeArrowheads="1"/>
          </p:cNvSpPr>
          <p:nvPr/>
        </p:nvSpPr>
        <p:spPr bwMode="auto">
          <a:xfrm>
            <a:off x="1042988" y="4365625"/>
            <a:ext cx="4070350" cy="641350"/>
          </a:xfrm>
          <a:prstGeom prst="rect">
            <a:avLst/>
          </a:prstGeom>
          <a:noFill/>
          <a:ln w="9525">
            <a:noFill/>
            <a:miter lim="800000"/>
            <a:headEnd/>
            <a:tailEnd/>
          </a:ln>
        </p:spPr>
        <p:txBody>
          <a:bodyPr wrap="none" anchor="ctr">
            <a:spAutoFit/>
          </a:bodyPr>
          <a:lstStyle/>
          <a:p>
            <a:r>
              <a:rPr lang="da-DK" b="1"/>
              <a:t>LUCAS Chest Compression System</a:t>
            </a:r>
          </a:p>
          <a:p>
            <a:pPr eaLnBrk="0" hangingPunct="0"/>
            <a:endParaRPr lang="da-DK"/>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p:txBody>
          <a:bodyPr anchor="b"/>
          <a:lstStyle/>
          <a:p>
            <a:r>
              <a:rPr lang="da-DK"/>
              <a:t>Ventilation</a:t>
            </a:r>
          </a:p>
        </p:txBody>
      </p:sp>
      <p:sp>
        <p:nvSpPr>
          <p:cNvPr id="29699" name="Rectangle 3"/>
          <p:cNvSpPr>
            <a:spLocks noGrp="1" noChangeArrowheads="1"/>
          </p:cNvSpPr>
          <p:nvPr>
            <p:ph type="body" idx="4294967295"/>
          </p:nvPr>
        </p:nvSpPr>
        <p:spPr/>
        <p:txBody>
          <a:bodyPr/>
          <a:lstStyle/>
          <a:p>
            <a:r>
              <a:rPr lang="da-DK" sz="2400"/>
              <a:t>Brug kapnografi ved tube (Er indikator for ROSC)</a:t>
            </a:r>
          </a:p>
          <a:p>
            <a:r>
              <a:rPr lang="da-DK" sz="2400"/>
              <a:t>SaO2 overvåges med pulsoxymeter og skal være 94 – 98% !</a:t>
            </a:r>
          </a:p>
          <a:p>
            <a:endParaRPr lang="da-DK" sz="2400"/>
          </a:p>
        </p:txBody>
      </p:sp>
      <p:pic>
        <p:nvPicPr>
          <p:cNvPr id="29700" name="Picture 5" descr="gallery_74"/>
          <p:cNvPicPr>
            <a:picLocks noChangeAspect="1" noChangeArrowheads="1"/>
          </p:cNvPicPr>
          <p:nvPr/>
        </p:nvPicPr>
        <p:blipFill>
          <a:blip r:embed="rId2" cstate="print"/>
          <a:srcRect/>
          <a:stretch>
            <a:fillRect/>
          </a:stretch>
        </p:blipFill>
        <p:spPr bwMode="auto">
          <a:xfrm>
            <a:off x="971550" y="3644900"/>
            <a:ext cx="1905000" cy="1524000"/>
          </a:xfrm>
          <a:prstGeom prst="rect">
            <a:avLst/>
          </a:prstGeom>
          <a:noFill/>
          <a:ln w="9525">
            <a:noFill/>
            <a:miter lim="800000"/>
            <a:headEnd/>
            <a:tailEnd/>
          </a:ln>
        </p:spPr>
      </p:pic>
      <p:pic>
        <p:nvPicPr>
          <p:cNvPr id="29701" name="Picture 7" descr="200intubering"/>
          <p:cNvPicPr>
            <a:picLocks noChangeAspect="1" noChangeArrowheads="1"/>
          </p:cNvPicPr>
          <p:nvPr/>
        </p:nvPicPr>
        <p:blipFill>
          <a:blip r:embed="rId3" cstate="print"/>
          <a:srcRect/>
          <a:stretch>
            <a:fillRect/>
          </a:stretch>
        </p:blipFill>
        <p:spPr bwMode="auto">
          <a:xfrm>
            <a:off x="3419475" y="3429000"/>
            <a:ext cx="1905000" cy="2095500"/>
          </a:xfrm>
          <a:prstGeom prst="rect">
            <a:avLst/>
          </a:prstGeom>
          <a:noFill/>
          <a:ln w="9525">
            <a:noFill/>
            <a:miter lim="800000"/>
            <a:headEnd/>
            <a:tailEnd/>
          </a:ln>
        </p:spPr>
      </p:pic>
      <p:pic>
        <p:nvPicPr>
          <p:cNvPr id="29702" name="Picture 9" descr="slidesintubation"/>
          <p:cNvPicPr>
            <a:picLocks noChangeAspect="1" noChangeArrowheads="1"/>
          </p:cNvPicPr>
          <p:nvPr/>
        </p:nvPicPr>
        <p:blipFill>
          <a:blip r:embed="rId4" cstate="print"/>
          <a:srcRect/>
          <a:stretch>
            <a:fillRect/>
          </a:stretch>
        </p:blipFill>
        <p:spPr bwMode="auto">
          <a:xfrm>
            <a:off x="5508625" y="3500438"/>
            <a:ext cx="2857500" cy="189547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sz="2800">
              <a:solidFill>
                <a:schemeClr val="folHlink"/>
              </a:solidFill>
              <a:latin typeface="Century Gothic" pitchFamily="34" charset="0"/>
            </a:endParaRPr>
          </a:p>
        </p:txBody>
      </p:sp>
      <p:sp>
        <p:nvSpPr>
          <p:cNvPr id="3072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sz="2800">
              <a:solidFill>
                <a:schemeClr val="folHlink"/>
              </a:solidFill>
              <a:latin typeface="Century Gothic" pitchFamily="34" charset="0"/>
            </a:endParaRPr>
          </a:p>
        </p:txBody>
      </p:sp>
      <p:sp>
        <p:nvSpPr>
          <p:cNvPr id="30724" name="Text Box 4"/>
          <p:cNvSpPr txBox="1">
            <a:spLocks noChangeArrowheads="1"/>
          </p:cNvSpPr>
          <p:nvPr/>
        </p:nvSpPr>
        <p:spPr bwMode="auto">
          <a:xfrm>
            <a:off x="1600200" y="2209800"/>
            <a:ext cx="6096000" cy="1004888"/>
          </a:xfrm>
          <a:prstGeom prst="rect">
            <a:avLst/>
          </a:prstGeom>
          <a:noFill/>
          <a:ln w="12700">
            <a:noFill/>
            <a:miter lim="800000"/>
            <a:headEnd/>
            <a:tailEnd/>
          </a:ln>
        </p:spPr>
        <p:txBody>
          <a:bodyPr>
            <a:spAutoFit/>
          </a:bodyPr>
          <a:lstStyle/>
          <a:p>
            <a:pPr marL="196850" indent="-196850">
              <a:spcBef>
                <a:spcPct val="50000"/>
              </a:spcBef>
            </a:pPr>
            <a:r>
              <a:rPr lang="da-DK" sz="2400" b="1">
                <a:solidFill>
                  <a:schemeClr val="accent1"/>
                </a:solidFill>
              </a:rPr>
              <a:t> </a:t>
            </a:r>
            <a:endParaRPr lang="da-DK" sz="2000" b="1">
              <a:solidFill>
                <a:srgbClr val="FFFFFF"/>
              </a:solidFill>
            </a:endParaRPr>
          </a:p>
          <a:p>
            <a:pPr marL="196850" indent="-196850">
              <a:spcBef>
                <a:spcPct val="50000"/>
              </a:spcBef>
              <a:buFontTx/>
              <a:buChar char="•"/>
            </a:pPr>
            <a:endParaRPr lang="da-DK" sz="2400" b="1">
              <a:solidFill>
                <a:schemeClr val="accent1"/>
              </a:solidFill>
            </a:endParaRPr>
          </a:p>
        </p:txBody>
      </p:sp>
      <p:sp>
        <p:nvSpPr>
          <p:cNvPr id="30725" name="Text Box 5"/>
          <p:cNvSpPr txBox="1">
            <a:spLocks noChangeArrowheads="1"/>
          </p:cNvSpPr>
          <p:nvPr/>
        </p:nvSpPr>
        <p:spPr bwMode="auto">
          <a:xfrm>
            <a:off x="900113" y="739775"/>
            <a:ext cx="6019800" cy="457200"/>
          </a:xfrm>
          <a:prstGeom prst="rect">
            <a:avLst/>
          </a:prstGeom>
          <a:noFill/>
          <a:ln w="9525">
            <a:noFill/>
            <a:miter lim="800000"/>
            <a:headEnd/>
            <a:tailEnd/>
          </a:ln>
        </p:spPr>
        <p:txBody>
          <a:bodyPr>
            <a:spAutoFit/>
          </a:bodyPr>
          <a:lstStyle/>
          <a:p>
            <a:pPr>
              <a:spcBef>
                <a:spcPct val="50000"/>
              </a:spcBef>
            </a:pPr>
            <a:r>
              <a:rPr lang="da-DK" sz="2400">
                <a:solidFill>
                  <a:schemeClr val="folHlink"/>
                </a:solidFill>
              </a:rPr>
              <a:t>BASAL GENOPLIVNING (BLS)</a:t>
            </a:r>
          </a:p>
        </p:txBody>
      </p:sp>
      <p:sp>
        <p:nvSpPr>
          <p:cNvPr id="268294" name="Text Box 6"/>
          <p:cNvSpPr txBox="1">
            <a:spLocks noChangeArrowheads="1"/>
          </p:cNvSpPr>
          <p:nvPr/>
        </p:nvSpPr>
        <p:spPr bwMode="auto">
          <a:xfrm>
            <a:off x="2411413" y="1412875"/>
            <a:ext cx="4176712" cy="798513"/>
          </a:xfrm>
          <a:prstGeom prst="rect">
            <a:avLst/>
          </a:prstGeom>
          <a:solidFill>
            <a:srgbClr val="DDDDDD"/>
          </a:solidFill>
          <a:ln w="19050">
            <a:solidFill>
              <a:schemeClr val="tx1"/>
            </a:solidFill>
            <a:miter lim="800000"/>
            <a:headEnd/>
            <a:tailEnd/>
          </a:ln>
        </p:spPr>
        <p:txBody>
          <a:bodyPr>
            <a:spAutoFit/>
          </a:bodyPr>
          <a:lstStyle/>
          <a:p>
            <a:pPr algn="ctr">
              <a:spcBef>
                <a:spcPct val="50000"/>
              </a:spcBef>
            </a:pPr>
            <a:r>
              <a:rPr lang="da-DK"/>
              <a:t>Hjertestop?</a:t>
            </a:r>
          </a:p>
          <a:p>
            <a:pPr algn="ctr">
              <a:spcBef>
                <a:spcPct val="50000"/>
              </a:spcBef>
            </a:pPr>
            <a:r>
              <a:rPr lang="da-DK"/>
              <a:t>Bevidstløs, respirationsløs og pulsløs</a:t>
            </a:r>
          </a:p>
        </p:txBody>
      </p:sp>
      <p:sp>
        <p:nvSpPr>
          <p:cNvPr id="268295" name="Text Box 7"/>
          <p:cNvSpPr txBox="1">
            <a:spLocks noChangeArrowheads="1"/>
          </p:cNvSpPr>
          <p:nvPr/>
        </p:nvSpPr>
        <p:spPr bwMode="auto">
          <a:xfrm>
            <a:off x="2411413" y="2774950"/>
            <a:ext cx="4176712" cy="798513"/>
          </a:xfrm>
          <a:prstGeom prst="rect">
            <a:avLst/>
          </a:prstGeom>
          <a:solidFill>
            <a:srgbClr val="DDDDDD"/>
          </a:solidFill>
          <a:ln w="19050">
            <a:solidFill>
              <a:schemeClr val="tx1"/>
            </a:solidFill>
            <a:miter lim="800000"/>
            <a:headEnd/>
            <a:tailEnd/>
          </a:ln>
        </p:spPr>
        <p:txBody>
          <a:bodyPr>
            <a:spAutoFit/>
          </a:bodyPr>
          <a:lstStyle/>
          <a:p>
            <a:pPr algn="ctr">
              <a:spcBef>
                <a:spcPct val="50000"/>
              </a:spcBef>
            </a:pPr>
            <a:r>
              <a:rPr lang="da-DK"/>
              <a:t>Alarmer</a:t>
            </a:r>
          </a:p>
          <a:p>
            <a:pPr algn="ctr">
              <a:spcBef>
                <a:spcPct val="50000"/>
              </a:spcBef>
            </a:pPr>
            <a:r>
              <a:rPr lang="da-DK"/>
              <a:t>2222 ( OUH ) eller 112</a:t>
            </a:r>
          </a:p>
        </p:txBody>
      </p:sp>
      <p:sp>
        <p:nvSpPr>
          <p:cNvPr id="268296" name="Text Box 8"/>
          <p:cNvSpPr txBox="1">
            <a:spLocks noChangeArrowheads="1"/>
          </p:cNvSpPr>
          <p:nvPr/>
        </p:nvSpPr>
        <p:spPr bwMode="auto">
          <a:xfrm>
            <a:off x="2411413" y="4214813"/>
            <a:ext cx="4176712" cy="798512"/>
          </a:xfrm>
          <a:prstGeom prst="rect">
            <a:avLst/>
          </a:prstGeom>
          <a:solidFill>
            <a:srgbClr val="DDDDDD"/>
          </a:solidFill>
          <a:ln w="19050">
            <a:solidFill>
              <a:schemeClr val="tx1"/>
            </a:solidFill>
            <a:miter lim="800000"/>
            <a:headEnd/>
            <a:tailEnd/>
          </a:ln>
        </p:spPr>
        <p:txBody>
          <a:bodyPr>
            <a:spAutoFit/>
          </a:bodyPr>
          <a:lstStyle/>
          <a:p>
            <a:pPr algn="ctr">
              <a:spcBef>
                <a:spcPct val="50000"/>
              </a:spcBef>
            </a:pPr>
            <a:r>
              <a:rPr lang="da-DK"/>
              <a:t>30 kompressioner (100 min</a:t>
            </a:r>
            <a:r>
              <a:rPr lang="da-DK" baseline="30000"/>
              <a:t>-1</a:t>
            </a:r>
            <a:r>
              <a:rPr lang="da-DK"/>
              <a:t>)</a:t>
            </a:r>
          </a:p>
          <a:p>
            <a:pPr algn="ctr">
              <a:spcBef>
                <a:spcPct val="50000"/>
              </a:spcBef>
            </a:pPr>
            <a:r>
              <a:rPr lang="da-DK"/>
              <a:t>2 ventilationer (1 sekund)</a:t>
            </a:r>
          </a:p>
        </p:txBody>
      </p:sp>
      <p:sp>
        <p:nvSpPr>
          <p:cNvPr id="268297" name="Text Box 9"/>
          <p:cNvSpPr txBox="1">
            <a:spLocks noChangeArrowheads="1"/>
          </p:cNvSpPr>
          <p:nvPr/>
        </p:nvSpPr>
        <p:spPr bwMode="auto">
          <a:xfrm>
            <a:off x="2411413" y="5851525"/>
            <a:ext cx="4176712" cy="385763"/>
          </a:xfrm>
          <a:prstGeom prst="rect">
            <a:avLst/>
          </a:prstGeom>
          <a:noFill/>
          <a:ln w="19050">
            <a:solidFill>
              <a:schemeClr val="tx1"/>
            </a:solidFill>
            <a:miter lim="800000"/>
            <a:headEnd/>
            <a:tailEnd/>
          </a:ln>
        </p:spPr>
        <p:txBody>
          <a:bodyPr>
            <a:spAutoFit/>
          </a:bodyPr>
          <a:lstStyle/>
          <a:p>
            <a:pPr algn="ctr">
              <a:spcBef>
                <a:spcPct val="50000"/>
              </a:spcBef>
            </a:pPr>
            <a:r>
              <a:rPr lang="da-DK"/>
              <a:t>Anvend defibrillator hurtigst muligt</a:t>
            </a:r>
          </a:p>
        </p:txBody>
      </p:sp>
      <p:cxnSp>
        <p:nvCxnSpPr>
          <p:cNvPr id="268298" name="AutoShape 10"/>
          <p:cNvCxnSpPr>
            <a:cxnSpLocks noChangeShapeType="1"/>
            <a:stCxn id="268294" idx="2"/>
            <a:endCxn id="268295" idx="0"/>
          </p:cNvCxnSpPr>
          <p:nvPr/>
        </p:nvCxnSpPr>
        <p:spPr bwMode="auto">
          <a:xfrm>
            <a:off x="4500563" y="2220913"/>
            <a:ext cx="0" cy="544512"/>
          </a:xfrm>
          <a:prstGeom prst="straightConnector1">
            <a:avLst/>
          </a:prstGeom>
          <a:noFill/>
          <a:ln w="19050">
            <a:solidFill>
              <a:schemeClr val="tx1"/>
            </a:solidFill>
            <a:round/>
            <a:headEnd/>
            <a:tailEnd type="triangle" w="med" len="med"/>
          </a:ln>
        </p:spPr>
      </p:cxnSp>
      <p:cxnSp>
        <p:nvCxnSpPr>
          <p:cNvPr id="268299" name="AutoShape 11"/>
          <p:cNvCxnSpPr>
            <a:cxnSpLocks noChangeShapeType="1"/>
            <a:stCxn id="268295" idx="2"/>
            <a:endCxn id="268296" idx="0"/>
          </p:cNvCxnSpPr>
          <p:nvPr/>
        </p:nvCxnSpPr>
        <p:spPr bwMode="auto">
          <a:xfrm>
            <a:off x="4500563" y="3582988"/>
            <a:ext cx="0" cy="622300"/>
          </a:xfrm>
          <a:prstGeom prst="straightConnector1">
            <a:avLst/>
          </a:prstGeom>
          <a:noFill/>
          <a:ln w="19050">
            <a:solidFill>
              <a:schemeClr val="tx1"/>
            </a:solidFill>
            <a:round/>
            <a:headEnd/>
            <a:tailEnd type="triangle" w="med" len="med"/>
          </a:ln>
        </p:spPr>
      </p:cxnSp>
      <p:cxnSp>
        <p:nvCxnSpPr>
          <p:cNvPr id="268300" name="AutoShape 12"/>
          <p:cNvCxnSpPr>
            <a:cxnSpLocks noChangeShapeType="1"/>
            <a:stCxn id="268296" idx="2"/>
            <a:endCxn id="268296" idx="1"/>
          </p:cNvCxnSpPr>
          <p:nvPr/>
        </p:nvCxnSpPr>
        <p:spPr bwMode="auto">
          <a:xfrm rot="16200000" flipV="1">
            <a:off x="3247232" y="3769519"/>
            <a:ext cx="407987" cy="2098675"/>
          </a:xfrm>
          <a:prstGeom prst="bentConnector4">
            <a:avLst>
              <a:gd name="adj1" fmla="val -53306"/>
              <a:gd name="adj2" fmla="val 110440"/>
            </a:avLst>
          </a:prstGeom>
          <a:noFill/>
          <a:ln w="19050">
            <a:solidFill>
              <a:schemeClr val="tx1"/>
            </a:solidFill>
            <a:miter lim="800000"/>
            <a:headEnd/>
            <a:tailEnd type="triangle" w="med" len="med"/>
          </a:ln>
        </p:spPr>
      </p:cxn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2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82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82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82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8300"/>
                                        </p:tgtEl>
                                        <p:attrNameLst>
                                          <p:attrName>style.visibility</p:attrName>
                                        </p:attrNameLst>
                                      </p:cBhvr>
                                      <p:to>
                                        <p:strVal val="visible"/>
                                      </p:to>
                                    </p:set>
                                  </p:childTnLst>
                                </p:cTn>
                              </p:par>
                              <p:par>
                                <p:cTn id="23" presetID="26" presetClass="emph" presetSubtype="0" repeatCount="indefinite" fill="hold" nodeType="withEffect">
                                  <p:stCondLst>
                                    <p:cond delay="0"/>
                                  </p:stCondLst>
                                  <p:endCondLst>
                                    <p:cond evt="onNext" delay="0">
                                      <p:tgtEl>
                                        <p:sldTgt/>
                                      </p:tgtEl>
                                    </p:cond>
                                  </p:endCondLst>
                                  <p:childTnLst>
                                    <p:animEffect transition="out" filter="fade">
                                      <p:cBhvr>
                                        <p:cTn id="24" dur="3000" tmFilter="0, 0; .2, .5; .8, .5; 1, 0"/>
                                        <p:tgtEl>
                                          <p:spTgt spid="268300"/>
                                        </p:tgtEl>
                                      </p:cBhvr>
                                    </p:animEffect>
                                    <p:animScale>
                                      <p:cBhvr>
                                        <p:cTn id="25" dur="1500" autoRev="1" fill="hold"/>
                                        <p:tgtEl>
                                          <p:spTgt spid="268300"/>
                                        </p:tgtEl>
                                      </p:cBhvr>
                                      <p:by x="105000" y="105000"/>
                                    </p:animScale>
                                  </p:childTnLst>
                                </p:cTn>
                              </p:par>
                            </p:childTnLst>
                          </p:cTn>
                        </p:par>
                        <p:par>
                          <p:cTn id="26" fill="hold">
                            <p:stCondLst>
                              <p:cond delay="3000"/>
                            </p:stCondLst>
                            <p:childTnLst>
                              <p:par>
                                <p:cTn id="27" presetID="1" presetClass="entr" presetSubtype="0" fill="hold" grpId="0" nodeType="afterEffect">
                                  <p:stCondLst>
                                    <p:cond delay="1000"/>
                                  </p:stCondLst>
                                  <p:childTnLst>
                                    <p:set>
                                      <p:cBhvr>
                                        <p:cTn id="28" dur="1" fill="hold">
                                          <p:stCondLst>
                                            <p:cond delay="0"/>
                                          </p:stCondLst>
                                        </p:cTn>
                                        <p:tgtEl>
                                          <p:spTgt spid="268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4" grpId="0" animBg="1"/>
      <p:bldP spid="268295" grpId="0" animBg="1"/>
      <p:bldP spid="268296" grpId="0" animBg="1"/>
      <p:bldP spid="26829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nchor="b"/>
          <a:lstStyle/>
          <a:p>
            <a:r>
              <a:rPr lang="da-DK"/>
              <a:t>Den akut svært syge patient!</a:t>
            </a:r>
          </a:p>
        </p:txBody>
      </p:sp>
      <p:sp>
        <p:nvSpPr>
          <p:cNvPr id="4099" name="Rectangle 3"/>
          <p:cNvSpPr>
            <a:spLocks noGrp="1" noChangeArrowheads="1"/>
          </p:cNvSpPr>
          <p:nvPr>
            <p:ph type="body" idx="4294967295"/>
          </p:nvPr>
        </p:nvSpPr>
        <p:spPr/>
        <p:txBody>
          <a:bodyPr/>
          <a:lstStyle/>
          <a:p>
            <a:pPr>
              <a:lnSpc>
                <a:spcPct val="80000"/>
              </a:lnSpc>
            </a:pPr>
            <a:r>
              <a:rPr lang="da-DK" sz="2400"/>
              <a:t>Næppe nogen anden klinisk situation kræver mere ro, overblik, samt systematisk tankegang.</a:t>
            </a:r>
          </a:p>
          <a:p>
            <a:pPr>
              <a:lnSpc>
                <a:spcPct val="80000"/>
              </a:lnSpc>
            </a:pPr>
            <a:endParaRPr lang="da-DK" sz="2400"/>
          </a:p>
          <a:p>
            <a:pPr>
              <a:lnSpc>
                <a:spcPct val="80000"/>
              </a:lnSpc>
            </a:pPr>
            <a:r>
              <a:rPr lang="da-DK" sz="2400"/>
              <a:t>Rutine for et systematisk handlingsforløb.</a:t>
            </a:r>
          </a:p>
          <a:p>
            <a:pPr>
              <a:lnSpc>
                <a:spcPct val="80000"/>
              </a:lnSpc>
            </a:pPr>
            <a:endParaRPr lang="da-DK" sz="2400"/>
          </a:p>
          <a:p>
            <a:pPr>
              <a:lnSpc>
                <a:spcPct val="80000"/>
              </a:lnSpc>
            </a:pPr>
            <a:r>
              <a:rPr lang="da-DK" sz="2400"/>
              <a:t>Er akut intervention nødvendig?</a:t>
            </a:r>
          </a:p>
          <a:p>
            <a:pPr>
              <a:lnSpc>
                <a:spcPct val="80000"/>
              </a:lnSpc>
            </a:pPr>
            <a:endParaRPr lang="da-DK" sz="2400"/>
          </a:p>
          <a:p>
            <a:pPr>
              <a:lnSpc>
                <a:spcPct val="80000"/>
              </a:lnSpc>
            </a:pPr>
            <a:r>
              <a:rPr lang="da-DK" sz="2400"/>
              <a:t>Diagnostiske overvejelser.</a:t>
            </a:r>
          </a:p>
          <a:p>
            <a:pPr>
              <a:lnSpc>
                <a:spcPct val="80000"/>
              </a:lnSpc>
            </a:pPr>
            <a:endParaRPr lang="da-DK" sz="2400"/>
          </a:p>
          <a:p>
            <a:pPr>
              <a:lnSpc>
                <a:spcPct val="80000"/>
              </a:lnSpc>
            </a:pPr>
            <a:r>
              <a:rPr lang="da-DK" sz="2400"/>
              <a:t>Stillingtagen til behandling.</a:t>
            </a:r>
          </a:p>
          <a:p>
            <a:pPr>
              <a:lnSpc>
                <a:spcPct val="80000"/>
              </a:lnSpc>
            </a:pPr>
            <a:endParaRPr lang="da-DK" sz="24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p:txBody>
          <a:bodyPr anchor="b"/>
          <a:lstStyle/>
          <a:p>
            <a:r>
              <a:rPr lang="da-DK">
                <a:solidFill>
                  <a:srgbClr val="FF3300"/>
                </a:solidFill>
              </a:rPr>
              <a:t>Avanceret genoplivning</a:t>
            </a:r>
          </a:p>
        </p:txBody>
      </p:sp>
      <p:sp>
        <p:nvSpPr>
          <p:cNvPr id="32771" name="Rectangle 3"/>
          <p:cNvSpPr>
            <a:spLocks noGrp="1" noChangeArrowheads="1"/>
          </p:cNvSpPr>
          <p:nvPr>
            <p:ph type="body" idx="4294967295"/>
          </p:nvPr>
        </p:nvSpPr>
        <p:spPr/>
        <p:txBody>
          <a:bodyPr/>
          <a:lstStyle/>
          <a:p>
            <a:pPr>
              <a:buFontTx/>
              <a:buNone/>
            </a:pPr>
            <a:r>
              <a:rPr lang="da-DK" sz="4000"/>
              <a:t>Der skelnes mellem slags 2 rytmer: </a:t>
            </a:r>
          </a:p>
          <a:p>
            <a:endParaRPr lang="da-DK" sz="4000"/>
          </a:p>
          <a:p>
            <a:r>
              <a:rPr lang="da-DK" sz="2000"/>
              <a:t>Stødbare </a:t>
            </a:r>
          </a:p>
          <a:p>
            <a:pPr lvl="1">
              <a:buClr>
                <a:schemeClr val="tx1"/>
              </a:buClr>
              <a:buFontTx/>
              <a:buChar char="•"/>
            </a:pPr>
            <a:r>
              <a:rPr lang="da-DK" sz="2000"/>
              <a:t>Ventrikelflimmer (VF)</a:t>
            </a:r>
          </a:p>
          <a:p>
            <a:pPr lvl="1">
              <a:buClr>
                <a:schemeClr val="tx1"/>
              </a:buClr>
              <a:buFontTx/>
              <a:buChar char="•"/>
            </a:pPr>
            <a:r>
              <a:rPr lang="da-DK" sz="2000"/>
              <a:t>Ventrikulær takykardi (VT)</a:t>
            </a:r>
          </a:p>
        </p:txBody>
      </p:sp>
      <p:sp>
        <p:nvSpPr>
          <p:cNvPr id="32772" name="Rectangle 4"/>
          <p:cNvSpPr>
            <a:spLocks noGrp="1" noChangeArrowheads="1"/>
          </p:cNvSpPr>
          <p:nvPr>
            <p:ph type="body" sz="half" idx="4294967295"/>
          </p:nvPr>
        </p:nvSpPr>
        <p:spPr>
          <a:xfrm>
            <a:off x="5105400" y="1828800"/>
            <a:ext cx="4038600" cy="4525963"/>
          </a:xfrm>
        </p:spPr>
        <p:txBody>
          <a:bodyPr/>
          <a:lstStyle/>
          <a:p>
            <a:endParaRPr lang="da-DK" sz="3600"/>
          </a:p>
          <a:p>
            <a:endParaRPr lang="da-DK" sz="3600"/>
          </a:p>
          <a:p>
            <a:r>
              <a:rPr lang="da-DK" sz="2000"/>
              <a:t>Ikke stødbare</a:t>
            </a:r>
          </a:p>
          <a:p>
            <a:pPr lvl="1">
              <a:buClr>
                <a:schemeClr val="tx1"/>
              </a:buClr>
              <a:buFontTx/>
              <a:buChar char="•"/>
            </a:pPr>
            <a:r>
              <a:rPr lang="da-DK" sz="2000"/>
              <a:t>Asystoli</a:t>
            </a:r>
          </a:p>
          <a:p>
            <a:pPr lvl="1">
              <a:buClr>
                <a:schemeClr val="tx1"/>
              </a:buClr>
              <a:buFontTx/>
              <a:buChar char="•"/>
            </a:pPr>
            <a:r>
              <a:rPr lang="da-DK" sz="2000"/>
              <a:t>Pulsløs Elektrisk Aktivitet (PEA)</a:t>
            </a:r>
          </a:p>
          <a:p>
            <a:pPr>
              <a:buFontTx/>
              <a:buNone/>
            </a:pPr>
            <a:endParaRPr lang="da-DK" sz="20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457200" y="304800"/>
            <a:ext cx="8229600" cy="1143000"/>
          </a:xfrm>
        </p:spPr>
        <p:txBody>
          <a:bodyPr anchor="b"/>
          <a:lstStyle/>
          <a:p>
            <a:r>
              <a:rPr lang="da-DK">
                <a:solidFill>
                  <a:srgbClr val="FF3300"/>
                </a:solidFill>
              </a:rPr>
              <a:t>Stødbare rytmer</a:t>
            </a:r>
          </a:p>
        </p:txBody>
      </p:sp>
      <p:sp>
        <p:nvSpPr>
          <p:cNvPr id="34819" name="Rectangle 3"/>
          <p:cNvSpPr>
            <a:spLocks noGrp="1" noChangeArrowheads="1"/>
          </p:cNvSpPr>
          <p:nvPr>
            <p:ph type="body" sz="half" idx="4294967295"/>
          </p:nvPr>
        </p:nvSpPr>
        <p:spPr>
          <a:xfrm>
            <a:off x="457200" y="1447800"/>
            <a:ext cx="8305800" cy="4678363"/>
          </a:xfrm>
        </p:spPr>
        <p:txBody>
          <a:bodyPr/>
          <a:lstStyle/>
          <a:p>
            <a:pPr>
              <a:buFontTx/>
              <a:buNone/>
            </a:pPr>
            <a:r>
              <a:rPr lang="da-DK"/>
              <a:t>Ventrikelflimren (VF)/</a:t>
            </a:r>
          </a:p>
          <a:p>
            <a:pPr lvl="1">
              <a:buClr>
                <a:schemeClr val="tx1"/>
              </a:buClr>
              <a:buFontTx/>
              <a:buNone/>
            </a:pPr>
            <a:endParaRPr lang="da-DK" sz="2400">
              <a:solidFill>
                <a:srgbClr val="FFFF00"/>
              </a:solidFill>
            </a:endParaRPr>
          </a:p>
          <a:p>
            <a:pPr lvl="1">
              <a:buClr>
                <a:schemeClr val="tx1"/>
              </a:buClr>
              <a:buFontTx/>
              <a:buNone/>
            </a:pPr>
            <a:endParaRPr lang="da-DK" sz="2400">
              <a:solidFill>
                <a:srgbClr val="FFFF00"/>
              </a:solidFill>
            </a:endParaRPr>
          </a:p>
        </p:txBody>
      </p:sp>
      <p:sp>
        <p:nvSpPr>
          <p:cNvPr id="34820" name="Rectangle 4"/>
          <p:cNvSpPr>
            <a:spLocks noGrp="1" noChangeArrowheads="1"/>
          </p:cNvSpPr>
          <p:nvPr>
            <p:ph type="body" sz="half" idx="4294967295"/>
          </p:nvPr>
        </p:nvSpPr>
        <p:spPr>
          <a:xfrm>
            <a:off x="4648200" y="1600200"/>
            <a:ext cx="4038600" cy="4525963"/>
          </a:xfrm>
        </p:spPr>
        <p:txBody>
          <a:bodyPr/>
          <a:lstStyle/>
          <a:p>
            <a:pPr>
              <a:buFontTx/>
              <a:buNone/>
            </a:pPr>
            <a:endParaRPr lang="en-US" sz="2800">
              <a:solidFill>
                <a:srgbClr val="FFFF00"/>
              </a:solidFill>
            </a:endParaRPr>
          </a:p>
        </p:txBody>
      </p:sp>
      <p:sp>
        <p:nvSpPr>
          <p:cNvPr id="34821" name="Text Box 5"/>
          <p:cNvSpPr txBox="1">
            <a:spLocks noChangeArrowheads="1"/>
          </p:cNvSpPr>
          <p:nvPr/>
        </p:nvSpPr>
        <p:spPr bwMode="auto">
          <a:xfrm>
            <a:off x="457200" y="5638800"/>
            <a:ext cx="8229600" cy="366713"/>
          </a:xfrm>
          <a:prstGeom prst="rect">
            <a:avLst/>
          </a:prstGeom>
          <a:noFill/>
          <a:ln w="9525">
            <a:noFill/>
            <a:miter lim="800000"/>
            <a:headEnd/>
            <a:tailEnd/>
          </a:ln>
        </p:spPr>
        <p:txBody>
          <a:bodyPr>
            <a:spAutoFit/>
          </a:bodyPr>
          <a:lstStyle/>
          <a:p>
            <a:pPr>
              <a:spcBef>
                <a:spcPct val="50000"/>
              </a:spcBef>
            </a:pPr>
            <a:endParaRPr lang="en-US">
              <a:latin typeface="Garamond" pitchFamily="18" charset="0"/>
            </a:endParaRPr>
          </a:p>
        </p:txBody>
      </p:sp>
      <p:pic>
        <p:nvPicPr>
          <p:cNvPr id="34822" name="Picture 6" descr="Ventrikelflimmer"/>
          <p:cNvPicPr>
            <a:picLocks noChangeAspect="1" noChangeArrowheads="1"/>
          </p:cNvPicPr>
          <p:nvPr/>
        </p:nvPicPr>
        <p:blipFill>
          <a:blip r:embed="rId3" cstate="print"/>
          <a:srcRect t="18095" b="9520"/>
          <a:stretch>
            <a:fillRect/>
          </a:stretch>
        </p:blipFill>
        <p:spPr bwMode="auto">
          <a:xfrm>
            <a:off x="990600" y="2133600"/>
            <a:ext cx="6019800" cy="1320800"/>
          </a:xfrm>
          <a:prstGeom prst="rect">
            <a:avLst/>
          </a:prstGeom>
          <a:noFill/>
          <a:ln w="9525">
            <a:noFill/>
            <a:miter lim="800000"/>
            <a:headEnd/>
            <a:tailEnd/>
          </a:ln>
        </p:spPr>
      </p:pic>
      <p:pic>
        <p:nvPicPr>
          <p:cNvPr id="34823" name="Picture 7" descr="ventrikeltarkykardi"/>
          <p:cNvPicPr>
            <a:picLocks noChangeAspect="1" noChangeArrowheads="1"/>
          </p:cNvPicPr>
          <p:nvPr/>
        </p:nvPicPr>
        <p:blipFill>
          <a:blip r:embed="rId4" cstate="print"/>
          <a:srcRect t="20929"/>
          <a:stretch>
            <a:fillRect/>
          </a:stretch>
        </p:blipFill>
        <p:spPr bwMode="auto">
          <a:xfrm>
            <a:off x="1066800" y="4800600"/>
            <a:ext cx="6019800" cy="1325563"/>
          </a:xfrm>
          <a:prstGeom prst="rect">
            <a:avLst/>
          </a:prstGeom>
          <a:noFill/>
          <a:ln w="9525">
            <a:noFill/>
            <a:miter lim="800000"/>
            <a:headEnd/>
            <a:tailEnd/>
          </a:ln>
        </p:spPr>
      </p:pic>
      <p:sp>
        <p:nvSpPr>
          <p:cNvPr id="195592" name="Rectangle 8"/>
          <p:cNvSpPr>
            <a:spLocks noChangeArrowheads="1"/>
          </p:cNvSpPr>
          <p:nvPr/>
        </p:nvSpPr>
        <p:spPr bwMode="auto">
          <a:xfrm>
            <a:off x="381000" y="3733800"/>
            <a:ext cx="5784850" cy="579438"/>
          </a:xfrm>
          <a:prstGeom prst="rect">
            <a:avLst/>
          </a:prstGeom>
          <a:noFill/>
          <a:ln w="9525">
            <a:noFill/>
            <a:miter lim="800000"/>
            <a:headEnd/>
            <a:tailEnd/>
          </a:ln>
          <a:effectLst/>
        </p:spPr>
        <p:txBody>
          <a:bodyPr wrap="none">
            <a:spAutoFit/>
          </a:bodyPr>
          <a:lstStyle/>
          <a:p>
            <a:pPr>
              <a:spcBef>
                <a:spcPct val="20000"/>
              </a:spcBef>
              <a:buClr>
                <a:schemeClr val="tx1"/>
              </a:buClr>
              <a:buSzPct val="70000"/>
              <a:defRPr/>
            </a:pPr>
            <a:r>
              <a:rPr lang="da-DK" sz="3200">
                <a:effectLst>
                  <a:outerShdw blurRad="38100" dist="38100" dir="2700000" algn="tl">
                    <a:srgbClr val="FFFFFF"/>
                  </a:outerShdw>
                </a:effectLst>
                <a:latin typeface="Garamond" pitchFamily="18" charset="0"/>
              </a:rPr>
              <a:t>Pulsløs Ventrikulær Takykardi (VT)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p:txBody>
          <a:bodyPr anchor="b"/>
          <a:lstStyle/>
          <a:p>
            <a:r>
              <a:rPr lang="da-DK">
                <a:solidFill>
                  <a:srgbClr val="FF3300"/>
                </a:solidFill>
              </a:rPr>
              <a:t>Behandling af stødbare rytmer</a:t>
            </a:r>
          </a:p>
        </p:txBody>
      </p:sp>
      <p:pic>
        <p:nvPicPr>
          <p:cNvPr id="36867" name="Picture 3"/>
          <p:cNvPicPr>
            <a:picLocks noChangeAspect="1" noChangeArrowheads="1"/>
          </p:cNvPicPr>
          <p:nvPr/>
        </p:nvPicPr>
        <p:blipFill>
          <a:blip r:embed="rId3" cstate="print"/>
          <a:srcRect/>
          <a:stretch>
            <a:fillRect/>
          </a:stretch>
        </p:blipFill>
        <p:spPr bwMode="auto">
          <a:xfrm>
            <a:off x="871538" y="1730375"/>
            <a:ext cx="6900862" cy="4402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p:txBody>
          <a:bodyPr anchor="b"/>
          <a:lstStyle/>
          <a:p>
            <a:endParaRPr lang="da-DK"/>
          </a:p>
        </p:txBody>
      </p:sp>
      <p:pic>
        <p:nvPicPr>
          <p:cNvPr id="38915" name="Picture 4"/>
          <p:cNvPicPr>
            <a:picLocks noChangeAspect="1" noChangeArrowheads="1"/>
          </p:cNvPicPr>
          <p:nvPr>
            <p:ph type="body" idx="4294967295"/>
          </p:nvPr>
        </p:nvPicPr>
        <p:blipFill>
          <a:blip r:embed="rId2" cstate="print"/>
          <a:srcRect/>
          <a:stretch>
            <a:fillRect/>
          </a:stretch>
        </p:blipFill>
        <p:spPr>
          <a:xfrm>
            <a:off x="2987675" y="0"/>
            <a:ext cx="3390900" cy="68580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nchor="b"/>
          <a:lstStyle/>
          <a:p>
            <a:r>
              <a:rPr lang="da-DK">
                <a:solidFill>
                  <a:srgbClr val="FF3300"/>
                </a:solidFill>
              </a:rPr>
              <a:t>Medicin til stødbar rytme</a:t>
            </a:r>
          </a:p>
        </p:txBody>
      </p:sp>
      <p:sp>
        <p:nvSpPr>
          <p:cNvPr id="39939" name="Rectangle 3"/>
          <p:cNvSpPr>
            <a:spLocks noGrp="1" noChangeArrowheads="1"/>
          </p:cNvSpPr>
          <p:nvPr>
            <p:ph type="body" idx="4294967295"/>
          </p:nvPr>
        </p:nvSpPr>
        <p:spPr>
          <a:xfrm>
            <a:off x="457200" y="2420938"/>
            <a:ext cx="8229600" cy="3705225"/>
          </a:xfrm>
        </p:spPr>
        <p:txBody>
          <a:bodyPr/>
          <a:lstStyle/>
          <a:p>
            <a:r>
              <a:rPr lang="da-DK" sz="2400"/>
              <a:t>Efter  </a:t>
            </a:r>
            <a:r>
              <a:rPr lang="da-DK" sz="2400">
                <a:solidFill>
                  <a:srgbClr val="FF3300"/>
                </a:solidFill>
              </a:rPr>
              <a:t>3. stød</a:t>
            </a:r>
            <a:r>
              <a:rPr lang="da-DK" sz="2400"/>
              <a:t> gives adrenalin 1 mg</a:t>
            </a:r>
          </a:p>
          <a:p>
            <a:pPr>
              <a:buFontTx/>
              <a:buNone/>
            </a:pPr>
            <a:r>
              <a:rPr lang="da-DK" sz="2400"/>
              <a:t>   -og derefter hver 3.-5. min. Sv.t. hver </a:t>
            </a:r>
            <a:r>
              <a:rPr lang="da-DK" sz="2400">
                <a:solidFill>
                  <a:srgbClr val="FF3300"/>
                </a:solidFill>
              </a:rPr>
              <a:t>2. Cyklus</a:t>
            </a:r>
          </a:p>
          <a:p>
            <a:pPr>
              <a:buFontTx/>
              <a:buNone/>
            </a:pPr>
            <a:r>
              <a:rPr lang="da-DK" sz="2400"/>
              <a:t>   (virkning: øger centralt blodvolumen)</a:t>
            </a:r>
          </a:p>
          <a:p>
            <a:endParaRPr lang="da-DK" sz="2400"/>
          </a:p>
          <a:p>
            <a:r>
              <a:rPr lang="da-DK" sz="2400"/>
              <a:t>Efter </a:t>
            </a:r>
            <a:r>
              <a:rPr lang="da-DK" sz="2400">
                <a:solidFill>
                  <a:srgbClr val="FF3300"/>
                </a:solidFill>
              </a:rPr>
              <a:t>3. stød</a:t>
            </a:r>
            <a:r>
              <a:rPr lang="da-DK" sz="2400"/>
              <a:t> gives Amiodaron 300 mg</a:t>
            </a:r>
          </a:p>
          <a:p>
            <a:pPr>
              <a:buFontTx/>
              <a:buNone/>
            </a:pPr>
            <a:r>
              <a:rPr lang="da-DK" sz="2400"/>
              <a:t>   -suppleret med 150 mg inden </a:t>
            </a:r>
            <a:r>
              <a:rPr lang="da-DK" sz="2400">
                <a:solidFill>
                  <a:srgbClr val="FF3300"/>
                </a:solidFill>
              </a:rPr>
              <a:t>6. Stød</a:t>
            </a:r>
          </a:p>
          <a:p>
            <a:pPr>
              <a:buFontTx/>
              <a:buNone/>
            </a:pPr>
            <a:r>
              <a:rPr lang="da-DK" sz="2400"/>
              <a:t>   (virkning: antiarytmika)</a:t>
            </a:r>
          </a:p>
          <a:p>
            <a:pPr>
              <a:buFontTx/>
              <a:buNone/>
            </a:pPr>
            <a:endParaRPr lang="da-DK" sz="2400"/>
          </a:p>
          <a:p>
            <a:pPr>
              <a:buFont typeface="Wingdings" pitchFamily="2" charset="2"/>
              <a:buChar char="§"/>
            </a:pPr>
            <a:endParaRPr lang="da-DK"/>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p:txBody>
          <a:bodyPr anchor="b"/>
          <a:lstStyle/>
          <a:p>
            <a:endParaRPr lang="da-DK"/>
          </a:p>
        </p:txBody>
      </p:sp>
      <p:pic>
        <p:nvPicPr>
          <p:cNvPr id="41987" name="Picture 4"/>
          <p:cNvPicPr>
            <a:picLocks noChangeAspect="1" noChangeArrowheads="1"/>
          </p:cNvPicPr>
          <p:nvPr>
            <p:ph type="body" idx="4294967295"/>
          </p:nvPr>
        </p:nvPicPr>
        <p:blipFill>
          <a:blip r:embed="rId2" cstate="print"/>
          <a:srcRect/>
          <a:stretch>
            <a:fillRect/>
          </a:stretch>
        </p:blipFill>
        <p:spPr>
          <a:xfrm rot="5400000">
            <a:off x="2451894" y="-570706"/>
            <a:ext cx="4349750" cy="8316912"/>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nchor="b"/>
          <a:lstStyle/>
          <a:p>
            <a:r>
              <a:rPr lang="da-DK">
                <a:solidFill>
                  <a:srgbClr val="FF3300"/>
                </a:solidFill>
              </a:rPr>
              <a:t>Ikke stødbare rytmer</a:t>
            </a:r>
          </a:p>
        </p:txBody>
      </p:sp>
      <p:sp>
        <p:nvSpPr>
          <p:cNvPr id="43011" name="Rectangle 3"/>
          <p:cNvSpPr>
            <a:spLocks noGrp="1" noChangeArrowheads="1"/>
          </p:cNvSpPr>
          <p:nvPr>
            <p:ph type="body" idx="4294967295"/>
          </p:nvPr>
        </p:nvSpPr>
        <p:spPr/>
        <p:txBody>
          <a:bodyPr/>
          <a:lstStyle/>
          <a:p>
            <a:r>
              <a:rPr lang="da-DK"/>
              <a:t>Asystoli</a:t>
            </a:r>
          </a:p>
          <a:p>
            <a:pPr>
              <a:buFontTx/>
              <a:buNone/>
            </a:pPr>
            <a:endParaRPr lang="da-DK" sz="3600"/>
          </a:p>
          <a:p>
            <a:pPr>
              <a:buFontTx/>
              <a:buNone/>
            </a:pPr>
            <a:endParaRPr lang="da-DK" sz="3600"/>
          </a:p>
          <a:p>
            <a:r>
              <a:rPr lang="da-DK"/>
              <a:t>Pulsløs Elektrisk Aktivitet (PEA)</a:t>
            </a:r>
          </a:p>
          <a:p>
            <a:pPr>
              <a:buFontTx/>
              <a:buNone/>
            </a:pPr>
            <a:endParaRPr lang="da-DK" sz="3600"/>
          </a:p>
        </p:txBody>
      </p:sp>
      <p:pic>
        <p:nvPicPr>
          <p:cNvPr id="43012" name="Picture 4" descr="asystoli"/>
          <p:cNvPicPr>
            <a:picLocks noChangeAspect="1" noChangeArrowheads="1"/>
          </p:cNvPicPr>
          <p:nvPr/>
        </p:nvPicPr>
        <p:blipFill>
          <a:blip r:embed="rId3" cstate="print"/>
          <a:srcRect b="26088"/>
          <a:stretch>
            <a:fillRect/>
          </a:stretch>
        </p:blipFill>
        <p:spPr bwMode="auto">
          <a:xfrm>
            <a:off x="457200" y="2286000"/>
            <a:ext cx="7832725" cy="1295400"/>
          </a:xfrm>
          <a:prstGeom prst="rect">
            <a:avLst/>
          </a:prstGeom>
          <a:noFill/>
          <a:ln w="9525">
            <a:noFill/>
            <a:miter lim="800000"/>
            <a:headEnd/>
            <a:tailEnd/>
          </a:ln>
        </p:spPr>
      </p:pic>
      <p:pic>
        <p:nvPicPr>
          <p:cNvPr id="43013" name="Picture 5"/>
          <p:cNvPicPr>
            <a:picLocks noChangeAspect="1" noChangeArrowheads="1"/>
          </p:cNvPicPr>
          <p:nvPr/>
        </p:nvPicPr>
        <p:blipFill>
          <a:blip r:embed="rId4" cstate="print"/>
          <a:srcRect/>
          <a:stretch>
            <a:fillRect/>
          </a:stretch>
        </p:blipFill>
        <p:spPr bwMode="auto">
          <a:xfrm>
            <a:off x="685800" y="4343400"/>
            <a:ext cx="7620000" cy="1500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p:txBody>
          <a:bodyPr anchor="b"/>
          <a:lstStyle/>
          <a:p>
            <a:r>
              <a:rPr lang="da-DK">
                <a:solidFill>
                  <a:srgbClr val="FF3300"/>
                </a:solidFill>
              </a:rPr>
              <a:t>Behandling af ikke stødbar rytme</a:t>
            </a:r>
          </a:p>
        </p:txBody>
      </p:sp>
      <p:pic>
        <p:nvPicPr>
          <p:cNvPr id="45059" name="Picture 3"/>
          <p:cNvPicPr>
            <a:picLocks noGrp="1" noChangeAspect="1" noChangeArrowheads="1"/>
          </p:cNvPicPr>
          <p:nvPr>
            <p:ph type="body" idx="4294967295"/>
          </p:nvPr>
        </p:nvPicPr>
        <p:blipFill>
          <a:blip r:embed="rId3" cstate="print"/>
          <a:srcRect/>
          <a:stretch>
            <a:fillRect/>
          </a:stretch>
        </p:blipFill>
        <p:spPr>
          <a:xfrm>
            <a:off x="1044575" y="1600200"/>
            <a:ext cx="7054850" cy="4525963"/>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p:txBody>
          <a:bodyPr anchor="b"/>
          <a:lstStyle/>
          <a:p>
            <a:endParaRPr lang="da-DK"/>
          </a:p>
        </p:txBody>
      </p:sp>
      <p:pic>
        <p:nvPicPr>
          <p:cNvPr id="47107" name="Picture 3"/>
          <p:cNvPicPr>
            <a:picLocks noChangeAspect="1" noChangeArrowheads="1"/>
          </p:cNvPicPr>
          <p:nvPr>
            <p:ph type="body" idx="4294967295"/>
          </p:nvPr>
        </p:nvPicPr>
        <p:blipFill>
          <a:blip r:embed="rId2" cstate="print"/>
          <a:srcRect/>
          <a:stretch>
            <a:fillRect/>
          </a:stretch>
        </p:blipFill>
        <p:spPr>
          <a:xfrm>
            <a:off x="2987675" y="0"/>
            <a:ext cx="3390900" cy="68580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p:txBody>
          <a:bodyPr anchor="b"/>
          <a:lstStyle/>
          <a:p>
            <a:r>
              <a:rPr lang="da-DK">
                <a:solidFill>
                  <a:srgbClr val="FF3300"/>
                </a:solidFill>
              </a:rPr>
              <a:t>Medicin til ikke stødbare rytmer</a:t>
            </a:r>
          </a:p>
        </p:txBody>
      </p:sp>
      <p:sp>
        <p:nvSpPr>
          <p:cNvPr id="48131" name="Rectangle 3"/>
          <p:cNvSpPr>
            <a:spLocks noGrp="1" noChangeArrowheads="1"/>
          </p:cNvSpPr>
          <p:nvPr>
            <p:ph type="body" idx="4294967295"/>
          </p:nvPr>
        </p:nvSpPr>
        <p:spPr>
          <a:xfrm>
            <a:off x="395288" y="2332038"/>
            <a:ext cx="8229600" cy="4525962"/>
          </a:xfrm>
        </p:spPr>
        <p:txBody>
          <a:bodyPr/>
          <a:lstStyle/>
          <a:p>
            <a:pPr>
              <a:lnSpc>
                <a:spcPct val="90000"/>
              </a:lnSpc>
              <a:buSzPct val="105000"/>
              <a:buFontTx/>
              <a:buNone/>
            </a:pPr>
            <a:r>
              <a:rPr lang="da-DK"/>
              <a:t>Hurtigst muligt gives:</a:t>
            </a:r>
          </a:p>
          <a:p>
            <a:pPr>
              <a:lnSpc>
                <a:spcPct val="90000"/>
              </a:lnSpc>
              <a:buSzPct val="105000"/>
              <a:buFontTx/>
              <a:buNone/>
            </a:pPr>
            <a:endParaRPr lang="da-DK"/>
          </a:p>
          <a:p>
            <a:pPr>
              <a:lnSpc>
                <a:spcPct val="90000"/>
              </a:lnSpc>
              <a:buSzPct val="105000"/>
              <a:buFont typeface="Wingdings" pitchFamily="2" charset="2"/>
              <a:buChar char="§"/>
            </a:pPr>
            <a:r>
              <a:rPr lang="da-DK"/>
              <a:t>1 mg Adrenalin hver 3- 5 min.</a:t>
            </a:r>
          </a:p>
          <a:p>
            <a:pPr>
              <a:lnSpc>
                <a:spcPct val="90000"/>
              </a:lnSpc>
              <a:buSzPct val="105000"/>
              <a:buFontTx/>
              <a:buNone/>
            </a:pPr>
            <a:endParaRPr lang="da-DK"/>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nchor="b"/>
          <a:lstStyle/>
          <a:p>
            <a:r>
              <a:rPr lang="da-DK"/>
              <a:t>AKS/hjertestop.</a:t>
            </a:r>
          </a:p>
        </p:txBody>
      </p:sp>
      <p:sp>
        <p:nvSpPr>
          <p:cNvPr id="5123" name="Rectangle 3"/>
          <p:cNvSpPr>
            <a:spLocks noGrp="1" noChangeArrowheads="1"/>
          </p:cNvSpPr>
          <p:nvPr>
            <p:ph type="body" idx="4294967295"/>
          </p:nvPr>
        </p:nvSpPr>
        <p:spPr>
          <a:xfrm>
            <a:off x="395288" y="2133600"/>
            <a:ext cx="8229600" cy="4525963"/>
          </a:xfrm>
        </p:spPr>
        <p:txBody>
          <a:bodyPr/>
          <a:lstStyle/>
          <a:p>
            <a:r>
              <a:rPr lang="da-DK"/>
              <a:t>Overlevelsen efter hjertestop udenfor sygehus i Danmark er 5 % efter 14 dage</a:t>
            </a:r>
          </a:p>
        </p:txBody>
      </p:sp>
      <p:sp>
        <p:nvSpPr>
          <p:cNvPr id="116740" name="Rectangle 4"/>
          <p:cNvSpPr>
            <a:spLocks noChangeArrowheads="1"/>
          </p:cNvSpPr>
          <p:nvPr/>
        </p:nvSpPr>
        <p:spPr bwMode="auto">
          <a:xfrm>
            <a:off x="611188" y="3716338"/>
            <a:ext cx="7704137" cy="1552575"/>
          </a:xfrm>
          <a:prstGeom prst="rect">
            <a:avLst/>
          </a:prstGeom>
          <a:noFill/>
          <a:ln w="9525">
            <a:noFill/>
            <a:miter lim="800000"/>
            <a:headEnd/>
            <a:tailEnd/>
          </a:ln>
          <a:effectLst/>
        </p:spPr>
        <p:txBody>
          <a:bodyPr>
            <a:spAutoFit/>
          </a:bodyPr>
          <a:lstStyle/>
          <a:p>
            <a:pPr>
              <a:defRPr/>
            </a:pPr>
            <a:r>
              <a:rPr lang="da-DK" sz="2400" b="1" i="1">
                <a:effectLst>
                  <a:outerShdw blurRad="38100" dist="38100" dir="2700000" algn="tl">
                    <a:srgbClr val="FFFFFF"/>
                  </a:outerShdw>
                </a:effectLst>
                <a:latin typeface="Arial" charset="0"/>
              </a:rPr>
              <a:t>30% højere overlevelse ved;</a:t>
            </a:r>
          </a:p>
          <a:p>
            <a:pPr lvl="1">
              <a:defRPr/>
            </a:pPr>
            <a:r>
              <a:rPr lang="da-DK" sz="2400">
                <a:effectLst>
                  <a:outerShdw blurRad="38100" dist="38100" dir="2700000" algn="tl">
                    <a:srgbClr val="FFFFFF"/>
                  </a:outerShdw>
                </a:effectLst>
                <a:latin typeface="Arial" charset="0"/>
              </a:rPr>
              <a:t>Observeret hjertestop</a:t>
            </a:r>
          </a:p>
          <a:p>
            <a:pPr lvl="1">
              <a:defRPr/>
            </a:pPr>
            <a:r>
              <a:rPr lang="da-DK" sz="2400">
                <a:effectLst>
                  <a:outerShdw blurRad="38100" dist="38100" dir="2700000" algn="tl">
                    <a:srgbClr val="FFFFFF"/>
                  </a:outerShdw>
                </a:effectLst>
                <a:latin typeface="Arial" charset="0"/>
              </a:rPr>
              <a:t>Initial rytme stødbar</a:t>
            </a:r>
          </a:p>
          <a:p>
            <a:pPr lvl="1">
              <a:defRPr/>
            </a:pPr>
            <a:r>
              <a:rPr lang="da-DK" sz="2400">
                <a:effectLst>
                  <a:outerShdw blurRad="38100" dist="38100" dir="2700000" algn="tl">
                    <a:srgbClr val="FFFFFF"/>
                  </a:outerShdw>
                </a:effectLst>
                <a:latin typeface="Arial" charset="0"/>
              </a:rPr>
              <a:t>Behandling iværksat indenfor 5 minutter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p:txBody>
          <a:bodyPr anchor="b"/>
          <a:lstStyle/>
          <a:p>
            <a:r>
              <a:rPr lang="da-DK">
                <a:solidFill>
                  <a:srgbClr val="FF3300"/>
                </a:solidFill>
              </a:rPr>
              <a:t>EKG-Quiz</a:t>
            </a:r>
          </a:p>
        </p:txBody>
      </p:sp>
      <p:graphicFrame>
        <p:nvGraphicFramePr>
          <p:cNvPr id="50179" name="Object 3"/>
          <p:cNvGraphicFramePr>
            <a:graphicFrameLocks noChangeAspect="1"/>
          </p:cNvGraphicFramePr>
          <p:nvPr>
            <p:ph type="body" idx="4294967295"/>
          </p:nvPr>
        </p:nvGraphicFramePr>
        <p:xfrm>
          <a:off x="457200" y="2590800"/>
          <a:ext cx="8229600" cy="2509838"/>
        </p:xfrm>
        <a:graphic>
          <a:graphicData uri="http://schemas.openxmlformats.org/presentationml/2006/ole">
            <p:oleObj spid="_x0000_s50179" name="Image" r:id="rId4" imgW="10615873" imgH="3238095" progId="">
              <p:embed/>
            </p:oleObj>
          </a:graphicData>
        </a:graphic>
      </p:graphicFrame>
      <p:sp>
        <p:nvSpPr>
          <p:cNvPr id="50180" name="Text Box 4"/>
          <p:cNvSpPr txBox="1">
            <a:spLocks noChangeArrowheads="1"/>
          </p:cNvSpPr>
          <p:nvPr/>
        </p:nvSpPr>
        <p:spPr bwMode="auto">
          <a:xfrm>
            <a:off x="533400" y="1524000"/>
            <a:ext cx="4054475" cy="579438"/>
          </a:xfrm>
          <a:prstGeom prst="rect">
            <a:avLst/>
          </a:prstGeom>
          <a:noFill/>
          <a:ln w="9525">
            <a:noFill/>
            <a:miter lim="800000"/>
            <a:headEnd/>
            <a:tailEnd/>
          </a:ln>
        </p:spPr>
        <p:txBody>
          <a:bodyPr>
            <a:spAutoFit/>
          </a:bodyPr>
          <a:lstStyle/>
          <a:p>
            <a:pPr>
              <a:buClr>
                <a:schemeClr val="hlink"/>
              </a:buClr>
              <a:buFont typeface="Wingdings" pitchFamily="2" charset="2"/>
              <a:buChar char="§"/>
            </a:pPr>
            <a:r>
              <a:rPr lang="da-DK" sz="3200">
                <a:latin typeface="Garamond" pitchFamily="18" charset="0"/>
              </a:rPr>
              <a:t> Stødbar?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6" name="Object 2"/>
          <p:cNvGraphicFramePr>
            <a:graphicFrameLocks noChangeAspect="1"/>
          </p:cNvGraphicFramePr>
          <p:nvPr/>
        </p:nvGraphicFramePr>
        <p:xfrm>
          <a:off x="685800" y="2590800"/>
          <a:ext cx="7839075" cy="2452688"/>
        </p:xfrm>
        <a:graphic>
          <a:graphicData uri="http://schemas.openxmlformats.org/presentationml/2006/ole">
            <p:oleObj spid="_x0000_s52226" name="Image" r:id="rId4" imgW="12622222" imgH="3949206" progId="">
              <p:embed/>
            </p:oleObj>
          </a:graphicData>
        </a:graphic>
      </p:graphicFrame>
      <p:sp>
        <p:nvSpPr>
          <p:cNvPr id="52227" name="Rectangle 3"/>
          <p:cNvSpPr>
            <a:spLocks noChangeArrowheads="1"/>
          </p:cNvSpPr>
          <p:nvPr/>
        </p:nvSpPr>
        <p:spPr bwMode="auto">
          <a:xfrm>
            <a:off x="685800" y="1371600"/>
            <a:ext cx="1852613" cy="579438"/>
          </a:xfrm>
          <a:prstGeom prst="rect">
            <a:avLst/>
          </a:prstGeom>
          <a:noFill/>
          <a:ln w="9525">
            <a:noFill/>
            <a:miter lim="800000"/>
            <a:headEnd/>
            <a:tailEnd/>
          </a:ln>
        </p:spPr>
        <p:txBody>
          <a:bodyPr wrap="none">
            <a:spAutoFit/>
          </a:bodyPr>
          <a:lstStyle/>
          <a:p>
            <a:pPr>
              <a:buClr>
                <a:schemeClr val="hlink"/>
              </a:buClr>
              <a:buFont typeface="Wingdings" pitchFamily="2" charset="2"/>
              <a:buChar char="§"/>
            </a:pPr>
            <a:r>
              <a:rPr lang="da-DK" sz="3200">
                <a:latin typeface="Garamond" pitchFamily="18" charset="0"/>
              </a:rPr>
              <a:t> Stødbar?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mVT 1"/>
          <p:cNvPicPr>
            <a:picLocks noChangeAspect="1" noChangeArrowheads="1"/>
          </p:cNvPicPr>
          <p:nvPr/>
        </p:nvPicPr>
        <p:blipFill>
          <a:blip r:embed="rId3" cstate="print"/>
          <a:srcRect/>
          <a:stretch>
            <a:fillRect/>
          </a:stretch>
        </p:blipFill>
        <p:spPr bwMode="auto">
          <a:xfrm>
            <a:off x="685800" y="2590800"/>
            <a:ext cx="7839075" cy="2454275"/>
          </a:xfrm>
          <a:prstGeom prst="rect">
            <a:avLst/>
          </a:prstGeom>
          <a:noFill/>
          <a:ln w="9525">
            <a:noFill/>
            <a:miter lim="800000"/>
            <a:headEnd/>
            <a:tailEnd/>
          </a:ln>
        </p:spPr>
      </p:pic>
      <p:sp>
        <p:nvSpPr>
          <p:cNvPr id="54275" name="Rectangle 3"/>
          <p:cNvSpPr>
            <a:spLocks noChangeArrowheads="1"/>
          </p:cNvSpPr>
          <p:nvPr/>
        </p:nvSpPr>
        <p:spPr bwMode="auto">
          <a:xfrm>
            <a:off x="381000" y="1295400"/>
            <a:ext cx="9144000" cy="854075"/>
          </a:xfrm>
          <a:prstGeom prst="rect">
            <a:avLst/>
          </a:prstGeom>
          <a:noFill/>
          <a:ln w="9525">
            <a:noFill/>
            <a:miter lim="800000"/>
            <a:headEnd/>
            <a:tailEnd/>
          </a:ln>
        </p:spPr>
        <p:txBody>
          <a:bodyPr>
            <a:spAutoFit/>
          </a:bodyPr>
          <a:lstStyle/>
          <a:p>
            <a:pPr>
              <a:buClr>
                <a:schemeClr val="hlink"/>
              </a:buClr>
              <a:buFont typeface="Wingdings" pitchFamily="2" charset="2"/>
              <a:buChar char="§"/>
            </a:pPr>
            <a:r>
              <a:rPr lang="da-DK" sz="3200">
                <a:latin typeface="Garamond" pitchFamily="18" charset="0"/>
              </a:rPr>
              <a:t> Stødbar?</a:t>
            </a:r>
          </a:p>
          <a:p>
            <a:pPr eaLnBrk="0" hangingPunct="0"/>
            <a:endParaRPr lang="da-DK"/>
          </a:p>
        </p:txBody>
      </p:sp>
      <p:sp>
        <p:nvSpPr>
          <p:cNvPr id="54276" name="Rectangle 4"/>
          <p:cNvSpPr>
            <a:spLocks noChangeArrowheads="1"/>
          </p:cNvSpPr>
          <p:nvPr/>
        </p:nvSpPr>
        <p:spPr bwMode="auto">
          <a:xfrm>
            <a:off x="0" y="3856038"/>
            <a:ext cx="9144000" cy="0"/>
          </a:xfrm>
          <a:prstGeom prst="rect">
            <a:avLst/>
          </a:prstGeom>
          <a:noFill/>
          <a:ln w="9525">
            <a:noFill/>
            <a:miter lim="800000"/>
            <a:headEnd/>
            <a:tailEnd/>
          </a:ln>
        </p:spPr>
        <p:txBody>
          <a:bodyPr>
            <a:spAutoFit/>
          </a:bodyPr>
          <a:lstStyle/>
          <a:p>
            <a:endParaRPr lang="en-US" sz="2800">
              <a:solidFill>
                <a:schemeClr val="folHlink"/>
              </a:solidFill>
              <a:latin typeface="Century Gothic"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TdP-VT"/>
          <p:cNvPicPr>
            <a:picLocks noChangeAspect="1" noChangeArrowheads="1"/>
          </p:cNvPicPr>
          <p:nvPr/>
        </p:nvPicPr>
        <p:blipFill>
          <a:blip r:embed="rId3" cstate="print"/>
          <a:srcRect/>
          <a:stretch>
            <a:fillRect/>
          </a:stretch>
        </p:blipFill>
        <p:spPr bwMode="auto">
          <a:xfrm>
            <a:off x="652463" y="2103438"/>
            <a:ext cx="7839075" cy="3338512"/>
          </a:xfrm>
          <a:prstGeom prst="rect">
            <a:avLst/>
          </a:prstGeom>
          <a:noFill/>
          <a:ln w="9525">
            <a:noFill/>
            <a:miter lim="800000"/>
            <a:headEnd/>
            <a:tailEnd/>
          </a:ln>
        </p:spPr>
      </p:pic>
      <p:sp>
        <p:nvSpPr>
          <p:cNvPr id="56323" name="Rectangle 3"/>
          <p:cNvSpPr>
            <a:spLocks noChangeArrowheads="1"/>
          </p:cNvSpPr>
          <p:nvPr/>
        </p:nvSpPr>
        <p:spPr bwMode="auto">
          <a:xfrm>
            <a:off x="457200" y="1066800"/>
            <a:ext cx="9144000" cy="854075"/>
          </a:xfrm>
          <a:prstGeom prst="rect">
            <a:avLst/>
          </a:prstGeom>
          <a:noFill/>
          <a:ln w="9525">
            <a:noFill/>
            <a:miter lim="800000"/>
            <a:headEnd/>
            <a:tailEnd/>
          </a:ln>
        </p:spPr>
        <p:txBody>
          <a:bodyPr>
            <a:spAutoFit/>
          </a:bodyPr>
          <a:lstStyle/>
          <a:p>
            <a:pPr>
              <a:buClr>
                <a:schemeClr val="hlink"/>
              </a:buClr>
              <a:buFont typeface="Wingdings" pitchFamily="2" charset="2"/>
              <a:buChar char="§"/>
            </a:pPr>
            <a:r>
              <a:rPr lang="da-DK" sz="3200">
                <a:latin typeface="Garamond" pitchFamily="18" charset="0"/>
              </a:rPr>
              <a:t> Stødbar?</a:t>
            </a:r>
          </a:p>
          <a:p>
            <a:pPr eaLnBrk="0" hangingPunct="0"/>
            <a:endParaRPr lang="da-DK"/>
          </a:p>
        </p:txBody>
      </p:sp>
      <p:sp>
        <p:nvSpPr>
          <p:cNvPr id="56324" name="Rectangle 4"/>
          <p:cNvSpPr>
            <a:spLocks noChangeArrowheads="1"/>
          </p:cNvSpPr>
          <p:nvPr/>
        </p:nvSpPr>
        <p:spPr bwMode="auto">
          <a:xfrm>
            <a:off x="0" y="3856038"/>
            <a:ext cx="9144000" cy="0"/>
          </a:xfrm>
          <a:prstGeom prst="rect">
            <a:avLst/>
          </a:prstGeom>
          <a:noFill/>
          <a:ln w="9525">
            <a:noFill/>
            <a:miter lim="800000"/>
            <a:headEnd/>
            <a:tailEnd/>
          </a:ln>
        </p:spPr>
        <p:txBody>
          <a:bodyPr>
            <a:spAutoFit/>
          </a:bodyPr>
          <a:lstStyle/>
          <a:p>
            <a:endParaRPr lang="en-US" sz="2800">
              <a:solidFill>
                <a:schemeClr val="folHlink"/>
              </a:solidFill>
              <a:latin typeface="Century Gothic"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3AVB 1"/>
          <p:cNvPicPr>
            <a:picLocks noChangeAspect="1" noChangeArrowheads="1"/>
          </p:cNvPicPr>
          <p:nvPr/>
        </p:nvPicPr>
        <p:blipFill>
          <a:blip r:embed="rId3" cstate="print"/>
          <a:srcRect/>
          <a:stretch>
            <a:fillRect/>
          </a:stretch>
        </p:blipFill>
        <p:spPr bwMode="auto">
          <a:xfrm>
            <a:off x="762000" y="3124200"/>
            <a:ext cx="7839075" cy="1955800"/>
          </a:xfrm>
          <a:prstGeom prst="rect">
            <a:avLst/>
          </a:prstGeom>
          <a:noFill/>
          <a:ln w="9525">
            <a:noFill/>
            <a:miter lim="800000"/>
            <a:headEnd/>
            <a:tailEnd/>
          </a:ln>
        </p:spPr>
      </p:pic>
      <p:sp>
        <p:nvSpPr>
          <p:cNvPr id="58371" name="Rectangle 3"/>
          <p:cNvSpPr>
            <a:spLocks noChangeArrowheads="1"/>
          </p:cNvSpPr>
          <p:nvPr/>
        </p:nvSpPr>
        <p:spPr bwMode="auto">
          <a:xfrm>
            <a:off x="381000" y="1524000"/>
            <a:ext cx="9144000" cy="854075"/>
          </a:xfrm>
          <a:prstGeom prst="rect">
            <a:avLst/>
          </a:prstGeom>
          <a:noFill/>
          <a:ln w="9525">
            <a:noFill/>
            <a:miter lim="800000"/>
            <a:headEnd/>
            <a:tailEnd/>
          </a:ln>
        </p:spPr>
        <p:txBody>
          <a:bodyPr>
            <a:spAutoFit/>
          </a:bodyPr>
          <a:lstStyle/>
          <a:p>
            <a:pPr>
              <a:buClr>
                <a:schemeClr val="hlink"/>
              </a:buClr>
              <a:buFont typeface="Wingdings" pitchFamily="2" charset="2"/>
              <a:buChar char="§"/>
            </a:pPr>
            <a:r>
              <a:rPr lang="da-DK" sz="3200">
                <a:latin typeface="Garamond" pitchFamily="18" charset="0"/>
              </a:rPr>
              <a:t> Stødbar?</a:t>
            </a:r>
          </a:p>
          <a:p>
            <a:pPr eaLnBrk="0" hangingPunct="0"/>
            <a:endParaRPr lang="da-DK"/>
          </a:p>
        </p:txBody>
      </p:sp>
      <p:sp>
        <p:nvSpPr>
          <p:cNvPr id="58372" name="Rectangle 4"/>
          <p:cNvSpPr>
            <a:spLocks noChangeArrowheads="1"/>
          </p:cNvSpPr>
          <p:nvPr/>
        </p:nvSpPr>
        <p:spPr bwMode="auto">
          <a:xfrm>
            <a:off x="0" y="3856038"/>
            <a:ext cx="9144000" cy="0"/>
          </a:xfrm>
          <a:prstGeom prst="rect">
            <a:avLst/>
          </a:prstGeom>
          <a:noFill/>
          <a:ln w="9525">
            <a:noFill/>
            <a:miter lim="800000"/>
            <a:headEnd/>
            <a:tailEnd/>
          </a:ln>
        </p:spPr>
        <p:txBody>
          <a:bodyPr>
            <a:spAutoFit/>
          </a:bodyPr>
          <a:lstStyle/>
          <a:p>
            <a:endParaRPr lang="en-US" sz="2800">
              <a:solidFill>
                <a:schemeClr val="folHlink"/>
              </a:solidFill>
              <a:latin typeface="Century Gothic"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2"/>
          <p:cNvGraphicFramePr>
            <a:graphicFrameLocks noChangeAspect="1"/>
          </p:cNvGraphicFramePr>
          <p:nvPr/>
        </p:nvGraphicFramePr>
        <p:xfrm>
          <a:off x="685800" y="2438400"/>
          <a:ext cx="7839075" cy="2509838"/>
        </p:xfrm>
        <a:graphic>
          <a:graphicData uri="http://schemas.openxmlformats.org/presentationml/2006/ole">
            <p:oleObj spid="_x0000_s60418" name="Image" r:id="rId4" imgW="10946032" imgH="3504762" progId="">
              <p:embed/>
            </p:oleObj>
          </a:graphicData>
        </a:graphic>
      </p:graphicFrame>
      <p:sp>
        <p:nvSpPr>
          <p:cNvPr id="60419" name="Rectangle 3"/>
          <p:cNvSpPr>
            <a:spLocks noChangeArrowheads="1"/>
          </p:cNvSpPr>
          <p:nvPr/>
        </p:nvSpPr>
        <p:spPr bwMode="auto">
          <a:xfrm>
            <a:off x="304800" y="1447800"/>
            <a:ext cx="9144000" cy="854075"/>
          </a:xfrm>
          <a:prstGeom prst="rect">
            <a:avLst/>
          </a:prstGeom>
          <a:noFill/>
          <a:ln w="9525">
            <a:noFill/>
            <a:miter lim="800000"/>
            <a:headEnd/>
            <a:tailEnd/>
          </a:ln>
        </p:spPr>
        <p:txBody>
          <a:bodyPr>
            <a:spAutoFit/>
          </a:bodyPr>
          <a:lstStyle/>
          <a:p>
            <a:pPr>
              <a:buClr>
                <a:schemeClr val="hlink"/>
              </a:buClr>
              <a:buFont typeface="Wingdings" pitchFamily="2" charset="2"/>
              <a:buChar char="§"/>
            </a:pPr>
            <a:r>
              <a:rPr lang="da-DK" sz="3200">
                <a:latin typeface="Garamond" pitchFamily="18" charset="0"/>
              </a:rPr>
              <a:t>Stødbar?</a:t>
            </a:r>
          </a:p>
          <a:p>
            <a:pPr eaLnBrk="0" hangingPunct="0"/>
            <a:endParaRPr lang="da-DK"/>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p:txBody>
          <a:bodyPr anchor="b"/>
          <a:lstStyle/>
          <a:p>
            <a:r>
              <a:rPr lang="da-DK">
                <a:solidFill>
                  <a:srgbClr val="FF3300"/>
                </a:solidFill>
              </a:rPr>
              <a:t>Sikker defibrillering</a:t>
            </a:r>
          </a:p>
        </p:txBody>
      </p:sp>
      <p:sp>
        <p:nvSpPr>
          <p:cNvPr id="225283" name="Text Box 3"/>
          <p:cNvSpPr txBox="1">
            <a:spLocks noChangeArrowheads="1"/>
          </p:cNvSpPr>
          <p:nvPr/>
        </p:nvSpPr>
        <p:spPr bwMode="auto">
          <a:xfrm>
            <a:off x="457200" y="1752600"/>
            <a:ext cx="8382000" cy="4183063"/>
          </a:xfrm>
          <a:prstGeom prst="rect">
            <a:avLst/>
          </a:prstGeom>
          <a:noFill/>
          <a:ln w="9525">
            <a:noFill/>
            <a:miter lim="800000"/>
            <a:headEnd/>
            <a:tailEnd/>
          </a:ln>
          <a:effectLst/>
        </p:spPr>
        <p:txBody>
          <a:bodyPr>
            <a:spAutoFit/>
          </a:bodyPr>
          <a:lstStyle/>
          <a:p>
            <a:pPr>
              <a:spcBef>
                <a:spcPct val="50000"/>
              </a:spcBef>
              <a:buClr>
                <a:schemeClr val="hlink"/>
              </a:buClr>
              <a:buFont typeface="Wingdings" pitchFamily="2" charset="2"/>
              <a:buChar char="§"/>
              <a:defRPr/>
            </a:pPr>
            <a:r>
              <a:rPr lang="da-DK" sz="2800">
                <a:latin typeface="Garamond" pitchFamily="18" charset="0"/>
              </a:rPr>
              <a:t> Quick look</a:t>
            </a:r>
          </a:p>
          <a:p>
            <a:pPr>
              <a:spcBef>
                <a:spcPct val="50000"/>
              </a:spcBef>
              <a:buClr>
                <a:schemeClr val="hlink"/>
              </a:buClr>
              <a:buFont typeface="Wingdings" pitchFamily="2" charset="2"/>
              <a:buChar char="§"/>
              <a:defRPr/>
            </a:pPr>
            <a:r>
              <a:rPr lang="da-DK" sz="2800">
                <a:latin typeface="Garamond" pitchFamily="18" charset="0"/>
              </a:rPr>
              <a:t> Kontrollér rytme </a:t>
            </a:r>
          </a:p>
          <a:p>
            <a:pPr>
              <a:spcBef>
                <a:spcPct val="50000"/>
              </a:spcBef>
              <a:buClr>
                <a:schemeClr val="hlink"/>
              </a:buClr>
              <a:buFont typeface="Wingdings" pitchFamily="2" charset="2"/>
              <a:buChar char="§"/>
              <a:defRPr/>
            </a:pPr>
            <a:r>
              <a:rPr lang="da-DK" sz="2800">
                <a:latin typeface="Garamond" pitchFamily="18" charset="0"/>
              </a:rPr>
              <a:t> Indstil energiniveau og oplad</a:t>
            </a:r>
          </a:p>
          <a:p>
            <a:pPr>
              <a:spcBef>
                <a:spcPct val="50000"/>
              </a:spcBef>
              <a:buClr>
                <a:schemeClr val="hlink"/>
              </a:buClr>
              <a:buFont typeface="Wingdings" pitchFamily="2" charset="2"/>
              <a:buChar char="§"/>
              <a:defRPr/>
            </a:pPr>
            <a:r>
              <a:rPr lang="da-DK" sz="2800">
                <a:latin typeface="Garamond" pitchFamily="18" charset="0"/>
              </a:rPr>
              <a:t> Alle væk! Der stødes</a:t>
            </a:r>
          </a:p>
          <a:p>
            <a:pPr>
              <a:spcBef>
                <a:spcPct val="50000"/>
              </a:spcBef>
              <a:buClr>
                <a:schemeClr val="hlink"/>
              </a:buClr>
              <a:buFont typeface="Wingdings" pitchFamily="2" charset="2"/>
              <a:buChar char="§"/>
              <a:defRPr/>
            </a:pPr>
            <a:r>
              <a:rPr lang="da-DK" sz="2800">
                <a:latin typeface="Garamond" pitchFamily="18" charset="0"/>
              </a:rPr>
              <a:t> Afgiv stød og fortsæt straks med HLR 30:2</a:t>
            </a:r>
          </a:p>
          <a:p>
            <a:pPr>
              <a:spcBef>
                <a:spcPct val="50000"/>
              </a:spcBef>
              <a:buClr>
                <a:schemeClr val="hlink"/>
              </a:buClr>
              <a:buFont typeface="Wingdings" pitchFamily="2" charset="2"/>
              <a:buChar char="§"/>
              <a:defRPr/>
            </a:pPr>
            <a:r>
              <a:rPr lang="da-DK" sz="2800">
                <a:latin typeface="Garamond" pitchFamily="18" charset="0"/>
              </a:rPr>
              <a:t> Evt påsæt 3 aflednings EKG</a:t>
            </a:r>
          </a:p>
          <a:p>
            <a:pPr algn="ctr">
              <a:spcBef>
                <a:spcPct val="50000"/>
              </a:spcBef>
              <a:buClr>
                <a:schemeClr val="hlink"/>
              </a:buClr>
              <a:buFont typeface="Wingdings" pitchFamily="2" charset="2"/>
              <a:buNone/>
              <a:defRPr/>
            </a:pPr>
            <a:endParaRPr lang="da-DK" sz="2000" b="1">
              <a:effectLst>
                <a:outerShdw blurRad="38100" dist="38100" dir="2700000" algn="tl">
                  <a:srgbClr val="FFFFFF"/>
                </a:outerShdw>
              </a:effectLst>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252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52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p:txBody>
          <a:bodyPr anchor="b"/>
          <a:lstStyle/>
          <a:p>
            <a:r>
              <a:rPr lang="da-DK">
                <a:solidFill>
                  <a:srgbClr val="FF3300"/>
                </a:solidFill>
              </a:rPr>
              <a:t>Teamleder</a:t>
            </a:r>
          </a:p>
        </p:txBody>
      </p:sp>
      <p:sp>
        <p:nvSpPr>
          <p:cNvPr id="64515" name="Rectangle 3"/>
          <p:cNvSpPr>
            <a:spLocks noGrp="1" noChangeArrowheads="1"/>
          </p:cNvSpPr>
          <p:nvPr>
            <p:ph type="body" idx="4294967295"/>
          </p:nvPr>
        </p:nvSpPr>
        <p:spPr/>
        <p:txBody>
          <a:bodyPr/>
          <a:lstStyle/>
          <a:p>
            <a:r>
              <a:rPr lang="da-DK"/>
              <a:t>Teamlederen er en flue på væggen</a:t>
            </a:r>
          </a:p>
          <a:p>
            <a:r>
              <a:rPr lang="da-DK"/>
              <a:t>Fortæl at du er</a:t>
            </a:r>
            <a:r>
              <a:rPr lang="da-DK" i="1"/>
              <a:t> </a:t>
            </a:r>
            <a:r>
              <a:rPr lang="da-DK"/>
              <a:t>teamleder</a:t>
            </a:r>
          </a:p>
          <a:p>
            <a:r>
              <a:rPr lang="da-DK"/>
              <a:t>Fordeler og koordinerer opgaver</a:t>
            </a:r>
          </a:p>
          <a:p>
            <a:r>
              <a:rPr lang="da-DK"/>
              <a:t>Sikre kvaliteten af behandling (ex. 30:2)</a:t>
            </a:r>
          </a:p>
          <a:p>
            <a:r>
              <a:rPr lang="da-DK"/>
              <a:t>Holder teamet underrettet om status (tid, næste skridt, rytme osv.)</a:t>
            </a:r>
          </a:p>
          <a:p>
            <a:r>
              <a:rPr lang="da-DK"/>
              <a:t>(Dokumenterer forløbet efterfølgende)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p:txBody>
          <a:bodyPr anchor="b"/>
          <a:lstStyle/>
          <a:p>
            <a:r>
              <a:rPr lang="da-DK">
                <a:solidFill>
                  <a:srgbClr val="FF3300"/>
                </a:solidFill>
              </a:rPr>
              <a:t>Kommunikation</a:t>
            </a:r>
          </a:p>
        </p:txBody>
      </p:sp>
      <p:sp>
        <p:nvSpPr>
          <p:cNvPr id="66563" name="Rectangle 3"/>
          <p:cNvSpPr>
            <a:spLocks noGrp="1" noChangeArrowheads="1"/>
          </p:cNvSpPr>
          <p:nvPr>
            <p:ph type="body" idx="4294967295"/>
          </p:nvPr>
        </p:nvSpPr>
        <p:spPr/>
        <p:txBody>
          <a:bodyPr/>
          <a:lstStyle/>
          <a:p>
            <a:r>
              <a:rPr lang="da-DK"/>
              <a:t>Gælder alle i teamet</a:t>
            </a:r>
          </a:p>
          <a:p>
            <a:r>
              <a:rPr lang="da-DK"/>
              <a:t>Direkte henvendelser med øjenkontakt</a:t>
            </a:r>
          </a:p>
          <a:p>
            <a:r>
              <a:rPr lang="da-DK"/>
              <a:t>Tal højt og tydeligt</a:t>
            </a:r>
          </a:p>
          <a:p>
            <a:r>
              <a:rPr lang="da-DK"/>
              <a:t>Vær præcis og utvetydig (ex. Medicindoser)</a:t>
            </a:r>
          </a:p>
          <a:p>
            <a:r>
              <a:rPr lang="da-DK"/>
              <a:t>Meld tilbage (ekko- kommunikation)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p:txBody>
          <a:bodyPr anchor="b"/>
          <a:lstStyle/>
          <a:p>
            <a:r>
              <a:rPr lang="da-DK"/>
              <a:t>Reversible årsager</a:t>
            </a:r>
          </a:p>
        </p:txBody>
      </p:sp>
      <p:sp>
        <p:nvSpPr>
          <p:cNvPr id="241667" name="Rectangle 3"/>
          <p:cNvSpPr>
            <a:spLocks noGrp="1" noChangeArrowheads="1"/>
          </p:cNvSpPr>
          <p:nvPr>
            <p:ph type="body" sz="half" idx="4294967295"/>
          </p:nvPr>
        </p:nvSpPr>
        <p:spPr>
          <a:xfrm>
            <a:off x="0" y="1600200"/>
            <a:ext cx="4038600" cy="4525963"/>
          </a:xfrm>
        </p:spPr>
        <p:txBody>
          <a:bodyPr/>
          <a:lstStyle/>
          <a:p>
            <a:pPr>
              <a:buFontTx/>
              <a:buNone/>
            </a:pPr>
            <a:endParaRPr lang="da-DK"/>
          </a:p>
          <a:p>
            <a:pPr>
              <a:buFontTx/>
              <a:buNone/>
            </a:pPr>
            <a:endParaRPr lang="da-DK"/>
          </a:p>
        </p:txBody>
      </p:sp>
      <p:pic>
        <p:nvPicPr>
          <p:cNvPr id="68612" name="Picture 4"/>
          <p:cNvPicPr>
            <a:picLocks noChangeAspect="1" noChangeArrowheads="1"/>
          </p:cNvPicPr>
          <p:nvPr/>
        </p:nvPicPr>
        <p:blipFill>
          <a:blip r:embed="rId3" cstate="print"/>
          <a:srcRect/>
          <a:stretch>
            <a:fillRect/>
          </a:stretch>
        </p:blipFill>
        <p:spPr bwMode="auto">
          <a:xfrm>
            <a:off x="361950" y="2297113"/>
            <a:ext cx="8418513" cy="2592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241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AUT0003"/>
          <p:cNvPicPr>
            <a:picLocks noChangeAspect="1" noChangeArrowheads="1"/>
          </p:cNvPicPr>
          <p:nvPr/>
        </p:nvPicPr>
        <p:blipFill>
          <a:blip r:embed="rId2" cstate="print"/>
          <a:srcRect/>
          <a:stretch>
            <a:fillRect/>
          </a:stretch>
        </p:blipFill>
        <p:spPr bwMode="auto">
          <a:xfrm>
            <a:off x="3276600" y="404813"/>
            <a:ext cx="4530725" cy="6048375"/>
          </a:xfrm>
          <a:prstGeom prst="rect">
            <a:avLst/>
          </a:prstGeom>
          <a:noFill/>
          <a:ln w="9525">
            <a:noFill/>
            <a:miter lim="800000"/>
            <a:headEnd/>
            <a:tailEnd/>
          </a:ln>
          <a:effectLst/>
        </p:spPr>
      </p:pic>
      <p:sp>
        <p:nvSpPr>
          <p:cNvPr id="95235" name="Text Box 3"/>
          <p:cNvSpPr txBox="1">
            <a:spLocks noChangeArrowheads="1"/>
          </p:cNvSpPr>
          <p:nvPr/>
        </p:nvSpPr>
        <p:spPr bwMode="auto">
          <a:xfrm>
            <a:off x="231775" y="323850"/>
            <a:ext cx="2236788" cy="579438"/>
          </a:xfrm>
          <a:prstGeom prst="rect">
            <a:avLst/>
          </a:prstGeom>
          <a:noFill/>
          <a:ln w="9525">
            <a:noFill/>
            <a:miter lim="800000"/>
            <a:headEnd/>
            <a:tailEnd/>
          </a:ln>
          <a:effectLst/>
        </p:spPr>
        <p:txBody>
          <a:bodyPr wrap="none">
            <a:spAutoFit/>
          </a:bodyPr>
          <a:lstStyle/>
          <a:p>
            <a:r>
              <a:rPr lang="da-DK" sz="3200"/>
              <a:t>Anamnese: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p:txBody>
          <a:bodyPr anchor="b"/>
          <a:lstStyle/>
          <a:p>
            <a:r>
              <a:rPr lang="da-DK">
                <a:solidFill>
                  <a:srgbClr val="FF3300"/>
                </a:solidFill>
              </a:rPr>
              <a:t>Hypothermi behandling</a:t>
            </a:r>
          </a:p>
        </p:txBody>
      </p:sp>
      <p:sp>
        <p:nvSpPr>
          <p:cNvPr id="70659" name="Rectangle 3"/>
          <p:cNvSpPr>
            <a:spLocks noGrp="1" noChangeArrowheads="1"/>
          </p:cNvSpPr>
          <p:nvPr>
            <p:ph type="body" idx="4294967295"/>
          </p:nvPr>
        </p:nvSpPr>
        <p:spPr>
          <a:xfrm>
            <a:off x="457200" y="1916113"/>
            <a:ext cx="8229600" cy="4210050"/>
          </a:xfrm>
        </p:spPr>
        <p:txBody>
          <a:bodyPr/>
          <a:lstStyle/>
          <a:p>
            <a:r>
              <a:rPr lang="da-DK"/>
              <a:t>Nedkøling af genoplivede pt.’er </a:t>
            </a:r>
          </a:p>
          <a:p>
            <a:r>
              <a:rPr lang="da-DK"/>
              <a:t>Stadig bevidstløse efter hjertestop</a:t>
            </a:r>
          </a:p>
          <a:p>
            <a:r>
              <a:rPr lang="da-DK"/>
              <a:t>Bedøves og nedkøles til 33 grader i ca. 24 timer</a:t>
            </a:r>
          </a:p>
          <a:p>
            <a:r>
              <a:rPr lang="da-DK"/>
              <a:t>Mindsker hjerneskade og bedre livskvalitet og overlevelse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p:txBody>
          <a:bodyPr anchor="b"/>
          <a:lstStyle/>
          <a:p>
            <a:r>
              <a:rPr lang="da-DK">
                <a:solidFill>
                  <a:srgbClr val="FF3300"/>
                </a:solidFill>
              </a:rPr>
              <a:t>Opsummering</a:t>
            </a:r>
          </a:p>
        </p:txBody>
      </p:sp>
      <p:sp>
        <p:nvSpPr>
          <p:cNvPr id="72707" name="Text Box 3"/>
          <p:cNvSpPr txBox="1">
            <a:spLocks noChangeArrowheads="1"/>
          </p:cNvSpPr>
          <p:nvPr/>
        </p:nvSpPr>
        <p:spPr bwMode="auto">
          <a:xfrm>
            <a:off x="228600" y="1371600"/>
            <a:ext cx="8686800" cy="366713"/>
          </a:xfrm>
          <a:prstGeom prst="rect">
            <a:avLst/>
          </a:prstGeom>
          <a:noFill/>
          <a:ln w="9525">
            <a:noFill/>
            <a:miter lim="800000"/>
            <a:headEnd/>
            <a:tailEnd/>
          </a:ln>
        </p:spPr>
        <p:txBody>
          <a:bodyPr>
            <a:spAutoFit/>
          </a:bodyPr>
          <a:lstStyle/>
          <a:p>
            <a:pPr>
              <a:spcBef>
                <a:spcPct val="50000"/>
              </a:spcBef>
            </a:pPr>
            <a:endParaRPr lang="en-US">
              <a:latin typeface="Garamond" pitchFamily="18" charset="0"/>
            </a:endParaRPr>
          </a:p>
        </p:txBody>
      </p:sp>
      <p:sp>
        <p:nvSpPr>
          <p:cNvPr id="251908" name="Text Box 4"/>
          <p:cNvSpPr txBox="1">
            <a:spLocks noChangeArrowheads="1"/>
          </p:cNvSpPr>
          <p:nvPr/>
        </p:nvSpPr>
        <p:spPr bwMode="auto">
          <a:xfrm>
            <a:off x="457200" y="1447800"/>
            <a:ext cx="8153400" cy="4651375"/>
          </a:xfrm>
          <a:prstGeom prst="rect">
            <a:avLst/>
          </a:prstGeom>
          <a:noFill/>
          <a:ln w="9525">
            <a:noFill/>
            <a:miter lim="800000"/>
            <a:headEnd/>
            <a:tailEnd/>
          </a:ln>
        </p:spPr>
        <p:txBody>
          <a:bodyPr>
            <a:spAutoFit/>
          </a:bodyPr>
          <a:lstStyle/>
          <a:p>
            <a:pPr>
              <a:spcBef>
                <a:spcPct val="50000"/>
              </a:spcBef>
              <a:buClr>
                <a:schemeClr val="hlink"/>
              </a:buClr>
              <a:buSzPct val="170000"/>
              <a:buFont typeface="Wingdings" pitchFamily="2" charset="2"/>
              <a:buChar char="§"/>
            </a:pPr>
            <a:r>
              <a:rPr lang="da-DK">
                <a:latin typeface="Garamond" pitchFamily="18" charset="0"/>
              </a:rPr>
              <a:t> </a:t>
            </a:r>
            <a:r>
              <a:rPr lang="da-DK" sz="3200">
                <a:latin typeface="Garamond" pitchFamily="18" charset="0"/>
              </a:rPr>
              <a:t>Klinisk diagnose</a:t>
            </a:r>
          </a:p>
          <a:p>
            <a:pPr>
              <a:spcBef>
                <a:spcPct val="50000"/>
              </a:spcBef>
              <a:buClr>
                <a:schemeClr val="hlink"/>
              </a:buClr>
              <a:buFont typeface="Wingdings" pitchFamily="2" charset="2"/>
              <a:buChar char="§"/>
            </a:pPr>
            <a:r>
              <a:rPr lang="da-DK" sz="3200">
                <a:latin typeface="Garamond" pitchFamily="18" charset="0"/>
              </a:rPr>
              <a:t> 30:2 (lige efter stød)</a:t>
            </a:r>
          </a:p>
          <a:p>
            <a:pPr>
              <a:spcBef>
                <a:spcPct val="50000"/>
              </a:spcBef>
              <a:buClr>
                <a:schemeClr val="hlink"/>
              </a:buClr>
              <a:buFont typeface="Wingdings" pitchFamily="2" charset="2"/>
              <a:buChar char="§"/>
            </a:pPr>
            <a:r>
              <a:rPr lang="da-DK" sz="3200">
                <a:latin typeface="Garamond" pitchFamily="18" charset="0"/>
              </a:rPr>
              <a:t>Stødbar vs. Ikke stødbar</a:t>
            </a:r>
          </a:p>
          <a:p>
            <a:pPr>
              <a:spcBef>
                <a:spcPct val="50000"/>
              </a:spcBef>
              <a:buClr>
                <a:schemeClr val="hlink"/>
              </a:buClr>
              <a:buFont typeface="Wingdings" pitchFamily="2" charset="2"/>
              <a:buChar char="§"/>
            </a:pPr>
            <a:r>
              <a:rPr lang="da-DK" sz="3200">
                <a:latin typeface="Garamond" pitchFamily="18" charset="0"/>
              </a:rPr>
              <a:t>Tidlig defibrillering </a:t>
            </a:r>
          </a:p>
          <a:p>
            <a:pPr>
              <a:spcBef>
                <a:spcPct val="50000"/>
              </a:spcBef>
              <a:buClr>
                <a:schemeClr val="hlink"/>
              </a:buClr>
              <a:buFont typeface="Wingdings" pitchFamily="2" charset="2"/>
              <a:buChar char="§"/>
            </a:pPr>
            <a:r>
              <a:rPr lang="da-DK" sz="3200">
                <a:latin typeface="Garamond" pitchFamily="18" charset="0"/>
              </a:rPr>
              <a:t>Overvej reversible årsager</a:t>
            </a:r>
          </a:p>
          <a:p>
            <a:pPr>
              <a:spcBef>
                <a:spcPct val="50000"/>
              </a:spcBef>
              <a:buClr>
                <a:schemeClr val="hlink"/>
              </a:buClr>
              <a:buFont typeface="Wingdings" pitchFamily="2" charset="2"/>
              <a:buNone/>
            </a:pPr>
            <a:endParaRPr lang="da-DK" sz="3200">
              <a:latin typeface="Garamond" pitchFamily="18" charset="0"/>
            </a:endParaRPr>
          </a:p>
          <a:p>
            <a:pPr>
              <a:spcBef>
                <a:spcPct val="50000"/>
              </a:spcBef>
              <a:buClr>
                <a:schemeClr val="hlink"/>
              </a:buClr>
              <a:buFont typeface="Wingdings" pitchFamily="2" charset="2"/>
              <a:buChar char="§"/>
            </a:pPr>
            <a:endParaRPr lang="da-DK">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19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19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19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519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5190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8"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p:txBody>
          <a:bodyPr anchor="b"/>
          <a:lstStyle/>
          <a:p>
            <a:endParaRPr lang="da-DK"/>
          </a:p>
        </p:txBody>
      </p:sp>
      <p:pic>
        <p:nvPicPr>
          <p:cNvPr id="74755" name="Picture 4"/>
          <p:cNvPicPr>
            <a:picLocks noChangeAspect="1" noChangeArrowheads="1"/>
          </p:cNvPicPr>
          <p:nvPr>
            <p:ph type="body" idx="4294967295"/>
          </p:nvPr>
        </p:nvPicPr>
        <p:blipFill>
          <a:blip r:embed="rId2" cstate="print"/>
          <a:srcRect/>
          <a:stretch>
            <a:fillRect/>
          </a:stretch>
        </p:blipFill>
        <p:spPr>
          <a:xfrm>
            <a:off x="2268538" y="0"/>
            <a:ext cx="4103687" cy="68580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p:txBody>
          <a:bodyPr anchor="b"/>
          <a:lstStyle/>
          <a:p>
            <a:r>
              <a:rPr lang="da-DK"/>
              <a:t>Adrenalin</a:t>
            </a:r>
          </a:p>
        </p:txBody>
      </p:sp>
      <p:sp>
        <p:nvSpPr>
          <p:cNvPr id="278531" name="Rectangle 3"/>
          <p:cNvSpPr>
            <a:spLocks noGrp="1" noChangeArrowheads="1"/>
          </p:cNvSpPr>
          <p:nvPr>
            <p:ph type="body" idx="4294967295"/>
          </p:nvPr>
        </p:nvSpPr>
        <p:spPr>
          <a:xfrm>
            <a:off x="468313" y="1916113"/>
            <a:ext cx="8229600" cy="4525962"/>
          </a:xfrm>
        </p:spPr>
        <p:txBody>
          <a:bodyPr/>
          <a:lstStyle/>
          <a:p>
            <a:r>
              <a:rPr lang="da-DK" sz="2000" b="1">
                <a:cs typeface="Times New Roman" pitchFamily="18" charset="0"/>
              </a:rPr>
              <a:t>Indikation: V</a:t>
            </a:r>
            <a:r>
              <a:rPr lang="da-DK" sz="2000">
                <a:cs typeface="Times New Roman" pitchFamily="18" charset="0"/>
              </a:rPr>
              <a:t>ed alle typer af hjertestop</a:t>
            </a:r>
          </a:p>
          <a:p>
            <a:r>
              <a:rPr lang="da-DK" sz="2000" b="1">
                <a:cs typeface="Times New Roman" pitchFamily="18" charset="0"/>
              </a:rPr>
              <a:t>Dosis: </a:t>
            </a:r>
            <a:r>
              <a:rPr lang="da-DK" sz="2000">
                <a:cs typeface="Times New Roman" pitchFamily="18" charset="0"/>
              </a:rPr>
              <a:t>Gives som 1 mg iv hvert 3-5  minut </a:t>
            </a:r>
          </a:p>
          <a:p>
            <a:r>
              <a:rPr lang="da-DK" sz="2000">
                <a:cs typeface="Times New Roman" pitchFamily="18" charset="0"/>
              </a:rPr>
              <a:t>Findes som 1 mg/ml i 1 ml ampuller </a:t>
            </a:r>
          </a:p>
          <a:p>
            <a:endParaRPr lang="da-DK" sz="2000" b="1">
              <a:cs typeface="Times New Roman" pitchFamily="18" charset="0"/>
            </a:endParaRPr>
          </a:p>
          <a:p>
            <a:pPr>
              <a:buFontTx/>
              <a:buNone/>
            </a:pPr>
            <a:r>
              <a:rPr lang="da-DK" sz="2000" b="1">
                <a:cs typeface="Times New Roman" pitchFamily="18" charset="0"/>
              </a:rPr>
              <a:t>	Effekt</a:t>
            </a:r>
          </a:p>
          <a:p>
            <a:r>
              <a:rPr lang="da-DK" sz="2000">
                <a:cs typeface="Times New Roman" pitchFamily="18" charset="0"/>
              </a:rPr>
              <a:t>α- og β-receptorstimulerende (hjerte og kar)</a:t>
            </a:r>
          </a:p>
          <a:p>
            <a:r>
              <a:rPr lang="da-DK" sz="2000">
                <a:cs typeface="Times New Roman" pitchFamily="18" charset="0"/>
              </a:rPr>
              <a:t>Effekten under hjertestop er primært pooling af blod centralt.</a:t>
            </a:r>
          </a:p>
          <a:p>
            <a:r>
              <a:rPr lang="da-DK" sz="2000">
                <a:cs typeface="Times New Roman" pitchFamily="18" charset="0"/>
              </a:rPr>
              <a:t>Proarrytmisk</a:t>
            </a:r>
          </a:p>
          <a:p>
            <a:r>
              <a:rPr lang="da-DK" sz="2000">
                <a:cs typeface="Times New Roman" pitchFamily="18" charset="0"/>
              </a:rPr>
              <a:t>Medfører øget myokardielle iltforbrug efter resuscitation.</a:t>
            </a:r>
          </a:p>
          <a:p>
            <a:r>
              <a:rPr lang="da-DK" sz="2000">
                <a:cs typeface="Times New Roman" pitchFamily="18" charset="0"/>
              </a:rPr>
              <a:t>Medfører bl.a. pupildilatation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53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853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853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8531">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8531">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853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p:txBody>
          <a:bodyPr anchor="b"/>
          <a:lstStyle/>
          <a:p>
            <a:r>
              <a:rPr lang="da-DK"/>
              <a:t>Amiodaron ved hjertestop</a:t>
            </a:r>
          </a:p>
        </p:txBody>
      </p:sp>
      <p:sp>
        <p:nvSpPr>
          <p:cNvPr id="77827" name="Rectangle 3"/>
          <p:cNvSpPr>
            <a:spLocks noGrp="1" noChangeArrowheads="1"/>
          </p:cNvSpPr>
          <p:nvPr>
            <p:ph type="body" idx="4294967295"/>
          </p:nvPr>
        </p:nvSpPr>
        <p:spPr>
          <a:xfrm>
            <a:off x="1182688" y="1916113"/>
            <a:ext cx="7710487" cy="4321175"/>
          </a:xfrm>
        </p:spPr>
        <p:txBody>
          <a:bodyPr/>
          <a:lstStyle/>
          <a:p>
            <a:pPr>
              <a:lnSpc>
                <a:spcPct val="90000"/>
              </a:lnSpc>
              <a:buFontTx/>
              <a:buNone/>
            </a:pPr>
            <a:r>
              <a:rPr lang="da-DK" sz="2000" b="1"/>
              <a:t>Indikation</a:t>
            </a:r>
          </a:p>
          <a:p>
            <a:pPr>
              <a:lnSpc>
                <a:spcPct val="90000"/>
              </a:lnSpc>
            </a:pPr>
            <a:r>
              <a:rPr lang="da-DK" sz="2000"/>
              <a:t>VF – VT</a:t>
            </a:r>
          </a:p>
          <a:p>
            <a:pPr>
              <a:lnSpc>
                <a:spcPct val="90000"/>
              </a:lnSpc>
              <a:buFontTx/>
              <a:buNone/>
            </a:pPr>
            <a:endParaRPr lang="da-DK" sz="2000" b="1"/>
          </a:p>
          <a:p>
            <a:pPr>
              <a:lnSpc>
                <a:spcPct val="90000"/>
              </a:lnSpc>
              <a:buFontTx/>
              <a:buNone/>
            </a:pPr>
            <a:r>
              <a:rPr lang="da-DK" sz="2000" b="1"/>
              <a:t>Virkning</a:t>
            </a:r>
            <a:endParaRPr lang="da-DK" sz="2000">
              <a:cs typeface="Times New Roman" pitchFamily="18" charset="0"/>
            </a:endParaRPr>
          </a:p>
          <a:p>
            <a:pPr>
              <a:lnSpc>
                <a:spcPct val="90000"/>
              </a:lnSpc>
            </a:pPr>
            <a:r>
              <a:rPr lang="da-DK" sz="2000">
                <a:cs typeface="Times New Roman" pitchFamily="18" charset="0"/>
              </a:rPr>
              <a:t>Forlænger aktionspotentialet og refraktærtiden (QT-folængelse) samt AV overledningen</a:t>
            </a:r>
            <a:endParaRPr lang="da-DK" sz="2000" b="1">
              <a:cs typeface="Times New Roman" pitchFamily="18" charset="0"/>
            </a:endParaRPr>
          </a:p>
          <a:p>
            <a:pPr>
              <a:lnSpc>
                <a:spcPct val="90000"/>
              </a:lnSpc>
              <a:buFontTx/>
              <a:buNone/>
            </a:pPr>
            <a:endParaRPr lang="da-DK" sz="2000" b="1">
              <a:cs typeface="Times New Roman" pitchFamily="18" charset="0"/>
            </a:endParaRPr>
          </a:p>
          <a:p>
            <a:pPr>
              <a:lnSpc>
                <a:spcPct val="90000"/>
              </a:lnSpc>
              <a:buFontTx/>
              <a:buNone/>
            </a:pPr>
            <a:r>
              <a:rPr lang="da-DK" sz="2000" b="1">
                <a:cs typeface="Times New Roman" pitchFamily="18" charset="0"/>
              </a:rPr>
              <a:t>Dosis</a:t>
            </a:r>
          </a:p>
          <a:p>
            <a:pPr>
              <a:lnSpc>
                <a:spcPct val="90000"/>
              </a:lnSpc>
            </a:pPr>
            <a:r>
              <a:rPr lang="da-DK" sz="2000">
                <a:cs typeface="Times New Roman" pitchFamily="18" charset="0"/>
              </a:rPr>
              <a:t>Bolus 300 mg – evt gentaget med 150 mg, herefter infusion med 900 mg over 24 timer</a:t>
            </a:r>
          </a:p>
          <a:p>
            <a:pPr>
              <a:lnSpc>
                <a:spcPct val="90000"/>
              </a:lnSpc>
            </a:pPr>
            <a:r>
              <a:rPr lang="da-DK" sz="2000">
                <a:cs typeface="Times New Roman" pitchFamily="18" charset="0"/>
              </a:rPr>
              <a:t>Findes i ampuller med 50 mg/ml (3ml).</a:t>
            </a:r>
          </a:p>
          <a:p>
            <a:pPr>
              <a:lnSpc>
                <a:spcPct val="90000"/>
              </a:lnSpc>
            </a:pPr>
            <a:endParaRPr lang="da-DK" sz="200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p:txBody>
          <a:bodyPr anchor="b"/>
          <a:lstStyle/>
          <a:p>
            <a:r>
              <a:rPr lang="da-DK"/>
              <a:t>Magnesium ved hjertestop</a:t>
            </a:r>
          </a:p>
        </p:txBody>
      </p:sp>
      <p:sp>
        <p:nvSpPr>
          <p:cNvPr id="79875" name="Rectangle 3"/>
          <p:cNvSpPr>
            <a:spLocks noGrp="1" noChangeArrowheads="1"/>
          </p:cNvSpPr>
          <p:nvPr>
            <p:ph type="body" idx="4294967295"/>
          </p:nvPr>
        </p:nvSpPr>
        <p:spPr>
          <a:xfrm>
            <a:off x="457200" y="2276475"/>
            <a:ext cx="8229600" cy="3849688"/>
          </a:xfrm>
        </p:spPr>
        <p:txBody>
          <a:bodyPr/>
          <a:lstStyle/>
          <a:p>
            <a:pPr>
              <a:buFontTx/>
              <a:buNone/>
            </a:pPr>
            <a:r>
              <a:rPr lang="da-DK" sz="2000"/>
              <a:t>Indikation:</a:t>
            </a:r>
          </a:p>
          <a:p>
            <a:pPr>
              <a:buFontTx/>
              <a:buNone/>
            </a:pPr>
            <a:r>
              <a:rPr lang="da-DK" sz="2000">
                <a:cs typeface="Arial" pitchFamily="34" charset="0"/>
              </a:rPr>
              <a:t>▪	</a:t>
            </a:r>
            <a:r>
              <a:rPr lang="da-DK" sz="2000"/>
              <a:t>Refraktær VF hvor hypoMg</a:t>
            </a:r>
            <a:r>
              <a:rPr lang="da-DK" sz="2000" baseline="30000"/>
              <a:t>2+</a:t>
            </a:r>
            <a:r>
              <a:rPr lang="da-DK" sz="2000"/>
              <a:t> mistænkes</a:t>
            </a:r>
          </a:p>
          <a:p>
            <a:pPr>
              <a:buFontTx/>
              <a:buNone/>
            </a:pPr>
            <a:r>
              <a:rPr lang="da-DK" sz="2000">
                <a:cs typeface="Arial" pitchFamily="34" charset="0"/>
              </a:rPr>
              <a:t>▪</a:t>
            </a:r>
            <a:r>
              <a:rPr lang="da-DK" sz="2000"/>
              <a:t> 	Torsades de pointes – VT (langt QT)</a:t>
            </a:r>
          </a:p>
          <a:p>
            <a:pPr>
              <a:buFontTx/>
              <a:buNone/>
            </a:pPr>
            <a:endParaRPr lang="da-DK" sz="2000"/>
          </a:p>
          <a:p>
            <a:pPr>
              <a:buFontTx/>
              <a:buNone/>
            </a:pPr>
            <a:r>
              <a:rPr lang="da-DK" sz="2000"/>
              <a:t>Hypomagnesiæmi er ofte associeret med hypokaliæmi og kan bidrage til arytmier og hjertestop.</a:t>
            </a:r>
          </a:p>
          <a:p>
            <a:pPr>
              <a:buFontTx/>
              <a:buNone/>
            </a:pPr>
            <a:endParaRPr lang="da-DK" sz="2000"/>
          </a:p>
          <a:p>
            <a:pPr>
              <a:buFontTx/>
              <a:buNone/>
            </a:pPr>
            <a:r>
              <a:rPr lang="da-DK" sz="2000"/>
              <a:t>Dosis ; 8 mmol som bolus iv. over 2 min. </a:t>
            </a:r>
          </a:p>
          <a:p>
            <a:pPr>
              <a:buFontTx/>
              <a:buNone/>
            </a:pPr>
            <a:r>
              <a:rPr lang="da-DK" sz="2000"/>
              <a:t>	f.eks. 4 ml af 2 mmol/ml</a:t>
            </a:r>
            <a:endParaRPr lang="da-DK" sz="2000">
              <a:latin typeface="Lucida Sans"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1403350" y="981075"/>
            <a:ext cx="5614988" cy="762000"/>
          </a:xfrm>
        </p:spPr>
        <p:txBody>
          <a:bodyPr anchor="b"/>
          <a:lstStyle/>
          <a:p>
            <a:r>
              <a:rPr lang="da-DK"/>
              <a:t>Calciumklorid ved hjertestop</a:t>
            </a:r>
          </a:p>
        </p:txBody>
      </p:sp>
      <p:sp>
        <p:nvSpPr>
          <p:cNvPr id="81923" name="Rectangle 3"/>
          <p:cNvSpPr>
            <a:spLocks noGrp="1" noChangeArrowheads="1"/>
          </p:cNvSpPr>
          <p:nvPr>
            <p:ph type="body" idx="4294967295"/>
          </p:nvPr>
        </p:nvSpPr>
        <p:spPr>
          <a:xfrm>
            <a:off x="1619250" y="2781300"/>
            <a:ext cx="5751513" cy="3810000"/>
          </a:xfrm>
        </p:spPr>
        <p:txBody>
          <a:bodyPr/>
          <a:lstStyle/>
          <a:p>
            <a:pPr>
              <a:lnSpc>
                <a:spcPct val="90000"/>
              </a:lnSpc>
              <a:buClr>
                <a:schemeClr val="tx1"/>
              </a:buClr>
              <a:buFontTx/>
              <a:buNone/>
            </a:pPr>
            <a:r>
              <a:rPr lang="da-DK" sz="2400"/>
              <a:t>Indiceret hos patienter med</a:t>
            </a:r>
          </a:p>
          <a:p>
            <a:pPr>
              <a:lnSpc>
                <a:spcPct val="90000"/>
              </a:lnSpc>
              <a:buClr>
                <a:schemeClr val="tx1"/>
              </a:buClr>
            </a:pPr>
            <a:r>
              <a:rPr lang="da-DK" sz="2400"/>
              <a:t>Hyperkaliæmi</a:t>
            </a:r>
          </a:p>
          <a:p>
            <a:pPr>
              <a:lnSpc>
                <a:spcPct val="90000"/>
              </a:lnSpc>
              <a:buClr>
                <a:schemeClr val="tx1"/>
              </a:buClr>
            </a:pPr>
            <a:r>
              <a:rPr lang="da-DK" sz="2400"/>
              <a:t>Hypokalcæmi</a:t>
            </a:r>
          </a:p>
          <a:p>
            <a:pPr>
              <a:lnSpc>
                <a:spcPct val="90000"/>
              </a:lnSpc>
              <a:buClr>
                <a:schemeClr val="tx1"/>
              </a:buClr>
            </a:pPr>
            <a:r>
              <a:rPr lang="da-DK" sz="2400"/>
              <a:t>Forgiftning med calciumblokkere</a:t>
            </a:r>
          </a:p>
          <a:p>
            <a:pPr>
              <a:lnSpc>
                <a:spcPct val="90000"/>
              </a:lnSpc>
              <a:buClr>
                <a:schemeClr val="tx1"/>
              </a:buClr>
            </a:pPr>
            <a:r>
              <a:rPr lang="da-DK" sz="2400"/>
              <a:t>0,5 mmol/ml – 10 ml/ampul</a:t>
            </a:r>
          </a:p>
          <a:p>
            <a:pPr>
              <a:lnSpc>
                <a:spcPct val="90000"/>
              </a:lnSpc>
              <a:buClr>
                <a:schemeClr val="tx1"/>
              </a:buClr>
            </a:pPr>
            <a:r>
              <a:rPr lang="da-DK" sz="2400"/>
              <a:t>Positivt inotropt</a:t>
            </a:r>
          </a:p>
          <a:p>
            <a:pPr>
              <a:lnSpc>
                <a:spcPct val="90000"/>
              </a:lnSpc>
              <a:buClr>
                <a:schemeClr val="tx1"/>
              </a:buClr>
            </a:pPr>
            <a:endParaRPr lang="da-DK" sz="2400"/>
          </a:p>
          <a:p>
            <a:pPr>
              <a:lnSpc>
                <a:spcPct val="90000"/>
              </a:lnSpc>
              <a:buClr>
                <a:schemeClr val="tx1"/>
              </a:buClr>
            </a:pPr>
            <a:endParaRPr lang="da-DK" sz="28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p:txBody>
          <a:bodyPr anchor="b"/>
          <a:lstStyle/>
          <a:p>
            <a:r>
              <a:rPr lang="da-DK"/>
              <a:t>Ultralyd</a:t>
            </a:r>
          </a:p>
        </p:txBody>
      </p:sp>
      <p:sp>
        <p:nvSpPr>
          <p:cNvPr id="83971" name="Rectangle 3"/>
          <p:cNvSpPr>
            <a:spLocks noGrp="1" noChangeArrowheads="1"/>
          </p:cNvSpPr>
          <p:nvPr>
            <p:ph type="body" idx="4294967295"/>
          </p:nvPr>
        </p:nvSpPr>
        <p:spPr>
          <a:xfrm>
            <a:off x="323850" y="404813"/>
            <a:ext cx="7772400" cy="4378325"/>
          </a:xfrm>
        </p:spPr>
        <p:txBody>
          <a:bodyPr/>
          <a:lstStyle/>
          <a:p>
            <a:r>
              <a:rPr lang="da-DK"/>
              <a:t>FAST</a:t>
            </a:r>
          </a:p>
          <a:p>
            <a:r>
              <a:rPr lang="da-DK"/>
              <a:t>FATE</a:t>
            </a:r>
          </a:p>
        </p:txBody>
      </p:sp>
      <p:pic>
        <p:nvPicPr>
          <p:cNvPr id="83972" name="Picture 5" descr="fast"/>
          <p:cNvPicPr>
            <a:picLocks noChangeAspect="1" noChangeArrowheads="1"/>
          </p:cNvPicPr>
          <p:nvPr/>
        </p:nvPicPr>
        <p:blipFill>
          <a:blip r:embed="rId2" cstate="print"/>
          <a:srcRect/>
          <a:stretch>
            <a:fillRect/>
          </a:stretch>
        </p:blipFill>
        <p:spPr bwMode="auto">
          <a:xfrm>
            <a:off x="7235825" y="2924175"/>
            <a:ext cx="1428750" cy="1428750"/>
          </a:xfrm>
          <a:prstGeom prst="rect">
            <a:avLst/>
          </a:prstGeom>
          <a:noFill/>
          <a:ln w="9525">
            <a:noFill/>
            <a:miter lim="800000"/>
            <a:headEnd/>
            <a:tailEnd/>
          </a:ln>
        </p:spPr>
      </p:pic>
      <p:pic>
        <p:nvPicPr>
          <p:cNvPr id="83973" name="Picture 7" descr="Ambulance_ultralyd_aas_370"/>
          <p:cNvPicPr>
            <a:picLocks noChangeAspect="1" noChangeArrowheads="1"/>
          </p:cNvPicPr>
          <p:nvPr/>
        </p:nvPicPr>
        <p:blipFill>
          <a:blip r:embed="rId3" cstate="print"/>
          <a:srcRect/>
          <a:stretch>
            <a:fillRect/>
          </a:stretch>
        </p:blipFill>
        <p:spPr bwMode="auto">
          <a:xfrm>
            <a:off x="5003800" y="4724400"/>
            <a:ext cx="3524250" cy="1485900"/>
          </a:xfrm>
          <a:prstGeom prst="rect">
            <a:avLst/>
          </a:prstGeom>
          <a:noFill/>
          <a:ln w="9525">
            <a:noFill/>
            <a:miter lim="800000"/>
            <a:headEnd/>
            <a:tailEnd/>
          </a:ln>
        </p:spPr>
      </p:pic>
      <p:pic>
        <p:nvPicPr>
          <p:cNvPr id="83974" name="Picture 9" descr="ultralyd"/>
          <p:cNvPicPr>
            <a:picLocks noChangeAspect="1" noChangeArrowheads="1"/>
          </p:cNvPicPr>
          <p:nvPr/>
        </p:nvPicPr>
        <p:blipFill>
          <a:blip r:embed="rId4" cstate="print"/>
          <a:srcRect/>
          <a:stretch>
            <a:fillRect/>
          </a:stretch>
        </p:blipFill>
        <p:spPr bwMode="auto">
          <a:xfrm>
            <a:off x="250825" y="3716338"/>
            <a:ext cx="4608513" cy="2695575"/>
          </a:xfrm>
          <a:prstGeom prst="rect">
            <a:avLst/>
          </a:prstGeom>
          <a:noFill/>
          <a:ln w="9525">
            <a:noFill/>
            <a:miter lim="800000"/>
            <a:headEnd/>
            <a:tailEnd/>
          </a:ln>
        </p:spPr>
      </p:pic>
      <p:sp>
        <p:nvSpPr>
          <p:cNvPr id="83975" name="Rectangle 10"/>
          <p:cNvSpPr>
            <a:spLocks noChangeArrowheads="1"/>
          </p:cNvSpPr>
          <p:nvPr/>
        </p:nvSpPr>
        <p:spPr bwMode="auto">
          <a:xfrm>
            <a:off x="250825" y="2060575"/>
            <a:ext cx="7038975" cy="1558925"/>
          </a:xfrm>
          <a:prstGeom prst="rect">
            <a:avLst/>
          </a:prstGeom>
          <a:noFill/>
          <a:ln w="9525">
            <a:noFill/>
            <a:miter lim="800000"/>
            <a:headEnd/>
            <a:tailEnd/>
          </a:ln>
        </p:spPr>
        <p:txBody>
          <a:bodyPr>
            <a:spAutoFit/>
          </a:bodyPr>
          <a:lstStyle/>
          <a:p>
            <a:r>
              <a:rPr lang="da-DK" sz="1600" i="1">
                <a:latin typeface="Century Gothic" pitchFamily="34" charset="0"/>
              </a:rPr>
              <a:t>Prehospital focused assessment with sonography in trauma </a:t>
            </a:r>
            <a:r>
              <a:rPr lang="da-DK" sz="1600">
                <a:latin typeface="Century Gothic" pitchFamily="34" charset="0"/>
              </a:rPr>
              <a:t>(PFAST)</a:t>
            </a:r>
          </a:p>
          <a:p>
            <a:r>
              <a:rPr lang="da-DK" sz="1600">
                <a:latin typeface="Century Gothic" pitchFamily="34" charset="0"/>
              </a:rPr>
              <a:t>øger kvaliteten af diagnostik og visitation af patienter med</a:t>
            </a:r>
          </a:p>
          <a:p>
            <a:r>
              <a:rPr lang="da-DK" sz="1600">
                <a:latin typeface="Century Gothic" pitchFamily="34" charset="0"/>
              </a:rPr>
              <a:t>abdominaltraume.</a:t>
            </a:r>
          </a:p>
          <a:p>
            <a:r>
              <a:rPr lang="da-DK" sz="1600" i="1">
                <a:latin typeface="Century Gothic" pitchFamily="34" charset="0"/>
              </a:rPr>
              <a:t>Focus assessed transthoracic echocardiography </a:t>
            </a:r>
            <a:r>
              <a:rPr lang="da-DK" sz="1600">
                <a:latin typeface="Century Gothic" pitchFamily="34" charset="0"/>
              </a:rPr>
              <a:t>(FATE) anvendes</a:t>
            </a:r>
          </a:p>
          <a:p>
            <a:r>
              <a:rPr lang="da-DK" sz="1600">
                <a:latin typeface="Century Gothic" pitchFamily="34" charset="0"/>
              </a:rPr>
              <a:t>allerede i stor udstrækning inden for anæstesiologi og intensiv terapi</a:t>
            </a:r>
          </a:p>
          <a:p>
            <a:endParaRPr lang="da-DK" sz="1600">
              <a:latin typeface="Century Gothic"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p:txBody>
          <a:bodyPr anchor="b"/>
          <a:lstStyle/>
          <a:p>
            <a:r>
              <a:rPr lang="da-DK"/>
              <a:t>FATE</a:t>
            </a:r>
          </a:p>
        </p:txBody>
      </p:sp>
      <p:sp>
        <p:nvSpPr>
          <p:cNvPr id="84995" name="Rectangle 3"/>
          <p:cNvSpPr>
            <a:spLocks noGrp="1" noChangeArrowheads="1"/>
          </p:cNvSpPr>
          <p:nvPr>
            <p:ph type="body" idx="4294967295"/>
          </p:nvPr>
        </p:nvSpPr>
        <p:spPr/>
        <p:txBody>
          <a:bodyPr/>
          <a:lstStyle/>
          <a:p>
            <a:r>
              <a:rPr lang="da-DK" sz="2000" b="1"/>
              <a:t>Definition af begreber</a:t>
            </a:r>
          </a:p>
          <a:p>
            <a:endParaRPr lang="da-DK" sz="2000" b="1"/>
          </a:p>
          <a:p>
            <a:r>
              <a:rPr lang="da-DK" sz="2000" b="1" i="1"/>
              <a:t>FATE er en simpel og målrettet ultralydsundersøgelse af hjerte og pleura mhp. at vurdere hjertes generelle pumpefunktion samt tilstedeværelse af periekardie- eller pleuraeksudat.</a:t>
            </a:r>
          </a:p>
          <a:p>
            <a:endParaRPr lang="da-DK" sz="2000" b="1" i="1"/>
          </a:p>
          <a:p>
            <a:r>
              <a:rPr lang="da-DK" sz="2000" b="1" i="1"/>
              <a:t>FATE udføres efter en fastlagt protokol (se nedenstående)</a:t>
            </a:r>
          </a:p>
          <a:p>
            <a:endParaRPr lang="da-DK" sz="2000" b="1" i="1"/>
          </a:p>
          <a:p>
            <a:r>
              <a:rPr lang="da-DK" sz="2000" b="1" i="1"/>
              <a:t>Det understreges, at FATE </a:t>
            </a:r>
            <a:r>
              <a:rPr lang="da-DK" sz="2000" b="1" i="1" u="sng"/>
              <a:t>ikke</a:t>
            </a:r>
            <a:r>
              <a:rPr lang="da-DK" sz="2000" b="1" i="1"/>
              <a:t> er en kardiologisk ekkokardiografi, og ikke må/kan erstatte en sådan ved indikation for en detaljeret vurdering af hjertets flow forhold, klapmorfologi e.lign.</a:t>
            </a:r>
            <a:endParaRPr lang="da-DK" sz="2000"/>
          </a:p>
          <a:p>
            <a:pPr>
              <a:buFontTx/>
              <a:buNone/>
            </a:pPr>
            <a:r>
              <a:rPr lang="da-DK" sz="2000"/>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p:txBody>
          <a:bodyPr anchor="b"/>
          <a:lstStyle/>
          <a:p>
            <a:r>
              <a:rPr lang="da-DK"/>
              <a:t>FATE</a:t>
            </a:r>
          </a:p>
        </p:txBody>
      </p:sp>
      <p:sp>
        <p:nvSpPr>
          <p:cNvPr id="86019" name="Rectangle 3"/>
          <p:cNvSpPr>
            <a:spLocks noGrp="1" noChangeArrowheads="1"/>
          </p:cNvSpPr>
          <p:nvPr>
            <p:ph type="body" idx="4294967295"/>
          </p:nvPr>
        </p:nvSpPr>
        <p:spPr/>
        <p:txBody>
          <a:bodyPr/>
          <a:lstStyle/>
          <a:p>
            <a:endParaRPr lang="da-DK"/>
          </a:p>
        </p:txBody>
      </p:sp>
      <p:pic>
        <p:nvPicPr>
          <p:cNvPr id="86020" name="Picture 4" descr="fate"/>
          <p:cNvPicPr>
            <a:picLocks noChangeAspect="1" noChangeArrowheads="1"/>
          </p:cNvPicPr>
          <p:nvPr/>
        </p:nvPicPr>
        <p:blipFill>
          <a:blip r:embed="rId2" cstate="print"/>
          <a:srcRect/>
          <a:stretch>
            <a:fillRect/>
          </a:stretch>
        </p:blipFill>
        <p:spPr bwMode="auto">
          <a:xfrm>
            <a:off x="2700338" y="0"/>
            <a:ext cx="5407025" cy="6858000"/>
          </a:xfrm>
          <a:prstGeom prst="rect">
            <a:avLst/>
          </a:prstGeom>
          <a:noFill/>
          <a:ln w="9525">
            <a:noFill/>
            <a:miter lim="800000"/>
            <a:headEnd/>
            <a:tailEnd/>
          </a:ln>
        </p:spPr>
      </p:pic>
      <p:sp>
        <p:nvSpPr>
          <p:cNvPr id="86021" name="Text Box 5"/>
          <p:cNvSpPr txBox="1">
            <a:spLocks noChangeArrowheads="1"/>
          </p:cNvSpPr>
          <p:nvPr/>
        </p:nvSpPr>
        <p:spPr bwMode="auto">
          <a:xfrm>
            <a:off x="447675" y="679450"/>
            <a:ext cx="1612900" cy="762000"/>
          </a:xfrm>
          <a:prstGeom prst="rect">
            <a:avLst/>
          </a:prstGeom>
          <a:noFill/>
          <a:ln w="9525">
            <a:noFill/>
            <a:miter lim="800000"/>
            <a:headEnd/>
            <a:tailEnd/>
          </a:ln>
          <a:effectLst/>
        </p:spPr>
        <p:txBody>
          <a:bodyPr wrap="none">
            <a:spAutoFit/>
          </a:bodyPr>
          <a:lstStyle/>
          <a:p>
            <a:r>
              <a:rPr lang="da-DK" sz="4400"/>
              <a:t>FATE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nchor="b"/>
          <a:lstStyle/>
          <a:p>
            <a:r>
              <a:rPr lang="da-DK"/>
              <a:t>Fra ny viden til ændring i outcome</a:t>
            </a:r>
          </a:p>
        </p:txBody>
      </p:sp>
      <p:sp>
        <p:nvSpPr>
          <p:cNvPr id="6147" name="Oval 3"/>
          <p:cNvSpPr>
            <a:spLocks noChangeArrowheads="1"/>
          </p:cNvSpPr>
          <p:nvPr/>
        </p:nvSpPr>
        <p:spPr bwMode="auto">
          <a:xfrm>
            <a:off x="228600" y="1981200"/>
            <a:ext cx="1958975" cy="1752600"/>
          </a:xfrm>
          <a:prstGeom prst="ellipse">
            <a:avLst/>
          </a:prstGeom>
          <a:noFill/>
          <a:ln w="38100">
            <a:solidFill>
              <a:schemeClr val="hlink"/>
            </a:solidFill>
            <a:miter lim="800000"/>
            <a:headEnd/>
            <a:tailEnd/>
          </a:ln>
        </p:spPr>
        <p:txBody>
          <a:bodyPr wrap="none" anchor="ctr"/>
          <a:lstStyle/>
          <a:p>
            <a:endParaRPr lang="en-US" sz="2800">
              <a:solidFill>
                <a:schemeClr val="folHlink"/>
              </a:solidFill>
              <a:latin typeface="Century Gothic" pitchFamily="34" charset="0"/>
            </a:endParaRPr>
          </a:p>
        </p:txBody>
      </p:sp>
      <p:sp>
        <p:nvSpPr>
          <p:cNvPr id="6148" name="Text Box 4"/>
          <p:cNvSpPr txBox="1">
            <a:spLocks noChangeArrowheads="1"/>
          </p:cNvSpPr>
          <p:nvPr/>
        </p:nvSpPr>
        <p:spPr bwMode="auto">
          <a:xfrm>
            <a:off x="250825" y="2438400"/>
            <a:ext cx="1708150" cy="641350"/>
          </a:xfrm>
          <a:prstGeom prst="rect">
            <a:avLst/>
          </a:prstGeom>
          <a:noFill/>
          <a:ln w="9525">
            <a:noFill/>
            <a:miter lim="800000"/>
            <a:headEnd/>
            <a:tailEnd/>
          </a:ln>
        </p:spPr>
        <p:txBody>
          <a:bodyPr>
            <a:spAutoFit/>
          </a:bodyPr>
          <a:lstStyle/>
          <a:p>
            <a:pPr algn="ctr"/>
            <a:r>
              <a:rPr lang="en-GB">
                <a:latin typeface="Tahoma" pitchFamily="34" charset="0"/>
              </a:rPr>
              <a:t>Nye undersøgelser</a:t>
            </a:r>
          </a:p>
        </p:txBody>
      </p:sp>
      <p:sp>
        <p:nvSpPr>
          <p:cNvPr id="6149" name="Text Box 5"/>
          <p:cNvSpPr txBox="1">
            <a:spLocks noChangeArrowheads="1"/>
          </p:cNvSpPr>
          <p:nvPr/>
        </p:nvSpPr>
        <p:spPr bwMode="auto">
          <a:xfrm>
            <a:off x="1331913" y="3933825"/>
            <a:ext cx="1250950" cy="641350"/>
          </a:xfrm>
          <a:prstGeom prst="rect">
            <a:avLst/>
          </a:prstGeom>
          <a:noFill/>
          <a:ln w="9525">
            <a:noFill/>
            <a:miter lim="800000"/>
            <a:headEnd/>
            <a:tailEnd/>
          </a:ln>
        </p:spPr>
        <p:txBody>
          <a:bodyPr wrap="none">
            <a:spAutoFit/>
          </a:bodyPr>
          <a:lstStyle/>
          <a:p>
            <a:r>
              <a:rPr lang="en-GB">
                <a:latin typeface="Tahoma" pitchFamily="34" charset="0"/>
              </a:rPr>
              <a:t>Consensus</a:t>
            </a:r>
          </a:p>
          <a:p>
            <a:r>
              <a:rPr lang="en-GB">
                <a:latin typeface="Tahoma" pitchFamily="34" charset="0"/>
              </a:rPr>
              <a:t>Guidelines</a:t>
            </a:r>
          </a:p>
        </p:txBody>
      </p:sp>
      <p:sp>
        <p:nvSpPr>
          <p:cNvPr id="6150" name="Text Box 6"/>
          <p:cNvSpPr txBox="1">
            <a:spLocks noChangeArrowheads="1"/>
          </p:cNvSpPr>
          <p:nvPr/>
        </p:nvSpPr>
        <p:spPr bwMode="auto">
          <a:xfrm>
            <a:off x="2994025" y="4581525"/>
            <a:ext cx="1577975" cy="366713"/>
          </a:xfrm>
          <a:prstGeom prst="rect">
            <a:avLst/>
          </a:prstGeom>
          <a:noFill/>
          <a:ln w="9525">
            <a:noFill/>
            <a:miter lim="800000"/>
            <a:headEnd/>
            <a:tailEnd/>
          </a:ln>
        </p:spPr>
        <p:txBody>
          <a:bodyPr>
            <a:spAutoFit/>
          </a:bodyPr>
          <a:lstStyle/>
          <a:p>
            <a:r>
              <a:rPr lang="en-GB">
                <a:latin typeface="Tahoma" pitchFamily="34" charset="0"/>
              </a:rPr>
              <a:t>Uddannelse</a:t>
            </a:r>
          </a:p>
        </p:txBody>
      </p:sp>
      <p:sp>
        <p:nvSpPr>
          <p:cNvPr id="6151" name="Text Box 7"/>
          <p:cNvSpPr txBox="1">
            <a:spLocks noChangeArrowheads="1"/>
          </p:cNvSpPr>
          <p:nvPr/>
        </p:nvSpPr>
        <p:spPr bwMode="auto">
          <a:xfrm>
            <a:off x="4716463" y="4508500"/>
            <a:ext cx="1754187" cy="641350"/>
          </a:xfrm>
          <a:prstGeom prst="rect">
            <a:avLst/>
          </a:prstGeom>
          <a:noFill/>
          <a:ln w="9525">
            <a:noFill/>
            <a:miter lim="800000"/>
            <a:headEnd/>
            <a:tailEnd/>
          </a:ln>
        </p:spPr>
        <p:txBody>
          <a:bodyPr wrap="none">
            <a:spAutoFit/>
          </a:bodyPr>
          <a:lstStyle/>
          <a:p>
            <a:pPr algn="ctr"/>
            <a:r>
              <a:rPr lang="en-GB">
                <a:latin typeface="Tahoma" pitchFamily="34" charset="0"/>
              </a:rPr>
              <a:t>Lokal </a:t>
            </a:r>
          </a:p>
          <a:p>
            <a:pPr algn="ctr"/>
            <a:r>
              <a:rPr lang="en-GB">
                <a:latin typeface="Tahoma" pitchFamily="34" charset="0"/>
              </a:rPr>
              <a:t>implementering</a:t>
            </a:r>
          </a:p>
        </p:txBody>
      </p:sp>
      <p:sp>
        <p:nvSpPr>
          <p:cNvPr id="6152" name="Text Box 8"/>
          <p:cNvSpPr txBox="1">
            <a:spLocks noChangeArrowheads="1"/>
          </p:cNvSpPr>
          <p:nvPr/>
        </p:nvSpPr>
        <p:spPr bwMode="auto">
          <a:xfrm>
            <a:off x="6156325" y="3933825"/>
            <a:ext cx="1905000" cy="641350"/>
          </a:xfrm>
          <a:prstGeom prst="rect">
            <a:avLst/>
          </a:prstGeom>
          <a:noFill/>
          <a:ln w="9525">
            <a:noFill/>
            <a:miter lim="800000"/>
            <a:headEnd/>
            <a:tailEnd/>
          </a:ln>
        </p:spPr>
        <p:txBody>
          <a:bodyPr>
            <a:spAutoFit/>
          </a:bodyPr>
          <a:lstStyle/>
          <a:p>
            <a:pPr algn="ctr"/>
            <a:r>
              <a:rPr lang="en-GB">
                <a:latin typeface="Tahoma" pitchFamily="34" charset="0"/>
              </a:rPr>
              <a:t>Ændring i adfærd</a:t>
            </a:r>
          </a:p>
        </p:txBody>
      </p:sp>
      <p:sp>
        <p:nvSpPr>
          <p:cNvPr id="6153" name="Oval 9"/>
          <p:cNvSpPr>
            <a:spLocks noChangeArrowheads="1"/>
          </p:cNvSpPr>
          <p:nvPr/>
        </p:nvSpPr>
        <p:spPr bwMode="auto">
          <a:xfrm>
            <a:off x="1042988" y="3429000"/>
            <a:ext cx="1958975" cy="1752600"/>
          </a:xfrm>
          <a:prstGeom prst="ellipse">
            <a:avLst/>
          </a:prstGeom>
          <a:noFill/>
          <a:ln w="38100">
            <a:solidFill>
              <a:schemeClr val="hlink"/>
            </a:solidFill>
            <a:miter lim="800000"/>
            <a:headEnd/>
            <a:tailEnd/>
          </a:ln>
        </p:spPr>
        <p:txBody>
          <a:bodyPr wrap="none" anchor="ctr"/>
          <a:lstStyle/>
          <a:p>
            <a:endParaRPr lang="en-US" sz="2800">
              <a:solidFill>
                <a:schemeClr val="folHlink"/>
              </a:solidFill>
              <a:latin typeface="Century Gothic" pitchFamily="34" charset="0"/>
            </a:endParaRPr>
          </a:p>
        </p:txBody>
      </p:sp>
      <p:sp>
        <p:nvSpPr>
          <p:cNvPr id="6154" name="Oval 10"/>
          <p:cNvSpPr>
            <a:spLocks noChangeArrowheads="1"/>
          </p:cNvSpPr>
          <p:nvPr/>
        </p:nvSpPr>
        <p:spPr bwMode="auto">
          <a:xfrm>
            <a:off x="2771775" y="3933825"/>
            <a:ext cx="1958975" cy="1752600"/>
          </a:xfrm>
          <a:prstGeom prst="ellipse">
            <a:avLst/>
          </a:prstGeom>
          <a:noFill/>
          <a:ln w="38100">
            <a:solidFill>
              <a:schemeClr val="hlink"/>
            </a:solidFill>
            <a:miter lim="800000"/>
            <a:headEnd/>
            <a:tailEnd/>
          </a:ln>
        </p:spPr>
        <p:txBody>
          <a:bodyPr wrap="none" anchor="ctr"/>
          <a:lstStyle/>
          <a:p>
            <a:endParaRPr lang="en-US" sz="2800">
              <a:solidFill>
                <a:schemeClr val="folHlink"/>
              </a:solidFill>
              <a:latin typeface="Century Gothic" pitchFamily="34" charset="0"/>
            </a:endParaRPr>
          </a:p>
        </p:txBody>
      </p:sp>
      <p:sp>
        <p:nvSpPr>
          <p:cNvPr id="6155" name="Oval 11"/>
          <p:cNvSpPr>
            <a:spLocks noChangeArrowheads="1"/>
          </p:cNvSpPr>
          <p:nvPr/>
        </p:nvSpPr>
        <p:spPr bwMode="auto">
          <a:xfrm>
            <a:off x="4572000" y="4005263"/>
            <a:ext cx="1958975" cy="1752600"/>
          </a:xfrm>
          <a:prstGeom prst="ellipse">
            <a:avLst/>
          </a:prstGeom>
          <a:noFill/>
          <a:ln w="38100">
            <a:solidFill>
              <a:schemeClr val="hlink"/>
            </a:solidFill>
            <a:miter lim="800000"/>
            <a:headEnd/>
            <a:tailEnd/>
          </a:ln>
        </p:spPr>
        <p:txBody>
          <a:bodyPr wrap="none" anchor="ctr"/>
          <a:lstStyle/>
          <a:p>
            <a:endParaRPr lang="en-US" sz="2800">
              <a:solidFill>
                <a:schemeClr val="folHlink"/>
              </a:solidFill>
              <a:latin typeface="Century Gothic" pitchFamily="34" charset="0"/>
            </a:endParaRPr>
          </a:p>
        </p:txBody>
      </p:sp>
      <p:sp>
        <p:nvSpPr>
          <p:cNvPr id="6156" name="Oval 12"/>
          <p:cNvSpPr>
            <a:spLocks noChangeArrowheads="1"/>
          </p:cNvSpPr>
          <p:nvPr/>
        </p:nvSpPr>
        <p:spPr bwMode="auto">
          <a:xfrm>
            <a:off x="6156325" y="3429000"/>
            <a:ext cx="1958975" cy="1752600"/>
          </a:xfrm>
          <a:prstGeom prst="ellipse">
            <a:avLst/>
          </a:prstGeom>
          <a:noFill/>
          <a:ln w="38100">
            <a:solidFill>
              <a:schemeClr val="hlink"/>
            </a:solidFill>
            <a:miter lim="800000"/>
            <a:headEnd/>
            <a:tailEnd/>
          </a:ln>
        </p:spPr>
        <p:txBody>
          <a:bodyPr wrap="none" anchor="ctr"/>
          <a:lstStyle/>
          <a:p>
            <a:endParaRPr lang="en-US" sz="2800">
              <a:solidFill>
                <a:schemeClr val="folHlink"/>
              </a:solidFill>
              <a:latin typeface="Century Gothic" pitchFamily="34" charset="0"/>
            </a:endParaRPr>
          </a:p>
        </p:txBody>
      </p:sp>
      <p:sp>
        <p:nvSpPr>
          <p:cNvPr id="6157" name="Oval 13"/>
          <p:cNvSpPr>
            <a:spLocks noChangeArrowheads="1"/>
          </p:cNvSpPr>
          <p:nvPr/>
        </p:nvSpPr>
        <p:spPr bwMode="auto">
          <a:xfrm>
            <a:off x="6934200" y="1905000"/>
            <a:ext cx="1958975" cy="1752600"/>
          </a:xfrm>
          <a:prstGeom prst="ellipse">
            <a:avLst/>
          </a:prstGeom>
          <a:noFill/>
          <a:ln w="38100">
            <a:solidFill>
              <a:schemeClr val="hlink"/>
            </a:solidFill>
            <a:miter lim="800000"/>
            <a:headEnd/>
            <a:tailEnd/>
          </a:ln>
        </p:spPr>
        <p:txBody>
          <a:bodyPr wrap="none" anchor="ctr"/>
          <a:lstStyle/>
          <a:p>
            <a:endParaRPr lang="en-US" sz="2800">
              <a:solidFill>
                <a:schemeClr val="folHlink"/>
              </a:solidFill>
              <a:latin typeface="Century Gothic" pitchFamily="34" charset="0"/>
            </a:endParaRPr>
          </a:p>
        </p:txBody>
      </p:sp>
      <p:sp>
        <p:nvSpPr>
          <p:cNvPr id="6158" name="Text Box 14"/>
          <p:cNvSpPr txBox="1">
            <a:spLocks noChangeArrowheads="1"/>
          </p:cNvSpPr>
          <p:nvPr/>
        </p:nvSpPr>
        <p:spPr bwMode="auto">
          <a:xfrm>
            <a:off x="7239000" y="2420938"/>
            <a:ext cx="1436688" cy="641350"/>
          </a:xfrm>
          <a:prstGeom prst="rect">
            <a:avLst/>
          </a:prstGeom>
          <a:noFill/>
          <a:ln w="9525">
            <a:noFill/>
            <a:miter lim="800000"/>
            <a:headEnd/>
            <a:tailEnd/>
          </a:ln>
        </p:spPr>
        <p:txBody>
          <a:bodyPr>
            <a:spAutoFit/>
          </a:bodyPr>
          <a:lstStyle/>
          <a:p>
            <a:pPr algn="ctr"/>
            <a:r>
              <a:rPr lang="en-GB">
                <a:latin typeface="Tahoma" pitchFamily="34" charset="0"/>
              </a:rPr>
              <a:t>Ændring i outcome</a:t>
            </a:r>
          </a:p>
        </p:txBody>
      </p:sp>
      <p:sp>
        <p:nvSpPr>
          <p:cNvPr id="6159" name="Line 15"/>
          <p:cNvSpPr>
            <a:spLocks noChangeShapeType="1"/>
          </p:cNvSpPr>
          <p:nvPr/>
        </p:nvSpPr>
        <p:spPr bwMode="auto">
          <a:xfrm>
            <a:off x="2190750" y="2420938"/>
            <a:ext cx="4762500" cy="0"/>
          </a:xfrm>
          <a:prstGeom prst="line">
            <a:avLst/>
          </a:prstGeom>
          <a:noFill/>
          <a:ln w="28575">
            <a:solidFill>
              <a:schemeClr val="tx1"/>
            </a:solidFill>
            <a:miter lim="800000"/>
            <a:headEnd/>
            <a:tailEnd type="triangle" w="med" len="med"/>
          </a:ln>
        </p:spPr>
        <p:txBody>
          <a:bodyPr wrap="none"/>
          <a:lstStyle/>
          <a:p>
            <a:endParaRPr lang="da-DK"/>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2000"/>
                                        <p:tgtEl>
                                          <p:spTgt spid="61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fade">
                                      <p:cBhvr>
                                        <p:cTn id="10" dur="2000"/>
                                        <p:tgtEl>
                                          <p:spTgt spid="614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6153"/>
                                        </p:tgtEl>
                                        <p:attrNameLst>
                                          <p:attrName>style.visibility</p:attrName>
                                        </p:attrNameLst>
                                      </p:cBhvr>
                                      <p:to>
                                        <p:strVal val="visible"/>
                                      </p:to>
                                    </p:set>
                                    <p:animEffect transition="in" filter="fade">
                                      <p:cBhvr>
                                        <p:cTn id="13" dur="2000"/>
                                        <p:tgtEl>
                                          <p:spTgt spid="615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6149"/>
                                        </p:tgtEl>
                                        <p:attrNameLst>
                                          <p:attrName>style.visibility</p:attrName>
                                        </p:attrNameLst>
                                      </p:cBhvr>
                                      <p:to>
                                        <p:strVal val="visible"/>
                                      </p:to>
                                    </p:set>
                                    <p:animEffect transition="in" filter="fade">
                                      <p:cBhvr>
                                        <p:cTn id="16" dur="2000"/>
                                        <p:tgtEl>
                                          <p:spTgt spid="6149"/>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6154"/>
                                        </p:tgtEl>
                                        <p:attrNameLst>
                                          <p:attrName>style.visibility</p:attrName>
                                        </p:attrNameLst>
                                      </p:cBhvr>
                                      <p:to>
                                        <p:strVal val="visible"/>
                                      </p:to>
                                    </p:set>
                                    <p:animEffect transition="in" filter="fade">
                                      <p:cBhvr>
                                        <p:cTn id="19" dur="2000"/>
                                        <p:tgtEl>
                                          <p:spTgt spid="6154"/>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6150"/>
                                        </p:tgtEl>
                                        <p:attrNameLst>
                                          <p:attrName>style.visibility</p:attrName>
                                        </p:attrNameLst>
                                      </p:cBhvr>
                                      <p:to>
                                        <p:strVal val="visible"/>
                                      </p:to>
                                    </p:set>
                                    <p:animEffect transition="in" filter="fade">
                                      <p:cBhvr>
                                        <p:cTn id="22" dur="2000"/>
                                        <p:tgtEl>
                                          <p:spTgt spid="6150"/>
                                        </p:tgtEl>
                                      </p:cBhvr>
                                    </p:animEffect>
                                  </p:childTnLst>
                                </p:cTn>
                              </p:par>
                              <p:par>
                                <p:cTn id="23" presetID="10" presetClass="entr" presetSubtype="0" fill="hold" grpId="0" nodeType="withEffect">
                                  <p:stCondLst>
                                    <p:cond delay="3000"/>
                                  </p:stCondLst>
                                  <p:childTnLst>
                                    <p:set>
                                      <p:cBhvr>
                                        <p:cTn id="24" dur="1" fill="hold">
                                          <p:stCondLst>
                                            <p:cond delay="0"/>
                                          </p:stCondLst>
                                        </p:cTn>
                                        <p:tgtEl>
                                          <p:spTgt spid="6155"/>
                                        </p:tgtEl>
                                        <p:attrNameLst>
                                          <p:attrName>style.visibility</p:attrName>
                                        </p:attrNameLst>
                                      </p:cBhvr>
                                      <p:to>
                                        <p:strVal val="visible"/>
                                      </p:to>
                                    </p:set>
                                    <p:animEffect transition="in" filter="fade">
                                      <p:cBhvr>
                                        <p:cTn id="25" dur="2000"/>
                                        <p:tgtEl>
                                          <p:spTgt spid="6155"/>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6151"/>
                                        </p:tgtEl>
                                        <p:attrNameLst>
                                          <p:attrName>style.visibility</p:attrName>
                                        </p:attrNameLst>
                                      </p:cBhvr>
                                      <p:to>
                                        <p:strVal val="visible"/>
                                      </p:to>
                                    </p:set>
                                    <p:animEffect transition="in" filter="fade">
                                      <p:cBhvr>
                                        <p:cTn id="28" dur="2000"/>
                                        <p:tgtEl>
                                          <p:spTgt spid="6151"/>
                                        </p:tgtEl>
                                      </p:cBhvr>
                                    </p:animEffect>
                                  </p:childTnLst>
                                </p:cTn>
                              </p:par>
                              <p:par>
                                <p:cTn id="29" presetID="10" presetClass="entr" presetSubtype="0" fill="hold" grpId="0" nodeType="withEffect">
                                  <p:stCondLst>
                                    <p:cond delay="4000"/>
                                  </p:stCondLst>
                                  <p:childTnLst>
                                    <p:set>
                                      <p:cBhvr>
                                        <p:cTn id="30" dur="1" fill="hold">
                                          <p:stCondLst>
                                            <p:cond delay="0"/>
                                          </p:stCondLst>
                                        </p:cTn>
                                        <p:tgtEl>
                                          <p:spTgt spid="6156"/>
                                        </p:tgtEl>
                                        <p:attrNameLst>
                                          <p:attrName>style.visibility</p:attrName>
                                        </p:attrNameLst>
                                      </p:cBhvr>
                                      <p:to>
                                        <p:strVal val="visible"/>
                                      </p:to>
                                    </p:set>
                                    <p:animEffect transition="in" filter="fade">
                                      <p:cBhvr>
                                        <p:cTn id="31" dur="2000"/>
                                        <p:tgtEl>
                                          <p:spTgt spid="6156"/>
                                        </p:tgtEl>
                                      </p:cBhvr>
                                    </p:animEffect>
                                  </p:childTnLst>
                                </p:cTn>
                              </p:par>
                              <p:par>
                                <p:cTn id="32" presetID="10" presetClass="entr" presetSubtype="0" fill="hold" grpId="0" nodeType="withEffect">
                                  <p:stCondLst>
                                    <p:cond delay="4000"/>
                                  </p:stCondLst>
                                  <p:childTnLst>
                                    <p:set>
                                      <p:cBhvr>
                                        <p:cTn id="33" dur="1" fill="hold">
                                          <p:stCondLst>
                                            <p:cond delay="0"/>
                                          </p:stCondLst>
                                        </p:cTn>
                                        <p:tgtEl>
                                          <p:spTgt spid="6152"/>
                                        </p:tgtEl>
                                        <p:attrNameLst>
                                          <p:attrName>style.visibility</p:attrName>
                                        </p:attrNameLst>
                                      </p:cBhvr>
                                      <p:to>
                                        <p:strVal val="visible"/>
                                      </p:to>
                                    </p:set>
                                    <p:animEffect transition="in" filter="fade">
                                      <p:cBhvr>
                                        <p:cTn id="34" dur="2000"/>
                                        <p:tgtEl>
                                          <p:spTgt spid="6152"/>
                                        </p:tgtEl>
                                      </p:cBhvr>
                                    </p:animEffect>
                                  </p:childTnLst>
                                </p:cTn>
                              </p:par>
                              <p:par>
                                <p:cTn id="35" presetID="10" presetClass="entr" presetSubtype="0" fill="hold" grpId="0" nodeType="withEffect">
                                  <p:stCondLst>
                                    <p:cond delay="5000"/>
                                  </p:stCondLst>
                                  <p:childTnLst>
                                    <p:set>
                                      <p:cBhvr>
                                        <p:cTn id="36" dur="1" fill="hold">
                                          <p:stCondLst>
                                            <p:cond delay="0"/>
                                          </p:stCondLst>
                                        </p:cTn>
                                        <p:tgtEl>
                                          <p:spTgt spid="6157"/>
                                        </p:tgtEl>
                                        <p:attrNameLst>
                                          <p:attrName>style.visibility</p:attrName>
                                        </p:attrNameLst>
                                      </p:cBhvr>
                                      <p:to>
                                        <p:strVal val="visible"/>
                                      </p:to>
                                    </p:set>
                                    <p:animEffect transition="in" filter="fade">
                                      <p:cBhvr>
                                        <p:cTn id="37" dur="2000"/>
                                        <p:tgtEl>
                                          <p:spTgt spid="6157"/>
                                        </p:tgtEl>
                                      </p:cBhvr>
                                    </p:animEffect>
                                  </p:childTnLst>
                                </p:cTn>
                              </p:par>
                              <p:par>
                                <p:cTn id="38" presetID="10" presetClass="entr" presetSubtype="0" fill="hold" grpId="0" nodeType="withEffect">
                                  <p:stCondLst>
                                    <p:cond delay="5000"/>
                                  </p:stCondLst>
                                  <p:childTnLst>
                                    <p:set>
                                      <p:cBhvr>
                                        <p:cTn id="39" dur="1" fill="hold">
                                          <p:stCondLst>
                                            <p:cond delay="0"/>
                                          </p:stCondLst>
                                        </p:cTn>
                                        <p:tgtEl>
                                          <p:spTgt spid="6158"/>
                                        </p:tgtEl>
                                        <p:attrNameLst>
                                          <p:attrName>style.visibility</p:attrName>
                                        </p:attrNameLst>
                                      </p:cBhvr>
                                      <p:to>
                                        <p:strVal val="visible"/>
                                      </p:to>
                                    </p:set>
                                    <p:animEffect transition="in" filter="fade">
                                      <p:cBhvr>
                                        <p:cTn id="40" dur="2000"/>
                                        <p:tgtEl>
                                          <p:spTgt spid="6158"/>
                                        </p:tgtEl>
                                      </p:cBhvr>
                                    </p:animEffect>
                                  </p:childTnLst>
                                </p:cTn>
                              </p:par>
                              <p:par>
                                <p:cTn id="41" presetID="10" presetClass="entr" presetSubtype="0" fill="hold" grpId="0" nodeType="withEffect">
                                  <p:stCondLst>
                                    <p:cond delay="5000"/>
                                  </p:stCondLst>
                                  <p:childTnLst>
                                    <p:set>
                                      <p:cBhvr>
                                        <p:cTn id="42" dur="1" fill="hold">
                                          <p:stCondLst>
                                            <p:cond delay="0"/>
                                          </p:stCondLst>
                                        </p:cTn>
                                        <p:tgtEl>
                                          <p:spTgt spid="6159"/>
                                        </p:tgtEl>
                                        <p:attrNameLst>
                                          <p:attrName>style.visibility</p:attrName>
                                        </p:attrNameLst>
                                      </p:cBhvr>
                                      <p:to>
                                        <p:strVal val="visible"/>
                                      </p:to>
                                    </p:set>
                                    <p:animEffect transition="in" filter="fade">
                                      <p:cBhvr>
                                        <p:cTn id="43" dur="20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6148" grpId="0"/>
      <p:bldP spid="6149" grpId="0"/>
      <p:bldP spid="6150" grpId="0"/>
      <p:bldP spid="6151" grpId="0"/>
      <p:bldP spid="6152" grpId="0"/>
      <p:bldP spid="6153" grpId="0" animBg="1"/>
      <p:bldP spid="6154" grpId="0" animBg="1"/>
      <p:bldP spid="6155" grpId="0" animBg="1"/>
      <p:bldP spid="6156" grpId="0" animBg="1"/>
      <p:bldP spid="6157" grpId="0" animBg="1"/>
      <p:bldP spid="6158" grpId="0"/>
      <p:bldP spid="615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sz="2800">
              <a:solidFill>
                <a:schemeClr val="folHlink"/>
              </a:solidFill>
              <a:latin typeface="Century Gothic" pitchFamily="34" charset="0"/>
            </a:endParaRPr>
          </a:p>
        </p:txBody>
      </p:sp>
      <p:sp>
        <p:nvSpPr>
          <p:cNvPr id="8704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sz="2800">
              <a:solidFill>
                <a:schemeClr val="folHlink"/>
              </a:solidFill>
              <a:latin typeface="Century Gothic" pitchFamily="34" charset="0"/>
            </a:endParaRPr>
          </a:p>
        </p:txBody>
      </p:sp>
      <p:sp>
        <p:nvSpPr>
          <p:cNvPr id="87044" name="Rectangle 4"/>
          <p:cNvSpPr>
            <a:spLocks noGrp="1" noChangeArrowheads="1"/>
          </p:cNvSpPr>
          <p:nvPr>
            <p:ph type="title" idx="4294967295"/>
          </p:nvPr>
        </p:nvSpPr>
        <p:spPr>
          <a:xfrm>
            <a:off x="1042988" y="658813"/>
            <a:ext cx="6553200" cy="609600"/>
          </a:xfrm>
        </p:spPr>
        <p:txBody>
          <a:bodyPr lIns="90488" tIns="44450" rIns="90488" bIns="44450"/>
          <a:lstStyle/>
          <a:p>
            <a:r>
              <a:rPr lang="en-GB" b="1"/>
              <a:t>Specielt om børn</a:t>
            </a:r>
          </a:p>
        </p:txBody>
      </p:sp>
      <p:sp>
        <p:nvSpPr>
          <p:cNvPr id="87045" name="Rectangle 5"/>
          <p:cNvSpPr>
            <a:spLocks noGrp="1" noChangeArrowheads="1"/>
          </p:cNvSpPr>
          <p:nvPr>
            <p:ph type="body" idx="4294967295"/>
          </p:nvPr>
        </p:nvSpPr>
        <p:spPr>
          <a:xfrm>
            <a:off x="1042988" y="1628775"/>
            <a:ext cx="6819900" cy="4191000"/>
          </a:xfrm>
        </p:spPr>
        <p:txBody>
          <a:bodyPr lIns="90488" tIns="44450" rIns="90488" bIns="44450"/>
          <a:lstStyle/>
          <a:p>
            <a:pPr>
              <a:spcBef>
                <a:spcPct val="50000"/>
              </a:spcBef>
              <a:buFontTx/>
              <a:buNone/>
            </a:pPr>
            <a:r>
              <a:rPr lang="da-DK" sz="2000" b="1">
                <a:solidFill>
                  <a:schemeClr val="tx2"/>
                </a:solidFill>
              </a:rPr>
              <a:t>Tænk ætiologi; hypoxi, luftvej</a:t>
            </a:r>
          </a:p>
          <a:p>
            <a:pPr>
              <a:spcBef>
                <a:spcPct val="50000"/>
              </a:spcBef>
              <a:buFontTx/>
              <a:buNone/>
            </a:pPr>
            <a:r>
              <a:rPr lang="da-DK" sz="2000">
                <a:solidFill>
                  <a:schemeClr val="folHlink"/>
                </a:solidFill>
                <a:cs typeface="Arial" pitchFamily="34" charset="0"/>
              </a:rPr>
              <a:t>▪</a:t>
            </a:r>
            <a:r>
              <a:rPr lang="da-DK" sz="2000" b="1"/>
              <a:t> 	</a:t>
            </a:r>
            <a:r>
              <a:rPr lang="da-DK" sz="2000"/>
              <a:t>5 ventilationer før hjertemassage</a:t>
            </a:r>
          </a:p>
          <a:p>
            <a:pPr>
              <a:spcBef>
                <a:spcPct val="50000"/>
              </a:spcBef>
              <a:buFont typeface="Wingdings" pitchFamily="2" charset="2"/>
              <a:buChar char="§"/>
            </a:pPr>
            <a:r>
              <a:rPr lang="da-DK" sz="2000"/>
              <a:t>Hjertemassage-ventilation 15:2</a:t>
            </a:r>
          </a:p>
          <a:p>
            <a:pPr>
              <a:spcBef>
                <a:spcPct val="50000"/>
              </a:spcBef>
              <a:buFont typeface="Wingdings" pitchFamily="2" charset="2"/>
              <a:buChar char="§"/>
            </a:pPr>
            <a:r>
              <a:rPr lang="da-DK" sz="2000"/>
              <a:t>Strømstyrke 4 J per kg</a:t>
            </a:r>
          </a:p>
          <a:p>
            <a:pPr>
              <a:spcBef>
                <a:spcPct val="50000"/>
              </a:spcBef>
              <a:buFont typeface="Wingdings" pitchFamily="2" charset="2"/>
              <a:buChar char="§"/>
            </a:pPr>
            <a:r>
              <a:rPr lang="da-DK" sz="2000"/>
              <a:t>IV-adgang / IO-adgang</a:t>
            </a:r>
          </a:p>
          <a:p>
            <a:pPr>
              <a:spcBef>
                <a:spcPct val="50000"/>
              </a:spcBef>
              <a:buFont typeface="Wingdings" pitchFamily="2" charset="2"/>
              <a:buChar char="§"/>
            </a:pPr>
            <a:r>
              <a:rPr lang="da-DK" sz="2000"/>
              <a:t>Medicindoser 	 Atropin: 0,01 mg/kg</a:t>
            </a:r>
          </a:p>
          <a:p>
            <a:pPr>
              <a:spcBef>
                <a:spcPct val="50000"/>
              </a:spcBef>
              <a:buFontTx/>
              <a:buNone/>
            </a:pPr>
            <a:r>
              <a:rPr lang="da-DK" sz="2000"/>
              <a:t>				 Adrenalin 0,01 mg/kg</a:t>
            </a:r>
          </a:p>
          <a:p>
            <a:pPr>
              <a:spcBef>
                <a:spcPct val="50000"/>
              </a:spcBef>
              <a:buFontTx/>
              <a:buNone/>
            </a:pPr>
            <a:r>
              <a:rPr lang="da-DK" sz="2000"/>
              <a:t>				Cordarone 5 mg/kg – 2,5 mg</a:t>
            </a:r>
          </a:p>
          <a:p>
            <a:pPr>
              <a:spcBef>
                <a:spcPct val="50000"/>
              </a:spcBef>
              <a:buFontTx/>
              <a:buNone/>
            </a:pPr>
            <a:r>
              <a:rPr lang="da-DK" sz="2000"/>
              <a:t>		</a:t>
            </a:r>
          </a:p>
          <a:p>
            <a:pPr>
              <a:spcBef>
                <a:spcPct val="50000"/>
              </a:spcBef>
              <a:buFontTx/>
              <a:buNone/>
            </a:pPr>
            <a:endParaRPr lang="da-DK" sz="2000"/>
          </a:p>
          <a:p>
            <a:pPr>
              <a:spcBef>
                <a:spcPct val="50000"/>
              </a:spcBef>
              <a:buFont typeface="Wingdings" pitchFamily="2" charset="2"/>
              <a:buChar char="§"/>
            </a:pPr>
            <a:endParaRPr lang="da-DK"/>
          </a:p>
          <a:p>
            <a:pPr>
              <a:spcBef>
                <a:spcPct val="50000"/>
              </a:spcBef>
              <a:buFont typeface="Wingdings" pitchFamily="2" charset="2"/>
              <a:buChar char="§"/>
            </a:pPr>
            <a:endParaRPr lang="en-GB" sz="2800">
              <a:solidFill>
                <a:srgbClr val="FFFFFF"/>
              </a:solidFill>
            </a:endParaRPr>
          </a:p>
        </p:txBody>
      </p:sp>
      <p:sp>
        <p:nvSpPr>
          <p:cNvPr id="87046" name="Text Box 6"/>
          <p:cNvSpPr txBox="1">
            <a:spLocks noChangeArrowheads="1"/>
          </p:cNvSpPr>
          <p:nvPr/>
        </p:nvSpPr>
        <p:spPr bwMode="auto">
          <a:xfrm>
            <a:off x="1600200" y="2209800"/>
            <a:ext cx="6096000" cy="1401763"/>
          </a:xfrm>
          <a:prstGeom prst="rect">
            <a:avLst/>
          </a:prstGeom>
          <a:noFill/>
          <a:ln w="12700">
            <a:noFill/>
            <a:miter lim="800000"/>
            <a:headEnd/>
            <a:tailEnd/>
          </a:ln>
        </p:spPr>
        <p:txBody>
          <a:bodyPr>
            <a:spAutoFit/>
          </a:bodyPr>
          <a:lstStyle/>
          <a:p>
            <a:pPr marL="196850" indent="-196850">
              <a:spcBef>
                <a:spcPct val="50000"/>
              </a:spcBef>
              <a:buFontTx/>
              <a:buChar char="•"/>
            </a:pPr>
            <a:endParaRPr lang="da-DK" sz="2000" b="1"/>
          </a:p>
          <a:p>
            <a:pPr marL="196850" indent="-196850">
              <a:spcBef>
                <a:spcPct val="50000"/>
              </a:spcBef>
              <a:buFontTx/>
              <a:buChar char="•"/>
            </a:pPr>
            <a:endParaRPr lang="da-DK" sz="2000" b="1"/>
          </a:p>
          <a:p>
            <a:pPr marL="196850" indent="-196850">
              <a:spcBef>
                <a:spcPct val="50000"/>
              </a:spcBef>
              <a:buFontTx/>
              <a:buChar char="•"/>
            </a:pPr>
            <a:endParaRPr lang="da-DK" sz="2400" b="1"/>
          </a:p>
        </p:txBody>
      </p:sp>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da-DK" sz="3200" b="1"/>
              <a:t>Hyppigste årsager til akut svær sygdom</a:t>
            </a:r>
          </a:p>
        </p:txBody>
      </p:sp>
      <p:sp>
        <p:nvSpPr>
          <p:cNvPr id="94211" name="Rectangle 3"/>
          <p:cNvSpPr>
            <a:spLocks noGrp="1" noChangeArrowheads="1"/>
          </p:cNvSpPr>
          <p:nvPr>
            <p:ph type="body" idx="1"/>
          </p:nvPr>
        </p:nvSpPr>
        <p:spPr/>
        <p:txBody>
          <a:bodyPr/>
          <a:lstStyle/>
          <a:p>
            <a:pPr>
              <a:lnSpc>
                <a:spcPct val="80000"/>
              </a:lnSpc>
            </a:pPr>
            <a:r>
              <a:rPr lang="da-DK" sz="2000" i="1" u="sng"/>
              <a:t>Kardiale;</a:t>
            </a:r>
            <a:r>
              <a:rPr lang="da-DK" sz="2800"/>
              <a:t> </a:t>
            </a:r>
            <a:r>
              <a:rPr lang="da-DK" sz="2000"/>
              <a:t>Lungeødem, hjertetamponade, lungeemboli, rytmeforstyrrelser, hjertestop.</a:t>
            </a:r>
          </a:p>
          <a:p>
            <a:pPr>
              <a:lnSpc>
                <a:spcPct val="80000"/>
              </a:lnSpc>
            </a:pPr>
            <a:endParaRPr lang="da-DK" sz="2000"/>
          </a:p>
          <a:p>
            <a:pPr>
              <a:lnSpc>
                <a:spcPct val="80000"/>
              </a:lnSpc>
            </a:pPr>
            <a:r>
              <a:rPr lang="da-DK" sz="2000" i="1" u="sng"/>
              <a:t>Respirationsinsufficiens;</a:t>
            </a:r>
            <a:r>
              <a:rPr lang="da-DK" sz="2000"/>
              <a:t> Astma, kronisk obstruktiv lungesygdom, lungeødem, pneumoni, lungeemboli, fremmedlegme, pneumothorax.</a:t>
            </a:r>
          </a:p>
          <a:p>
            <a:pPr>
              <a:lnSpc>
                <a:spcPct val="80000"/>
              </a:lnSpc>
            </a:pPr>
            <a:endParaRPr lang="da-DK" sz="2000"/>
          </a:p>
          <a:p>
            <a:pPr>
              <a:lnSpc>
                <a:spcPct val="80000"/>
              </a:lnSpc>
            </a:pPr>
            <a:r>
              <a:rPr lang="da-DK" sz="2000" i="1" u="sng"/>
              <a:t>Cerebrale;</a:t>
            </a:r>
            <a:r>
              <a:rPr lang="da-DK" sz="2000"/>
              <a:t> hæmoragi/trombose, epi/subduralt hæmatom, subarachnoidalblødning, tumor, absces, meningitis.</a:t>
            </a:r>
          </a:p>
          <a:p>
            <a:pPr>
              <a:lnSpc>
                <a:spcPct val="80000"/>
              </a:lnSpc>
            </a:pPr>
            <a:endParaRPr lang="da-DK" sz="2000"/>
          </a:p>
          <a:p>
            <a:pPr>
              <a:lnSpc>
                <a:spcPct val="80000"/>
              </a:lnSpc>
            </a:pPr>
            <a:r>
              <a:rPr lang="da-DK" sz="2000" i="1" u="sng"/>
              <a:t>Metaboliske;</a:t>
            </a:r>
            <a:r>
              <a:rPr lang="da-DK" sz="2000"/>
              <a:t> Hypoglykæmi, diabetisk ketoacidose, coma hepaticum.</a:t>
            </a:r>
          </a:p>
          <a:p>
            <a:pPr>
              <a:lnSpc>
                <a:spcPct val="80000"/>
              </a:lnSpc>
            </a:pPr>
            <a:endParaRPr lang="da-DK" sz="2000"/>
          </a:p>
          <a:p>
            <a:pPr>
              <a:lnSpc>
                <a:spcPct val="80000"/>
              </a:lnSpc>
            </a:pPr>
            <a:r>
              <a:rPr lang="da-DK" sz="2000" i="1" u="sng"/>
              <a:t>Forgiftning;</a:t>
            </a:r>
            <a:r>
              <a:rPr lang="da-DK" sz="2000"/>
              <a:t> lægemiddel, narkotika, industriel.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02 Musiknummer 2.mp3">
            <a:hlinkClick r:id="" action="ppaction://media"/>
          </p:cNvPr>
          <p:cNvPicPr>
            <a:picLocks noRot="1" noChangeAspect="1" noChangeArrowheads="1"/>
          </p:cNvPicPr>
          <p:nvPr>
            <a:audioFile r:link="rId1"/>
          </p:nvPr>
        </p:nvPicPr>
        <p:blipFill>
          <a:blip r:embed="rId4" cstate="print"/>
          <a:srcRect/>
          <a:stretch>
            <a:fillRect/>
          </a:stretch>
        </p:blipFill>
        <p:spPr bwMode="auto">
          <a:xfrm>
            <a:off x="8515350" y="333375"/>
            <a:ext cx="304800" cy="304800"/>
          </a:xfrm>
          <a:prstGeom prst="rect">
            <a:avLst/>
          </a:prstGeom>
          <a:noFill/>
          <a:ln w="9525">
            <a:noFill/>
            <a:miter lim="800000"/>
            <a:headEnd/>
            <a:tailEnd/>
          </a:ln>
        </p:spPr>
      </p:pic>
      <p:sp>
        <p:nvSpPr>
          <p:cNvPr id="89091" name="Text Box 5"/>
          <p:cNvSpPr txBox="1">
            <a:spLocks noChangeArrowheads="1"/>
          </p:cNvSpPr>
          <p:nvPr/>
        </p:nvSpPr>
        <p:spPr bwMode="auto">
          <a:xfrm>
            <a:off x="3348038" y="692150"/>
            <a:ext cx="2376487" cy="4664075"/>
          </a:xfrm>
          <a:prstGeom prst="rect">
            <a:avLst/>
          </a:prstGeom>
          <a:noFill/>
          <a:ln w="9525">
            <a:noFill/>
            <a:miter lim="800000"/>
            <a:headEnd/>
            <a:tailEnd/>
          </a:ln>
        </p:spPr>
        <p:txBody>
          <a:bodyPr>
            <a:spAutoFit/>
          </a:bodyPr>
          <a:lstStyle/>
          <a:p>
            <a:pPr>
              <a:spcBef>
                <a:spcPct val="50000"/>
              </a:spcBef>
            </a:pPr>
            <a:r>
              <a:rPr lang="da-DK" sz="30000"/>
              <a:t>?</a:t>
            </a:r>
          </a:p>
        </p:txBody>
      </p:sp>
      <p:pic>
        <p:nvPicPr>
          <p:cNvPr id="155654" name="Picture 6" descr="Hjerte"/>
          <p:cNvPicPr>
            <a:picLocks noChangeAspect="1" noChangeArrowheads="1"/>
          </p:cNvPicPr>
          <p:nvPr/>
        </p:nvPicPr>
        <p:blipFill>
          <a:blip r:embed="rId5" cstate="print"/>
          <a:srcRect/>
          <a:stretch>
            <a:fillRect/>
          </a:stretch>
        </p:blipFill>
        <p:spPr bwMode="auto">
          <a:xfrm>
            <a:off x="4141788" y="3933825"/>
            <a:ext cx="646112" cy="6461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80" fill="hold"/>
                                        <p:tgtEl>
                                          <p:spTgt spid="15565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5650"/>
                </p:tgtEl>
              </p:cMediaNode>
            </p:audio>
            <p:seq concurrent="1" nextAc="seek">
              <p:cTn id="8" restart="whenNotActive" fill="hold" evtFilter="cancelBubble" nodeType="interactiveSeq">
                <p:stCondLst>
                  <p:cond evt="onClick" delay="0">
                    <p:tgtEl>
                      <p:spTgt spid="15565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withEffect">
                                  <p:stCondLst>
                                    <p:cond delay="0"/>
                                  </p:stCondLst>
                                  <p:childTnLst>
                                    <p:cmd type="call" cmd="playFrom(0.0)">
                                      <p:cBhvr>
                                        <p:cTn id="12" dur="216565" fill="hold"/>
                                        <p:tgtEl>
                                          <p:spTgt spid="155650"/>
                                        </p:tgtEl>
                                      </p:cBhvr>
                                    </p:cmd>
                                  </p:childTnLst>
                                </p:cTn>
                              </p:par>
                            </p:childTnLst>
                          </p:cTn>
                        </p:par>
                      </p:childTnLst>
                    </p:cTn>
                  </p:par>
                </p:childTnLst>
              </p:cTn>
              <p:nextCondLst>
                <p:cond evt="onClick" delay="0">
                  <p:tgtEl>
                    <p:spTgt spid="155650"/>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p:txBody>
          <a:bodyPr anchor="b"/>
          <a:lstStyle/>
          <a:p>
            <a:r>
              <a:rPr lang="da-DK"/>
              <a:t>Konklusion</a:t>
            </a:r>
          </a:p>
        </p:txBody>
      </p:sp>
      <p:sp>
        <p:nvSpPr>
          <p:cNvPr id="91139" name="Rectangle 3"/>
          <p:cNvSpPr>
            <a:spLocks noGrp="1" noChangeArrowheads="1"/>
          </p:cNvSpPr>
          <p:nvPr>
            <p:ph type="body" idx="4294967295"/>
          </p:nvPr>
        </p:nvSpPr>
        <p:spPr>
          <a:xfrm>
            <a:off x="457200" y="1600200"/>
            <a:ext cx="8229600" cy="3940175"/>
          </a:xfrm>
        </p:spPr>
        <p:txBody>
          <a:bodyPr/>
          <a:lstStyle/>
          <a:p>
            <a:r>
              <a:rPr lang="da-DK">
                <a:hlinkClick r:id="rId3"/>
              </a:rPr>
              <a:t>www.genoplivning.dk</a:t>
            </a:r>
            <a:endParaRPr lang="da-DK"/>
          </a:p>
          <a:p>
            <a:endParaRPr lang="da-DK"/>
          </a:p>
          <a:p>
            <a:r>
              <a:rPr lang="da-DK">
                <a:hlinkClick r:id="rId4"/>
              </a:rPr>
              <a:t>www.als-kursus.dk</a:t>
            </a:r>
            <a:endParaRPr lang="da-DK"/>
          </a:p>
          <a:p>
            <a:endParaRPr lang="da-DK"/>
          </a:p>
          <a:p>
            <a:r>
              <a:rPr lang="da-DK">
                <a:hlinkClick r:id="rId5"/>
              </a:rPr>
              <a:t>www.epls.dk</a:t>
            </a:r>
            <a:endParaRPr lang="da-DK"/>
          </a:p>
          <a:p>
            <a:endParaRPr lang="da-DK"/>
          </a:p>
          <a:p>
            <a:r>
              <a:rPr lang="da-DK">
                <a:hlinkClick r:id="rId6"/>
              </a:rPr>
              <a:t>www.erc.edu</a:t>
            </a:r>
            <a:endParaRPr lang="da-DK"/>
          </a:p>
          <a:p>
            <a:endParaRPr lang="da-DK"/>
          </a:p>
          <a:p>
            <a:endParaRPr lang="da-DK"/>
          </a:p>
        </p:txBody>
      </p:sp>
      <p:pic>
        <p:nvPicPr>
          <p:cNvPr id="91140" name="Picture 4" descr="DRG-DRC logo-ny copy"/>
          <p:cNvPicPr>
            <a:picLocks noChangeAspect="1" noChangeArrowheads="1"/>
          </p:cNvPicPr>
          <p:nvPr/>
        </p:nvPicPr>
        <p:blipFill>
          <a:blip r:embed="rId7" cstate="print"/>
          <a:srcRect/>
          <a:stretch>
            <a:fillRect/>
          </a:stretch>
        </p:blipFill>
        <p:spPr bwMode="auto">
          <a:xfrm>
            <a:off x="755650" y="5661025"/>
            <a:ext cx="5486400" cy="657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UT0011"/>
          <p:cNvPicPr>
            <a:picLocks noChangeAspect="1" noChangeArrowheads="1"/>
          </p:cNvPicPr>
          <p:nvPr/>
        </p:nvPicPr>
        <p:blipFill>
          <a:blip r:embed="rId3" cstate="print"/>
          <a:srcRect/>
          <a:stretch>
            <a:fillRect/>
          </a:stretch>
        </p:blipFill>
        <p:spPr bwMode="auto">
          <a:xfrm>
            <a:off x="539750" y="1628775"/>
            <a:ext cx="6934200" cy="4337050"/>
          </a:xfrm>
          <a:prstGeom prst="rect">
            <a:avLst/>
          </a:prstGeom>
          <a:noFill/>
          <a:ln w="9525">
            <a:noFill/>
            <a:miter lim="800000"/>
            <a:headEnd/>
            <a:tailEnd/>
          </a:ln>
        </p:spPr>
      </p:pic>
      <p:sp>
        <p:nvSpPr>
          <p:cNvPr id="9219" name="Text Box 3"/>
          <p:cNvSpPr txBox="1">
            <a:spLocks noChangeArrowheads="1"/>
          </p:cNvSpPr>
          <p:nvPr/>
        </p:nvSpPr>
        <p:spPr bwMode="auto">
          <a:xfrm>
            <a:off x="5181600" y="5815013"/>
            <a:ext cx="3325813" cy="336550"/>
          </a:xfrm>
          <a:prstGeom prst="rect">
            <a:avLst/>
          </a:prstGeom>
          <a:noFill/>
          <a:ln w="9525">
            <a:noFill/>
            <a:miter lim="800000"/>
            <a:headEnd/>
            <a:tailEnd/>
          </a:ln>
        </p:spPr>
        <p:txBody>
          <a:bodyPr wrap="none">
            <a:spAutoFit/>
          </a:bodyPr>
          <a:lstStyle/>
          <a:p>
            <a:pPr eaLnBrk="0" hangingPunct="0"/>
            <a:r>
              <a:rPr lang="da-DK" sz="1600" i="1"/>
              <a:t>Ref:Larsen, Ann Emerg Med, 1993</a:t>
            </a:r>
          </a:p>
        </p:txBody>
      </p:sp>
      <p:sp>
        <p:nvSpPr>
          <p:cNvPr id="9220" name="Rectangle 4"/>
          <p:cNvSpPr>
            <a:spLocks noChangeArrowheads="1"/>
          </p:cNvSpPr>
          <p:nvPr/>
        </p:nvSpPr>
        <p:spPr bwMode="auto">
          <a:xfrm>
            <a:off x="971550" y="404813"/>
            <a:ext cx="6337300" cy="609600"/>
          </a:xfrm>
          <a:prstGeom prst="rect">
            <a:avLst/>
          </a:prstGeom>
          <a:noFill/>
          <a:ln w="12700">
            <a:noFill/>
            <a:miter lim="800000"/>
            <a:headEnd/>
            <a:tailEnd/>
          </a:ln>
        </p:spPr>
        <p:txBody>
          <a:bodyPr lIns="90488" tIns="44450" rIns="90488" bIns="44450" anchor="ctr"/>
          <a:lstStyle/>
          <a:p>
            <a:pPr algn="ctr" eaLnBrk="0" hangingPunct="0"/>
            <a:r>
              <a:rPr lang="en-GB" sz="2400" b="1">
                <a:solidFill>
                  <a:schemeClr val="tx2"/>
                </a:solidFill>
                <a:latin typeface="Lucida Sans" pitchFamily="34" charset="0"/>
              </a:rPr>
              <a:t> </a:t>
            </a:r>
            <a:br>
              <a:rPr lang="en-GB" sz="2400" b="1">
                <a:solidFill>
                  <a:schemeClr val="tx2"/>
                </a:solidFill>
                <a:latin typeface="Lucida Sans" pitchFamily="34" charset="0"/>
              </a:rPr>
            </a:br>
            <a:r>
              <a:rPr lang="en-GB" sz="2400" b="1">
                <a:solidFill>
                  <a:schemeClr val="tx2"/>
                </a:solidFill>
                <a:latin typeface="Lucida Sans" pitchFamily="34" charset="0"/>
              </a:rPr>
              <a:t/>
            </a:r>
            <a:br>
              <a:rPr lang="en-GB" sz="2400" b="1">
                <a:solidFill>
                  <a:schemeClr val="tx2"/>
                </a:solidFill>
                <a:latin typeface="Lucida Sans" pitchFamily="34" charset="0"/>
              </a:rPr>
            </a:br>
            <a:r>
              <a:rPr lang="da-DK" sz="2400" b="1">
                <a:solidFill>
                  <a:schemeClr val="tx2"/>
                </a:solidFill>
              </a:rPr>
              <a:t>Overlevelse i minutterne efter hjertestop</a:t>
            </a:r>
            <a:br>
              <a:rPr lang="da-DK" sz="2400" b="1">
                <a:solidFill>
                  <a:schemeClr val="tx2"/>
                </a:solidFill>
              </a:rPr>
            </a:br>
            <a:r>
              <a:rPr lang="da-DK" sz="2400" b="1">
                <a:solidFill>
                  <a:schemeClr val="tx2"/>
                </a:solidFill>
                <a:latin typeface="Lucida Sans" pitchFamily="34" charset="0"/>
              </a:rPr>
              <a:t>  </a:t>
            </a:r>
            <a:endParaRPr lang="en-GB" sz="2400" b="1">
              <a:solidFill>
                <a:schemeClr val="tx2"/>
              </a:solidFill>
              <a:latin typeface="Lucida Sans"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Overlevelse med og uden HLR"/>
          <p:cNvPicPr>
            <a:picLocks noChangeAspect="1" noChangeArrowheads="1"/>
          </p:cNvPicPr>
          <p:nvPr/>
        </p:nvPicPr>
        <p:blipFill>
          <a:blip r:embed="rId3" cstate="print"/>
          <a:srcRect/>
          <a:stretch>
            <a:fillRect/>
          </a:stretch>
        </p:blipFill>
        <p:spPr bwMode="auto">
          <a:xfrm>
            <a:off x="838200" y="1392238"/>
            <a:ext cx="6181725" cy="4862512"/>
          </a:xfrm>
          <a:prstGeom prst="rect">
            <a:avLst/>
          </a:prstGeom>
          <a:noFill/>
          <a:ln w="9525">
            <a:noFill/>
            <a:miter lim="800000"/>
            <a:headEnd/>
            <a:tailEnd/>
          </a:ln>
        </p:spPr>
      </p:pic>
      <p:sp>
        <p:nvSpPr>
          <p:cNvPr id="11267" name="Rectangle 3"/>
          <p:cNvSpPr>
            <a:spLocks noGrp="1" noChangeArrowheads="1"/>
          </p:cNvSpPr>
          <p:nvPr>
            <p:ph type="title" idx="4294967295"/>
          </p:nvPr>
        </p:nvSpPr>
        <p:spPr>
          <a:xfrm>
            <a:off x="838200" y="373063"/>
            <a:ext cx="8107363" cy="846137"/>
          </a:xfrm>
        </p:spPr>
        <p:txBody>
          <a:bodyPr anchor="b"/>
          <a:lstStyle/>
          <a:p>
            <a:r>
              <a:rPr lang="da-DK" sz="4800" b="1">
                <a:latin typeface="Garamond" pitchFamily="18" charset="0"/>
              </a:rPr>
              <a:t/>
            </a:r>
            <a:br>
              <a:rPr lang="da-DK" sz="4800" b="1">
                <a:latin typeface="Garamond" pitchFamily="18" charset="0"/>
              </a:rPr>
            </a:br>
            <a:r>
              <a:rPr lang="da-DK" sz="4800" b="1">
                <a:latin typeface="Garamond" pitchFamily="18" charset="0"/>
              </a:rPr>
              <a:t> </a:t>
            </a:r>
            <a:r>
              <a:rPr lang="da-DK" sz="3600" b="1"/>
              <a:t>Gør basal genoplivning en forskel?</a:t>
            </a:r>
            <a:r>
              <a:rPr lang="da-DK" sz="4800" b="1">
                <a:solidFill>
                  <a:schemeClr val="tx1"/>
                </a:solidFill>
                <a:latin typeface="Garamond" pitchFamily="18" charset="0"/>
              </a:rPr>
              <a:t> </a:t>
            </a:r>
            <a:endParaRPr lang="en-GB" sz="4800" b="1">
              <a:solidFill>
                <a:schemeClr val="tx1"/>
              </a:solidFill>
              <a:latin typeface="Garamond" pitchFamily="18" charset="0"/>
            </a:endParaRPr>
          </a:p>
        </p:txBody>
      </p:sp>
      <p:sp>
        <p:nvSpPr>
          <p:cNvPr id="11268" name="Text Box 4"/>
          <p:cNvSpPr>
            <a:spLocks noGrp="1" noChangeArrowheads="1"/>
          </p:cNvSpPr>
          <p:nvPr>
            <p:ph type="body" idx="4294967295"/>
          </p:nvPr>
        </p:nvSpPr>
        <p:spPr>
          <a:xfrm>
            <a:off x="2593975" y="3663950"/>
            <a:ext cx="806450" cy="557213"/>
          </a:xfrm>
        </p:spPr>
        <p:txBody>
          <a:bodyPr/>
          <a:lstStyle/>
          <a:p>
            <a:pPr>
              <a:lnSpc>
                <a:spcPct val="90000"/>
              </a:lnSpc>
              <a:spcBef>
                <a:spcPct val="50000"/>
              </a:spcBef>
              <a:buFontTx/>
              <a:buNone/>
            </a:pPr>
            <a:r>
              <a:rPr lang="da-DK" sz="4000" b="1">
                <a:solidFill>
                  <a:srgbClr val="000000"/>
                </a:solidFill>
                <a:latin typeface="Garamond" pitchFamily="18" charset="0"/>
              </a:rPr>
              <a:t>JA!</a:t>
            </a:r>
          </a:p>
          <a:p>
            <a:pPr>
              <a:lnSpc>
                <a:spcPct val="90000"/>
              </a:lnSpc>
              <a:spcBef>
                <a:spcPct val="0"/>
              </a:spcBef>
              <a:buFontTx/>
              <a:buNone/>
            </a:pPr>
            <a:endParaRPr lang="da-DK" b="1">
              <a:solidFill>
                <a:srgbClr val="000000"/>
              </a:solidFill>
              <a:latin typeface="Garamond"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anchor="b"/>
          <a:lstStyle/>
          <a:p>
            <a:r>
              <a:rPr lang="da-DK">
                <a:solidFill>
                  <a:srgbClr val="FF3300"/>
                </a:solidFill>
              </a:rPr>
              <a:t>Målsætning</a:t>
            </a:r>
          </a:p>
        </p:txBody>
      </p:sp>
      <p:sp>
        <p:nvSpPr>
          <p:cNvPr id="182275" name="Rectangle 3"/>
          <p:cNvSpPr>
            <a:spLocks noGrp="1" noChangeArrowheads="1"/>
          </p:cNvSpPr>
          <p:nvPr>
            <p:ph type="body" idx="4294967295"/>
          </p:nvPr>
        </p:nvSpPr>
        <p:spPr>
          <a:xfrm>
            <a:off x="457200" y="1600200"/>
            <a:ext cx="8229600" cy="3773488"/>
          </a:xfrm>
        </p:spPr>
        <p:txBody>
          <a:bodyPr/>
          <a:lstStyle/>
          <a:p>
            <a:pPr algn="ctr">
              <a:lnSpc>
                <a:spcPct val="90000"/>
              </a:lnSpc>
              <a:buFontTx/>
              <a:buNone/>
            </a:pPr>
            <a:r>
              <a:rPr lang="da-DK" sz="2400" b="1">
                <a:solidFill>
                  <a:srgbClr val="FF3300"/>
                </a:solidFill>
              </a:rPr>
              <a:t>Efter undervisningen skal I kunne:</a:t>
            </a:r>
          </a:p>
          <a:p>
            <a:pPr>
              <a:lnSpc>
                <a:spcPct val="90000"/>
              </a:lnSpc>
            </a:pPr>
            <a:r>
              <a:rPr lang="da-DK" sz="2800"/>
              <a:t>Stille diagnosen hjertestop</a:t>
            </a:r>
          </a:p>
          <a:p>
            <a:pPr>
              <a:lnSpc>
                <a:spcPct val="90000"/>
              </a:lnSpc>
            </a:pPr>
            <a:r>
              <a:rPr lang="da-DK" sz="2800"/>
              <a:t>Udføre Hjerte-Lunge- Redning (HLR)</a:t>
            </a:r>
          </a:p>
          <a:p>
            <a:pPr>
              <a:lnSpc>
                <a:spcPct val="90000"/>
              </a:lnSpc>
            </a:pPr>
            <a:r>
              <a:rPr lang="da-DK" sz="2800"/>
              <a:t>Tilslutte defibrillator </a:t>
            </a:r>
          </a:p>
          <a:p>
            <a:pPr>
              <a:lnSpc>
                <a:spcPct val="90000"/>
              </a:lnSpc>
            </a:pPr>
            <a:r>
              <a:rPr lang="da-DK" sz="2800"/>
              <a:t>Skelne mellem stødbar og ikke stødbar rytme samt kende behandlingsprincipperne</a:t>
            </a:r>
          </a:p>
          <a:p>
            <a:pPr>
              <a:lnSpc>
                <a:spcPct val="90000"/>
              </a:lnSpc>
            </a:pPr>
            <a:r>
              <a:rPr lang="da-DK" sz="2800"/>
              <a:t>Udføre sikker defibrillering</a:t>
            </a:r>
          </a:p>
          <a:p>
            <a:pPr>
              <a:lnSpc>
                <a:spcPct val="90000"/>
              </a:lnSpc>
            </a:pPr>
            <a:r>
              <a:rPr lang="da-DK" sz="2800"/>
              <a:t>Kende principper for og prøve teamlederfunktion</a:t>
            </a:r>
          </a:p>
          <a:p>
            <a:pPr>
              <a:lnSpc>
                <a:spcPct val="90000"/>
              </a:lnSpc>
            </a:pPr>
            <a:r>
              <a:rPr lang="da-DK" sz="2800"/>
              <a:t>Kende de reversible årsager til hjertestop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22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22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22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22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22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227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227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p:txBody>
          <a:bodyPr anchor="b"/>
          <a:lstStyle/>
          <a:p>
            <a:r>
              <a:rPr lang="da-DK"/>
              <a:t>The chain of survival</a:t>
            </a:r>
          </a:p>
        </p:txBody>
      </p:sp>
      <p:pic>
        <p:nvPicPr>
          <p:cNvPr id="264195" name="Picture 3" descr="Billede1"/>
          <p:cNvPicPr>
            <a:picLocks noGrp="1" noChangeAspect="1" noChangeArrowheads="1"/>
          </p:cNvPicPr>
          <p:nvPr>
            <p:ph idx="4294967295"/>
          </p:nvPr>
        </p:nvPicPr>
        <p:blipFill>
          <a:blip r:embed="rId3" cstate="print"/>
          <a:srcRect/>
          <a:stretch>
            <a:fillRect/>
          </a:stretch>
        </p:blipFill>
        <p:spPr>
          <a:xfrm>
            <a:off x="1331913" y="2420938"/>
            <a:ext cx="1335087" cy="1655762"/>
          </a:xfrm>
        </p:spPr>
      </p:pic>
      <p:pic>
        <p:nvPicPr>
          <p:cNvPr id="264196" name="Picture 4" descr="Billede3"/>
          <p:cNvPicPr>
            <a:picLocks noChangeAspect="1" noChangeArrowheads="1"/>
          </p:cNvPicPr>
          <p:nvPr/>
        </p:nvPicPr>
        <p:blipFill>
          <a:blip r:embed="rId4" cstate="print"/>
          <a:srcRect/>
          <a:stretch>
            <a:fillRect/>
          </a:stretch>
        </p:blipFill>
        <p:spPr bwMode="auto">
          <a:xfrm>
            <a:off x="2651125" y="2670175"/>
            <a:ext cx="1200150" cy="1695450"/>
          </a:xfrm>
          <a:prstGeom prst="rect">
            <a:avLst/>
          </a:prstGeom>
          <a:noFill/>
          <a:ln w="9525">
            <a:noFill/>
            <a:miter lim="800000"/>
            <a:headEnd/>
            <a:tailEnd/>
          </a:ln>
        </p:spPr>
      </p:pic>
      <p:pic>
        <p:nvPicPr>
          <p:cNvPr id="264197" name="Picture 5" descr="Billede4"/>
          <p:cNvPicPr>
            <a:picLocks noChangeAspect="1" noChangeArrowheads="1"/>
          </p:cNvPicPr>
          <p:nvPr/>
        </p:nvPicPr>
        <p:blipFill>
          <a:blip r:embed="rId5" cstate="print"/>
          <a:srcRect/>
          <a:stretch>
            <a:fillRect/>
          </a:stretch>
        </p:blipFill>
        <p:spPr bwMode="auto">
          <a:xfrm>
            <a:off x="3822700" y="2717800"/>
            <a:ext cx="1181100" cy="1647825"/>
          </a:xfrm>
          <a:prstGeom prst="rect">
            <a:avLst/>
          </a:prstGeom>
          <a:noFill/>
          <a:ln w="9525">
            <a:noFill/>
            <a:miter lim="800000"/>
            <a:headEnd/>
            <a:tailEnd/>
          </a:ln>
        </p:spPr>
      </p:pic>
      <p:pic>
        <p:nvPicPr>
          <p:cNvPr id="264198" name="Picture 6" descr="Billede5"/>
          <p:cNvPicPr>
            <a:picLocks noChangeAspect="1" noChangeArrowheads="1"/>
          </p:cNvPicPr>
          <p:nvPr/>
        </p:nvPicPr>
        <p:blipFill>
          <a:blip r:embed="rId6" cstate="print"/>
          <a:srcRect/>
          <a:stretch>
            <a:fillRect/>
          </a:stretch>
        </p:blipFill>
        <p:spPr bwMode="auto">
          <a:xfrm>
            <a:off x="5003800" y="2708275"/>
            <a:ext cx="1276350" cy="1638300"/>
          </a:xfrm>
          <a:prstGeom prst="rect">
            <a:avLst/>
          </a:prstGeom>
          <a:noFill/>
          <a:ln w="9525">
            <a:noFill/>
            <a:miter lim="800000"/>
            <a:headEnd/>
            <a:tailEnd/>
          </a:ln>
        </p:spPr>
      </p:pic>
      <p:pic>
        <p:nvPicPr>
          <p:cNvPr id="264199" name="Picture 7" descr="Billede6"/>
          <p:cNvPicPr>
            <a:picLocks noChangeAspect="1" noChangeArrowheads="1"/>
          </p:cNvPicPr>
          <p:nvPr/>
        </p:nvPicPr>
        <p:blipFill>
          <a:blip r:embed="rId7" cstate="print"/>
          <a:srcRect/>
          <a:stretch>
            <a:fillRect/>
          </a:stretch>
        </p:blipFill>
        <p:spPr bwMode="auto">
          <a:xfrm>
            <a:off x="6291263" y="2420938"/>
            <a:ext cx="1304925" cy="1647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195"/>
                                        </p:tgtEl>
                                        <p:attrNameLst>
                                          <p:attrName>style.visibility</p:attrName>
                                        </p:attrNameLst>
                                      </p:cBhvr>
                                      <p:to>
                                        <p:strVal val="visible"/>
                                      </p:to>
                                    </p:set>
                                    <p:animEffect transition="in" filter="fade">
                                      <p:cBhvr>
                                        <p:cTn id="7" dur="2000"/>
                                        <p:tgtEl>
                                          <p:spTgt spid="264195"/>
                                        </p:tgtEl>
                                      </p:cBhvr>
                                    </p:animEffect>
                                  </p:childTnLst>
                                </p:cTn>
                              </p:par>
                              <p:par>
                                <p:cTn id="8" presetID="10" presetClass="entr" presetSubtype="0" fill="hold" nodeType="withEffect">
                                  <p:stCondLst>
                                    <p:cond delay="2000"/>
                                  </p:stCondLst>
                                  <p:childTnLst>
                                    <p:set>
                                      <p:cBhvr>
                                        <p:cTn id="9" dur="1" fill="hold">
                                          <p:stCondLst>
                                            <p:cond delay="0"/>
                                          </p:stCondLst>
                                        </p:cTn>
                                        <p:tgtEl>
                                          <p:spTgt spid="264196"/>
                                        </p:tgtEl>
                                        <p:attrNameLst>
                                          <p:attrName>style.visibility</p:attrName>
                                        </p:attrNameLst>
                                      </p:cBhvr>
                                      <p:to>
                                        <p:strVal val="visible"/>
                                      </p:to>
                                    </p:set>
                                    <p:animEffect transition="in" filter="fade">
                                      <p:cBhvr>
                                        <p:cTn id="10" dur="2000"/>
                                        <p:tgtEl>
                                          <p:spTgt spid="264196"/>
                                        </p:tgtEl>
                                      </p:cBhvr>
                                    </p:animEffect>
                                  </p:childTnLst>
                                </p:cTn>
                              </p:par>
                              <p:par>
                                <p:cTn id="11" presetID="10" presetClass="entr" presetSubtype="0" fill="hold" nodeType="withEffect">
                                  <p:stCondLst>
                                    <p:cond delay="4000"/>
                                  </p:stCondLst>
                                  <p:childTnLst>
                                    <p:set>
                                      <p:cBhvr>
                                        <p:cTn id="12" dur="1" fill="hold">
                                          <p:stCondLst>
                                            <p:cond delay="0"/>
                                          </p:stCondLst>
                                        </p:cTn>
                                        <p:tgtEl>
                                          <p:spTgt spid="264197"/>
                                        </p:tgtEl>
                                        <p:attrNameLst>
                                          <p:attrName>style.visibility</p:attrName>
                                        </p:attrNameLst>
                                      </p:cBhvr>
                                      <p:to>
                                        <p:strVal val="visible"/>
                                      </p:to>
                                    </p:set>
                                    <p:animEffect transition="in" filter="fade">
                                      <p:cBhvr>
                                        <p:cTn id="13" dur="2000"/>
                                        <p:tgtEl>
                                          <p:spTgt spid="264197"/>
                                        </p:tgtEl>
                                      </p:cBhvr>
                                    </p:animEffect>
                                  </p:childTnLst>
                                </p:cTn>
                              </p:par>
                              <p:par>
                                <p:cTn id="14" presetID="10" presetClass="entr" presetSubtype="0" fill="hold" nodeType="withEffect">
                                  <p:stCondLst>
                                    <p:cond delay="6000"/>
                                  </p:stCondLst>
                                  <p:childTnLst>
                                    <p:set>
                                      <p:cBhvr>
                                        <p:cTn id="15" dur="1" fill="hold">
                                          <p:stCondLst>
                                            <p:cond delay="0"/>
                                          </p:stCondLst>
                                        </p:cTn>
                                        <p:tgtEl>
                                          <p:spTgt spid="264198"/>
                                        </p:tgtEl>
                                        <p:attrNameLst>
                                          <p:attrName>style.visibility</p:attrName>
                                        </p:attrNameLst>
                                      </p:cBhvr>
                                      <p:to>
                                        <p:strVal val="visible"/>
                                      </p:to>
                                    </p:set>
                                    <p:animEffect transition="in" filter="fade">
                                      <p:cBhvr>
                                        <p:cTn id="16" dur="2000"/>
                                        <p:tgtEl>
                                          <p:spTgt spid="264198"/>
                                        </p:tgtEl>
                                      </p:cBhvr>
                                    </p:animEffect>
                                  </p:childTnLst>
                                </p:cTn>
                              </p:par>
                              <p:par>
                                <p:cTn id="17" presetID="10" presetClass="entr" presetSubtype="0" fill="hold" nodeType="withEffect">
                                  <p:stCondLst>
                                    <p:cond delay="8000"/>
                                  </p:stCondLst>
                                  <p:childTnLst>
                                    <p:set>
                                      <p:cBhvr>
                                        <p:cTn id="18" dur="1" fill="hold">
                                          <p:stCondLst>
                                            <p:cond delay="0"/>
                                          </p:stCondLst>
                                        </p:cTn>
                                        <p:tgtEl>
                                          <p:spTgt spid="264199"/>
                                        </p:tgtEl>
                                        <p:attrNameLst>
                                          <p:attrName>style.visibility</p:attrName>
                                        </p:attrNameLst>
                                      </p:cBhvr>
                                      <p:to>
                                        <p:strVal val="visible"/>
                                      </p:to>
                                    </p:set>
                                    <p:animEffect transition="in" filter="fade">
                                      <p:cBhvr>
                                        <p:cTn id="19" dur="2000"/>
                                        <p:tgtEl>
                                          <p:spTgt spid="264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2924</Words>
  <Application>Microsoft Office PowerPoint</Application>
  <PresentationFormat>Skærmshow (4:3)</PresentationFormat>
  <Paragraphs>474</Paragraphs>
  <Slides>53</Slides>
  <Notes>37</Notes>
  <HiddenSlides>0</HiddenSlides>
  <MMClips>2</MMClips>
  <ScaleCrop>false</ScaleCrop>
  <HeadingPairs>
    <vt:vector size="8" baseType="variant">
      <vt:variant>
        <vt:lpstr>Benyttede skrifttyper</vt:lpstr>
      </vt:variant>
      <vt:variant>
        <vt:i4>7</vt:i4>
      </vt:variant>
      <vt:variant>
        <vt:lpstr>Tema</vt:lpstr>
      </vt:variant>
      <vt:variant>
        <vt:i4>1</vt:i4>
      </vt:variant>
      <vt:variant>
        <vt:lpstr>Integrerede OLE-servere</vt:lpstr>
      </vt:variant>
      <vt:variant>
        <vt:i4>1</vt:i4>
      </vt:variant>
      <vt:variant>
        <vt:lpstr>Diastitler</vt:lpstr>
      </vt:variant>
      <vt:variant>
        <vt:i4>53</vt:i4>
      </vt:variant>
    </vt:vector>
  </HeadingPairs>
  <TitlesOfParts>
    <vt:vector size="62" baseType="lpstr">
      <vt:lpstr>Arial</vt:lpstr>
      <vt:lpstr>Century Gothic</vt:lpstr>
      <vt:lpstr>Tahoma</vt:lpstr>
      <vt:lpstr>Lucida Sans</vt:lpstr>
      <vt:lpstr>Garamond</vt:lpstr>
      <vt:lpstr>Wingdings</vt:lpstr>
      <vt:lpstr>Times New Roman</vt:lpstr>
      <vt:lpstr>Standarddesign</vt:lpstr>
      <vt:lpstr>Image</vt:lpstr>
      <vt:lpstr>Avanceret genoplivning</vt:lpstr>
      <vt:lpstr>Den akut svært syge patient!</vt:lpstr>
      <vt:lpstr>AKS/hjertestop.</vt:lpstr>
      <vt:lpstr>Dias nummer 4</vt:lpstr>
      <vt:lpstr>Fra ny viden til ændring i outcome</vt:lpstr>
      <vt:lpstr>Dias nummer 6</vt:lpstr>
      <vt:lpstr>  Gør basal genoplivning en forskel? </vt:lpstr>
      <vt:lpstr>Målsætning</vt:lpstr>
      <vt:lpstr>The chain of survival</vt:lpstr>
      <vt:lpstr>Diagnosen hjertestop</vt:lpstr>
      <vt:lpstr>Dias nummer 11</vt:lpstr>
      <vt:lpstr>Hjertestop</vt:lpstr>
      <vt:lpstr>Hjerte- Lunge- Redning</vt:lpstr>
      <vt:lpstr>Dias nummer 14</vt:lpstr>
      <vt:lpstr>Dias nummer 15</vt:lpstr>
      <vt:lpstr>Hjertemassage</vt:lpstr>
      <vt:lpstr>Dias nummer 17</vt:lpstr>
      <vt:lpstr>Ventilation</vt:lpstr>
      <vt:lpstr>Dias nummer 19</vt:lpstr>
      <vt:lpstr>Avanceret genoplivning</vt:lpstr>
      <vt:lpstr>Stødbare rytmer</vt:lpstr>
      <vt:lpstr>Behandling af stødbare rytmer</vt:lpstr>
      <vt:lpstr>Dias nummer 23</vt:lpstr>
      <vt:lpstr>Medicin til stødbar rytme</vt:lpstr>
      <vt:lpstr>Dias nummer 25</vt:lpstr>
      <vt:lpstr>Ikke stødbare rytmer</vt:lpstr>
      <vt:lpstr>Behandling af ikke stødbar rytme</vt:lpstr>
      <vt:lpstr>Dias nummer 28</vt:lpstr>
      <vt:lpstr>Medicin til ikke stødbare rytmer</vt:lpstr>
      <vt:lpstr>EKG-Quiz</vt:lpstr>
      <vt:lpstr>Dias nummer 31</vt:lpstr>
      <vt:lpstr>Dias nummer 32</vt:lpstr>
      <vt:lpstr>Dias nummer 33</vt:lpstr>
      <vt:lpstr>Dias nummer 34</vt:lpstr>
      <vt:lpstr>Dias nummer 35</vt:lpstr>
      <vt:lpstr>Sikker defibrillering</vt:lpstr>
      <vt:lpstr>Teamleder</vt:lpstr>
      <vt:lpstr>Kommunikation</vt:lpstr>
      <vt:lpstr>Reversible årsager</vt:lpstr>
      <vt:lpstr>Hypothermi behandling</vt:lpstr>
      <vt:lpstr>Opsummering</vt:lpstr>
      <vt:lpstr>Dias nummer 42</vt:lpstr>
      <vt:lpstr>Adrenalin</vt:lpstr>
      <vt:lpstr>Amiodaron ved hjertestop</vt:lpstr>
      <vt:lpstr>Magnesium ved hjertestop</vt:lpstr>
      <vt:lpstr>Calciumklorid ved hjertestop</vt:lpstr>
      <vt:lpstr>Ultralyd</vt:lpstr>
      <vt:lpstr>FATE</vt:lpstr>
      <vt:lpstr>FATE</vt:lpstr>
      <vt:lpstr>Specielt om børn</vt:lpstr>
      <vt:lpstr>Hyppigste årsager til akut svær sygdom</vt:lpstr>
      <vt:lpstr>Dias nummer 52</vt:lpstr>
      <vt:lpstr>Konklusion</vt:lpstr>
    </vt:vector>
  </TitlesOfParts>
  <Company>OUH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Avanceret genoplivning</dc:title>
  <dc:creator>can18</dc:creator>
  <cp:lastModifiedBy>gsommer</cp:lastModifiedBy>
  <cp:revision>9</cp:revision>
  <dcterms:created xsi:type="dcterms:W3CDTF">2011-11-24T07:44:44Z</dcterms:created>
  <dcterms:modified xsi:type="dcterms:W3CDTF">2011-11-28T09:09:30Z</dcterms:modified>
</cp:coreProperties>
</file>