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5"/>
  </p:sldMasterIdLst>
  <p:notesMasterIdLst>
    <p:notesMasterId r:id="rId22"/>
  </p:notesMasterIdLst>
  <p:handoutMasterIdLst>
    <p:handoutMasterId r:id="rId23"/>
  </p:handoutMasterIdLst>
  <p:sldIdLst>
    <p:sldId id="273" r:id="rId6"/>
    <p:sldId id="783" r:id="rId7"/>
    <p:sldId id="779" r:id="rId8"/>
    <p:sldId id="784" r:id="rId9"/>
    <p:sldId id="786" r:id="rId10"/>
    <p:sldId id="787" r:id="rId11"/>
    <p:sldId id="792" r:id="rId12"/>
    <p:sldId id="795" r:id="rId13"/>
    <p:sldId id="781" r:id="rId14"/>
    <p:sldId id="785" r:id="rId15"/>
    <p:sldId id="788" r:id="rId16"/>
    <p:sldId id="789" r:id="rId17"/>
    <p:sldId id="796" r:id="rId18"/>
    <p:sldId id="790" r:id="rId19"/>
    <p:sldId id="791" r:id="rId20"/>
    <p:sldId id="782" r:id="rId21"/>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sektion" id="{686B292E-FC16-47E7-BB5F-A98F476C6D22}">
          <p14:sldIdLst>
            <p14:sldId id="273"/>
            <p14:sldId id="783"/>
            <p14:sldId id="779"/>
            <p14:sldId id="784"/>
            <p14:sldId id="786"/>
            <p14:sldId id="787"/>
            <p14:sldId id="792"/>
            <p14:sldId id="795"/>
            <p14:sldId id="781"/>
            <p14:sldId id="785"/>
            <p14:sldId id="788"/>
            <p14:sldId id="789"/>
            <p14:sldId id="796"/>
            <p14:sldId id="790"/>
            <p14:sldId id="791"/>
            <p14:sldId id="78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1E48"/>
    <a:srgbClr val="D02448"/>
    <a:srgbClr val="CF043C"/>
    <a:srgbClr val="E7D2AD"/>
    <a:srgbClr val="6F6F6F"/>
    <a:srgbClr val="EBEB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551" autoAdjust="0"/>
  </p:normalViewPr>
  <p:slideViewPr>
    <p:cSldViewPr snapToObjects="1">
      <p:cViewPr varScale="1">
        <p:scale>
          <a:sx n="142" d="100"/>
          <a:sy n="142" d="100"/>
        </p:scale>
        <p:origin x="384" y="34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snapToObjects="1">
      <p:cViewPr varScale="1">
        <p:scale>
          <a:sx n="90" d="100"/>
          <a:sy n="90" d="100"/>
        </p:scale>
        <p:origin x="-3744" y="-96"/>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18830" cy="493315"/>
          </a:xfrm>
          <a:prstGeom prst="rect">
            <a:avLst/>
          </a:prstGeom>
        </p:spPr>
        <p:txBody>
          <a:bodyPr vert="horz" lIns="91440" tIns="45720" rIns="91440" bIns="45720" rtlCol="0"/>
          <a:lstStyle>
            <a:lvl1pPr algn="l">
              <a:defRPr sz="1200"/>
            </a:lvl1pPr>
          </a:lstStyle>
          <a:p>
            <a:endParaRPr lang="da-DK" dirty="0"/>
          </a:p>
        </p:txBody>
      </p:sp>
      <p:sp>
        <p:nvSpPr>
          <p:cNvPr id="3" name="Pladsholder til dato 2"/>
          <p:cNvSpPr>
            <a:spLocks noGrp="1"/>
          </p:cNvSpPr>
          <p:nvPr>
            <p:ph type="dt" sz="quarter" idx="1"/>
          </p:nvPr>
        </p:nvSpPr>
        <p:spPr>
          <a:xfrm>
            <a:off x="3815374" y="0"/>
            <a:ext cx="2918830" cy="493315"/>
          </a:xfrm>
          <a:prstGeom prst="rect">
            <a:avLst/>
          </a:prstGeom>
        </p:spPr>
        <p:txBody>
          <a:bodyPr vert="horz" lIns="91440" tIns="45720" rIns="91440" bIns="45720" rtlCol="0"/>
          <a:lstStyle>
            <a:lvl1pPr algn="r">
              <a:defRPr sz="1200"/>
            </a:lvl1pPr>
          </a:lstStyle>
          <a:p>
            <a:fld id="{ED62BE1F-4415-463E-AD84-AF072E23F6C0}" type="datetimeFigureOut">
              <a:rPr lang="da-DK" smtClean="0"/>
              <a:t>22-04-2025</a:t>
            </a:fld>
            <a:endParaRPr lang="da-DK" dirty="0"/>
          </a:p>
        </p:txBody>
      </p:sp>
      <p:sp>
        <p:nvSpPr>
          <p:cNvPr id="4" name="Pladsholder til sidefod 3"/>
          <p:cNvSpPr>
            <a:spLocks noGrp="1"/>
          </p:cNvSpPr>
          <p:nvPr>
            <p:ph type="ftr" sz="quarter" idx="2"/>
          </p:nvPr>
        </p:nvSpPr>
        <p:spPr>
          <a:xfrm>
            <a:off x="0" y="9371285"/>
            <a:ext cx="2918830" cy="493315"/>
          </a:xfrm>
          <a:prstGeom prst="rect">
            <a:avLst/>
          </a:prstGeom>
        </p:spPr>
        <p:txBody>
          <a:bodyPr vert="horz" lIns="91440" tIns="45720" rIns="91440" bIns="45720" rtlCol="0" anchor="b"/>
          <a:lstStyle>
            <a:lvl1pPr algn="l">
              <a:defRPr sz="1200"/>
            </a:lvl1pPr>
          </a:lstStyle>
          <a:p>
            <a:endParaRPr lang="da-DK" dirty="0"/>
          </a:p>
        </p:txBody>
      </p:sp>
      <p:sp>
        <p:nvSpPr>
          <p:cNvPr id="5" name="Pladsholder til diasnummer 4"/>
          <p:cNvSpPr>
            <a:spLocks noGrp="1"/>
          </p:cNvSpPr>
          <p:nvPr>
            <p:ph type="sldNum" sz="quarter" idx="3"/>
          </p:nvPr>
        </p:nvSpPr>
        <p:spPr>
          <a:xfrm>
            <a:off x="3815374" y="9371285"/>
            <a:ext cx="2918830" cy="493315"/>
          </a:xfrm>
          <a:prstGeom prst="rect">
            <a:avLst/>
          </a:prstGeom>
        </p:spPr>
        <p:txBody>
          <a:bodyPr vert="horz" lIns="91440" tIns="45720" rIns="91440" bIns="45720" rtlCol="0" anchor="b"/>
          <a:lstStyle>
            <a:lvl1pPr algn="r">
              <a:defRPr sz="1200"/>
            </a:lvl1pPr>
          </a:lstStyle>
          <a:p>
            <a:fld id="{AFA9F058-1A62-4549-A72F-E20E023AA365}" type="slidenum">
              <a:rPr lang="da-DK" smtClean="0"/>
              <a:t>‹nr.›</a:t>
            </a:fld>
            <a:endParaRPr lang="da-DK" dirty="0"/>
          </a:p>
        </p:txBody>
      </p:sp>
    </p:spTree>
    <p:extLst>
      <p:ext uri="{BB962C8B-B14F-4D97-AF65-F5344CB8AC3E}">
        <p14:creationId xmlns:p14="http://schemas.microsoft.com/office/powerpoint/2010/main" val="4878135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18830" cy="493315"/>
          </a:xfrm>
          <a:prstGeom prst="rect">
            <a:avLst/>
          </a:prstGeom>
        </p:spPr>
        <p:txBody>
          <a:bodyPr vert="horz" lIns="91440" tIns="45720" rIns="91440" bIns="45720" rtlCol="0"/>
          <a:lstStyle>
            <a:lvl1pPr algn="l">
              <a:defRPr sz="1200"/>
            </a:lvl1pPr>
          </a:lstStyle>
          <a:p>
            <a:endParaRPr lang="da-DK" dirty="0"/>
          </a:p>
        </p:txBody>
      </p:sp>
      <p:sp>
        <p:nvSpPr>
          <p:cNvPr id="3" name="Pladsholder til dato 2"/>
          <p:cNvSpPr>
            <a:spLocks noGrp="1"/>
          </p:cNvSpPr>
          <p:nvPr>
            <p:ph type="dt" idx="1"/>
          </p:nvPr>
        </p:nvSpPr>
        <p:spPr>
          <a:xfrm>
            <a:off x="3815374" y="0"/>
            <a:ext cx="2918830" cy="493315"/>
          </a:xfrm>
          <a:prstGeom prst="rect">
            <a:avLst/>
          </a:prstGeom>
        </p:spPr>
        <p:txBody>
          <a:bodyPr vert="horz" lIns="91440" tIns="45720" rIns="91440" bIns="45720" rtlCol="0"/>
          <a:lstStyle>
            <a:lvl1pPr algn="r">
              <a:defRPr sz="1200"/>
            </a:lvl1pPr>
          </a:lstStyle>
          <a:p>
            <a:fld id="{D6CED9F4-A636-415C-B6A8-B382EF26CC8C}" type="datetimeFigureOut">
              <a:rPr lang="da-DK" smtClean="0"/>
              <a:t>22-04-2025</a:t>
            </a:fld>
            <a:endParaRPr lang="da-DK" dirty="0"/>
          </a:p>
        </p:txBody>
      </p:sp>
      <p:sp>
        <p:nvSpPr>
          <p:cNvPr id="4" name="Pladsholder til diasbillede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1440" tIns="45720" rIns="91440" bIns="45720" rtlCol="0" anchor="ctr"/>
          <a:lstStyle/>
          <a:p>
            <a:endParaRPr lang="da-DK" dirty="0"/>
          </a:p>
        </p:txBody>
      </p:sp>
      <p:sp>
        <p:nvSpPr>
          <p:cNvPr id="5" name="Pladsholder til noter 4"/>
          <p:cNvSpPr>
            <a:spLocks noGrp="1"/>
          </p:cNvSpPr>
          <p:nvPr>
            <p:ph type="body" sz="quarter" idx="3"/>
          </p:nvPr>
        </p:nvSpPr>
        <p:spPr>
          <a:xfrm>
            <a:off x="673577" y="4686500"/>
            <a:ext cx="5388610" cy="4439840"/>
          </a:xfrm>
          <a:prstGeom prst="rect">
            <a:avLst/>
          </a:prstGeom>
        </p:spPr>
        <p:txBody>
          <a:bodyPr vert="horz" lIns="91440" tIns="45720" rIns="91440" bIns="45720" rtlCol="0"/>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9371285"/>
            <a:ext cx="2918830" cy="493315"/>
          </a:xfrm>
          <a:prstGeom prst="rect">
            <a:avLst/>
          </a:prstGeom>
        </p:spPr>
        <p:txBody>
          <a:bodyPr vert="horz" lIns="91440" tIns="45720" rIns="91440" bIns="45720" rtlCol="0" anchor="b"/>
          <a:lstStyle>
            <a:lvl1pPr algn="l">
              <a:defRPr sz="1200"/>
            </a:lvl1pPr>
          </a:lstStyle>
          <a:p>
            <a:endParaRPr lang="da-DK" dirty="0"/>
          </a:p>
        </p:txBody>
      </p:sp>
      <p:sp>
        <p:nvSpPr>
          <p:cNvPr id="7" name="Pladsholder til diasnummer 6"/>
          <p:cNvSpPr>
            <a:spLocks noGrp="1"/>
          </p:cNvSpPr>
          <p:nvPr>
            <p:ph type="sldNum" sz="quarter" idx="5"/>
          </p:nvPr>
        </p:nvSpPr>
        <p:spPr>
          <a:xfrm>
            <a:off x="3815374" y="9371285"/>
            <a:ext cx="2918830" cy="493315"/>
          </a:xfrm>
          <a:prstGeom prst="rect">
            <a:avLst/>
          </a:prstGeom>
        </p:spPr>
        <p:txBody>
          <a:bodyPr vert="horz" lIns="91440" tIns="45720" rIns="91440" bIns="45720" rtlCol="0" anchor="b"/>
          <a:lstStyle>
            <a:lvl1pPr algn="r">
              <a:defRPr sz="1200"/>
            </a:lvl1pPr>
          </a:lstStyle>
          <a:p>
            <a:fld id="{8C012B9D-1C60-4C0A-8A2D-4ADA5FC52A62}" type="slidenum">
              <a:rPr lang="da-DK" smtClean="0"/>
              <a:t>‹nr.›</a:t>
            </a:fld>
            <a:endParaRPr lang="da-DK" dirty="0"/>
          </a:p>
        </p:txBody>
      </p:sp>
    </p:spTree>
    <p:extLst>
      <p:ext uri="{BB962C8B-B14F-4D97-AF65-F5344CB8AC3E}">
        <p14:creationId xmlns:p14="http://schemas.microsoft.com/office/powerpoint/2010/main" val="20625811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10"/>
          </p:nvPr>
        </p:nvSpPr>
        <p:spPr/>
        <p:txBody>
          <a:bodyPr/>
          <a:lstStyle/>
          <a:p>
            <a:fld id="{8C012B9D-1C60-4C0A-8A2D-4ADA5FC52A62}" type="slidenum">
              <a:rPr lang="da-DK" smtClean="0"/>
              <a:t>1</a:t>
            </a:fld>
            <a:endParaRPr lang="da-DK" dirty="0"/>
          </a:p>
        </p:txBody>
      </p:sp>
    </p:spTree>
    <p:extLst>
      <p:ext uri="{BB962C8B-B14F-4D97-AF65-F5344CB8AC3E}">
        <p14:creationId xmlns:p14="http://schemas.microsoft.com/office/powerpoint/2010/main" val="25851627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pic>
        <p:nvPicPr>
          <p:cNvPr id="8" name="Picture 7" descr="cover_page.png"/>
          <p:cNvPicPr>
            <a:picLocks noChangeAspect="1"/>
          </p:cNvPicPr>
          <p:nvPr userDrawn="1"/>
        </p:nvPicPr>
        <p:blipFill>
          <a:blip r:embed="rId2"/>
          <a:stretch>
            <a:fillRect/>
          </a:stretch>
        </p:blipFill>
        <p:spPr>
          <a:xfrm>
            <a:off x="0" y="0"/>
            <a:ext cx="9207746" cy="7924800"/>
          </a:xfrm>
          <a:prstGeom prst="rect">
            <a:avLst/>
          </a:prstGeom>
        </p:spPr>
      </p:pic>
      <p:sp>
        <p:nvSpPr>
          <p:cNvPr id="2" name="Title 1"/>
          <p:cNvSpPr>
            <a:spLocks noGrp="1"/>
          </p:cNvSpPr>
          <p:nvPr>
            <p:ph type="ctrTitle" hasCustomPrompt="1"/>
          </p:nvPr>
        </p:nvSpPr>
        <p:spPr>
          <a:xfrm>
            <a:off x="1043608" y="3789040"/>
            <a:ext cx="7772400" cy="1008112"/>
          </a:xfrm>
        </p:spPr>
        <p:txBody>
          <a:bodyPr>
            <a:normAutofit/>
          </a:bodyPr>
          <a:lstStyle>
            <a:lvl1pPr>
              <a:defRPr sz="2800">
                <a:solidFill>
                  <a:schemeClr val="bg1"/>
                </a:solidFill>
              </a:defRPr>
            </a:lvl1pPr>
          </a:lstStyle>
          <a:p>
            <a:br>
              <a:rPr lang="en-GB" dirty="0"/>
            </a:br>
            <a:r>
              <a:rPr lang="en-GB" dirty="0"/>
              <a:t>Click to edit Master title style</a:t>
            </a:r>
            <a:br>
              <a:rPr lang="en-GB" dirty="0"/>
            </a:br>
            <a:endParaRPr lang="en-US" dirty="0"/>
          </a:p>
        </p:txBody>
      </p:sp>
      <p:sp>
        <p:nvSpPr>
          <p:cNvPr id="3" name="Subtitle 2"/>
          <p:cNvSpPr>
            <a:spLocks noGrp="1"/>
          </p:cNvSpPr>
          <p:nvPr>
            <p:ph type="subTitle" idx="1" hasCustomPrompt="1"/>
          </p:nvPr>
        </p:nvSpPr>
        <p:spPr>
          <a:xfrm>
            <a:off x="1043608" y="4797152"/>
            <a:ext cx="5328592" cy="576064"/>
          </a:xfrm>
        </p:spPr>
        <p:txBody>
          <a:bodyPr/>
          <a:lstStyle>
            <a:lvl1pPr marL="0" indent="0" algn="l">
              <a:buNone/>
              <a:defRPr sz="1800">
                <a:solidFill>
                  <a:srgbClr val="E7D2AD"/>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endParaRPr lang="en-US" dirty="0"/>
          </a:p>
        </p:txBody>
      </p:sp>
      <p:sp>
        <p:nvSpPr>
          <p:cNvPr id="4" name="Date Placeholder 3"/>
          <p:cNvSpPr>
            <a:spLocks noGrp="1"/>
          </p:cNvSpPr>
          <p:nvPr>
            <p:ph type="dt" sz="half" idx="10"/>
          </p:nvPr>
        </p:nvSpPr>
        <p:spPr/>
        <p:txBody>
          <a:bodyPr/>
          <a:lstStyle/>
          <a:p>
            <a:fld id="{D4D94E90-02CF-4389-926F-7737B19C9F2E}" type="datetime1">
              <a:rPr lang="en-US" smtClean="0"/>
              <a:t>4/22/2025</a:t>
            </a:fld>
            <a:endParaRPr lang="en-US" dirty="0"/>
          </a:p>
        </p:txBody>
      </p:sp>
      <p:sp>
        <p:nvSpPr>
          <p:cNvPr id="5" name="Footer Placeholder 4"/>
          <p:cNvSpPr>
            <a:spLocks noGrp="1"/>
          </p:cNvSpPr>
          <p:nvPr>
            <p:ph type="ftr" sz="quarter" idx="11"/>
          </p:nvPr>
        </p:nvSpPr>
        <p:spPr/>
        <p:txBody>
          <a:bodyPr/>
          <a:lstStyle/>
          <a:p>
            <a:fld id="{B336354B-5F29-B042-BBCD-19513F2D9EC6}" type="slidenum">
              <a:rPr lang="en-US" smtClean="0"/>
              <a:pPr/>
              <a:t>‹nr.›</a:t>
            </a:fld>
            <a:endParaRPr lang="en-US" dirty="0"/>
          </a:p>
        </p:txBody>
      </p:sp>
      <p:sp>
        <p:nvSpPr>
          <p:cNvPr id="6" name="Slide Number Placeholder 5"/>
          <p:cNvSpPr>
            <a:spLocks noGrp="1"/>
          </p:cNvSpPr>
          <p:nvPr>
            <p:ph type="sldNum" sz="quarter" idx="12"/>
          </p:nvPr>
        </p:nvSpPr>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pic>
        <p:nvPicPr>
          <p:cNvPr id="7" name="Picture 2" descr="ppt_red_footer_solid.png"/>
          <p:cNvPicPr>
            <a:picLocks noChangeAspect="1"/>
          </p:cNvPicPr>
          <p:nvPr userDrawn="1"/>
        </p:nvPicPr>
        <p:blipFill>
          <a:blip r:embed="rId2"/>
          <a:stretch>
            <a:fillRect/>
          </a:stretch>
        </p:blipFill>
        <p:spPr>
          <a:xfrm>
            <a:off x="304" y="6035095"/>
            <a:ext cx="9143391" cy="822905"/>
          </a:xfrm>
          <a:prstGeom prst="rect">
            <a:avLst/>
          </a:prstGeom>
        </p:spPr>
      </p:pic>
      <p:sp>
        <p:nvSpPr>
          <p:cNvPr id="2" name="Title 1"/>
          <p:cNvSpPr>
            <a:spLocks noGrp="1"/>
          </p:cNvSpPr>
          <p:nvPr>
            <p:ph type="title"/>
          </p:nvPr>
        </p:nvSpPr>
        <p:spPr/>
        <p:txBody>
          <a:bodyPr/>
          <a:lstStyle/>
          <a:p>
            <a:r>
              <a:rPr lang="da-DK"/>
              <a:t>Klik for at redigere i master</a:t>
            </a:r>
            <a:endParaRPr lang="en-US"/>
          </a:p>
        </p:txBody>
      </p:sp>
      <p:sp>
        <p:nvSpPr>
          <p:cNvPr id="3" name="Vertical Text Placeholder 2"/>
          <p:cNvSpPr>
            <a:spLocks noGrp="1"/>
          </p:cNvSpPr>
          <p:nvPr>
            <p:ph type="body" orient="vert" idx="1"/>
          </p:nvPr>
        </p:nvSpPr>
        <p:spPr/>
        <p:txBody>
          <a:bodyPr vert="eaVert"/>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a:p>
        </p:txBody>
      </p:sp>
      <p:sp>
        <p:nvSpPr>
          <p:cNvPr id="4" name="Date Placeholder 3"/>
          <p:cNvSpPr>
            <a:spLocks noGrp="1"/>
          </p:cNvSpPr>
          <p:nvPr>
            <p:ph type="dt" sz="half" idx="10"/>
          </p:nvPr>
        </p:nvSpPr>
        <p:spPr/>
        <p:txBody>
          <a:bodyPr/>
          <a:lstStyle/>
          <a:p>
            <a:fld id="{19223F83-73A8-4BBD-B479-B09C03780B01}" type="datetime1">
              <a:rPr lang="en-US" smtClean="0"/>
              <a:t>4/22/2025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36354B-5F29-B042-BBCD-19513F2D9EC6}" type="slidenum">
              <a:rPr lang="en-US" smtClean="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pic>
        <p:nvPicPr>
          <p:cNvPr id="7" name="Picture 2" descr="ppt_red_footer_solid.png"/>
          <p:cNvPicPr>
            <a:picLocks noChangeAspect="1"/>
          </p:cNvPicPr>
          <p:nvPr userDrawn="1"/>
        </p:nvPicPr>
        <p:blipFill>
          <a:blip r:embed="rId2"/>
          <a:stretch>
            <a:fillRect/>
          </a:stretch>
        </p:blipFill>
        <p:spPr>
          <a:xfrm>
            <a:off x="304" y="6035095"/>
            <a:ext cx="9143391" cy="822905"/>
          </a:xfrm>
          <a:prstGeom prst="rect">
            <a:avLst/>
          </a:prstGeom>
        </p:spPr>
      </p:pic>
      <p:sp>
        <p:nvSpPr>
          <p:cNvPr id="2" name="Vertical Title 1"/>
          <p:cNvSpPr>
            <a:spLocks noGrp="1"/>
          </p:cNvSpPr>
          <p:nvPr>
            <p:ph type="title" orient="vert"/>
          </p:nvPr>
        </p:nvSpPr>
        <p:spPr>
          <a:xfrm>
            <a:off x="6629400" y="274638"/>
            <a:ext cx="2057400" cy="5851525"/>
          </a:xfrm>
        </p:spPr>
        <p:txBody>
          <a:bodyPr vert="eaVert"/>
          <a:lstStyle/>
          <a:p>
            <a:r>
              <a:rPr lang="da-DK"/>
              <a:t>Klik for at redigere i master</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a:p>
        </p:txBody>
      </p:sp>
      <p:sp>
        <p:nvSpPr>
          <p:cNvPr id="4" name="Date Placeholder 3"/>
          <p:cNvSpPr>
            <a:spLocks noGrp="1"/>
          </p:cNvSpPr>
          <p:nvPr>
            <p:ph type="dt" sz="half" idx="10"/>
          </p:nvPr>
        </p:nvSpPr>
        <p:spPr/>
        <p:txBody>
          <a:bodyPr/>
          <a:lstStyle/>
          <a:p>
            <a:fld id="{5F64574A-D36A-4E1B-BC64-76300B971325}" type="datetime1">
              <a:rPr lang="en-US" smtClean="0"/>
              <a:t>4/22/2025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36354B-5F29-B042-BBCD-19513F2D9EC6}" type="slidenum">
              <a:rPr lang="en-US" smtClean="0"/>
              <a:pPr/>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rugerdefineret layout">
    <p:spTree>
      <p:nvGrpSpPr>
        <p:cNvPr id="1" name=""/>
        <p:cNvGrpSpPr/>
        <p:nvPr/>
      </p:nvGrpSpPr>
      <p:grpSpPr>
        <a:xfrm>
          <a:off x="0" y="0"/>
          <a:ext cx="0" cy="0"/>
          <a:chOff x="0" y="0"/>
          <a:chExt cx="0" cy="0"/>
        </a:xfrm>
      </p:grpSpPr>
      <p:pic>
        <p:nvPicPr>
          <p:cNvPr id="2" name="Picture 9" descr="Underside1"/>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a-DK"/>
              <a:t>Klik for at redigere i master</a:t>
            </a:r>
            <a:endParaRPr lang="da-DK" dirty="0"/>
          </a:p>
        </p:txBody>
      </p:sp>
      <p:sp>
        <p:nvSpPr>
          <p:cNvPr id="5" name="Text Placeholder 2"/>
          <p:cNvSpPr>
            <a:spLocks noGrp="1"/>
          </p:cNvSpPr>
          <p:nvPr>
            <p:ph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da-DK" dirty="0"/>
          </a:p>
        </p:txBody>
      </p:sp>
    </p:spTree>
    <p:extLst>
      <p:ext uri="{BB962C8B-B14F-4D97-AF65-F5344CB8AC3E}">
        <p14:creationId xmlns:p14="http://schemas.microsoft.com/office/powerpoint/2010/main" val="1943263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3200" b="1"/>
            </a:lvl1pPr>
          </a:lstStyle>
          <a:p>
            <a:r>
              <a:rPr lang="da-DK"/>
              <a:t>Klik for at redigere i master</a:t>
            </a:r>
            <a:endParaRPr lang="en-US" dirty="0"/>
          </a:p>
        </p:txBody>
      </p:sp>
      <p:pic>
        <p:nvPicPr>
          <p:cNvPr id="7" name="Picture 2" descr="ppt_red_footer_solid.png"/>
          <p:cNvPicPr>
            <a:picLocks noChangeAspect="1"/>
          </p:cNvPicPr>
          <p:nvPr userDrawn="1"/>
        </p:nvPicPr>
        <p:blipFill>
          <a:blip r:embed="rId2"/>
          <a:stretch>
            <a:fillRect/>
          </a:stretch>
        </p:blipFill>
        <p:spPr>
          <a:xfrm>
            <a:off x="304" y="6035095"/>
            <a:ext cx="9143391" cy="822905"/>
          </a:xfrm>
          <a:prstGeom prst="rect">
            <a:avLst/>
          </a:prstGeom>
        </p:spPr>
      </p:pic>
      <p:sp>
        <p:nvSpPr>
          <p:cNvPr id="3" name="Content Placeholder 2"/>
          <p:cNvSpPr>
            <a:spLocks noGrp="1"/>
          </p:cNvSpPr>
          <p:nvPr>
            <p:ph idx="1"/>
          </p:nvPr>
        </p:nvSpPr>
        <p:spPr/>
        <p:txBody>
          <a:bodyPr>
            <a:normAutofit/>
          </a:bodyPr>
          <a:lstStyle>
            <a:lvl1pPr>
              <a:defRPr sz="2400"/>
            </a:lvl1pPr>
            <a:lvl2pPr>
              <a:defRPr sz="2000"/>
            </a:lvl2pPr>
            <a:lvl3pPr>
              <a:defRPr sz="1800"/>
            </a:lvl3pPr>
            <a:lvl4pPr>
              <a:defRPr sz="1600"/>
            </a:lvl4pPr>
            <a:lvl5pPr>
              <a:defRPr sz="1600"/>
            </a:lvl5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lvl1pPr>
              <a:defRPr>
                <a:solidFill>
                  <a:srgbClr val="E7D2AD"/>
                </a:solidFill>
              </a:defRPr>
            </a:lvl1pPr>
          </a:lstStyle>
          <a:p>
            <a:fld id="{35E0A803-4428-4794-B708-8491B3CD228E}" type="datetime1">
              <a:rPr lang="en-US" smtClean="0"/>
              <a:pPr/>
              <a:t>4/22/2025</a:t>
            </a:fld>
            <a:endParaRPr lang="en-US" dirty="0"/>
          </a:p>
        </p:txBody>
      </p:sp>
      <p:sp>
        <p:nvSpPr>
          <p:cNvPr id="5" name="Footer Placeholder 4"/>
          <p:cNvSpPr>
            <a:spLocks noGrp="1"/>
          </p:cNvSpPr>
          <p:nvPr>
            <p:ph type="ftr" sz="quarter" idx="11"/>
          </p:nvPr>
        </p:nvSpPr>
        <p:spPr>
          <a:xfrm>
            <a:off x="5780856" y="6356350"/>
            <a:ext cx="2895600" cy="365125"/>
          </a:xfrm>
        </p:spPr>
        <p:txBody>
          <a:bodyPr/>
          <a:lstStyle/>
          <a:p>
            <a:fld id="{B336354B-5F29-B042-BBCD-19513F2D9EC6}" type="slidenum">
              <a:rPr lang="en-US" smtClean="0"/>
              <a:pPr/>
              <a:t>‹nr.›</a:t>
            </a:fld>
            <a:endParaRPr lang="en-US" dirty="0"/>
          </a:p>
        </p:txBody>
      </p:sp>
      <p:sp>
        <p:nvSpPr>
          <p:cNvPr id="8" name="Slide Number Placeholder 5"/>
          <p:cNvSpPr>
            <a:spLocks noGrp="1"/>
          </p:cNvSpPr>
          <p:nvPr>
            <p:ph type="sldNum" sz="quarter" idx="12"/>
          </p:nvPr>
        </p:nvSpPr>
        <p:spPr>
          <a:xfrm>
            <a:off x="3131840" y="6356350"/>
            <a:ext cx="2133600" cy="365125"/>
          </a:xfrm>
        </p:spPr>
        <p:txBody>
          <a:bodyPr/>
          <a:lstStyle>
            <a:lvl1pPr>
              <a:defRPr>
                <a:solidFill>
                  <a:srgbClr val="E7D2AD"/>
                </a:solidFill>
              </a:defRPr>
            </a:lvl1pPr>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da-DK"/>
              <a:t>Klik for at redigere i master</a:t>
            </a:r>
            <a:endParaRPr lang="en-US"/>
          </a:p>
        </p:txBody>
      </p:sp>
      <p:pic>
        <p:nvPicPr>
          <p:cNvPr id="7" name="Picture 2" descr="ppt_red_footer_solid.png"/>
          <p:cNvPicPr>
            <a:picLocks noChangeAspect="1"/>
          </p:cNvPicPr>
          <p:nvPr userDrawn="1"/>
        </p:nvPicPr>
        <p:blipFill>
          <a:blip r:embed="rId2"/>
          <a:stretch>
            <a:fillRect/>
          </a:stretch>
        </p:blipFill>
        <p:spPr>
          <a:xfrm>
            <a:off x="304" y="6035095"/>
            <a:ext cx="9143391" cy="822905"/>
          </a:xfrm>
          <a:prstGeom prst="rect">
            <a:avLst/>
          </a:prstGeom>
        </p:spPr>
      </p:pic>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a:t>Klik for at redigere i master</a:t>
            </a:r>
          </a:p>
        </p:txBody>
      </p:sp>
      <p:sp>
        <p:nvSpPr>
          <p:cNvPr id="4" name="Date Placeholder 3"/>
          <p:cNvSpPr>
            <a:spLocks noGrp="1"/>
          </p:cNvSpPr>
          <p:nvPr>
            <p:ph type="dt" sz="half" idx="10"/>
          </p:nvPr>
        </p:nvSpPr>
        <p:spPr/>
        <p:txBody>
          <a:bodyPr/>
          <a:lstStyle/>
          <a:p>
            <a:fld id="{9BFD06AD-ADC0-409F-A8B8-00C95049FD10}" type="datetime1">
              <a:rPr lang="en-US" smtClean="0"/>
              <a:t>4/22/2025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36354B-5F29-B042-BBCD-19513F2D9EC6}" type="slidenum">
              <a:rPr lang="en-US" smtClean="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pic>
        <p:nvPicPr>
          <p:cNvPr id="8" name="Picture 2" descr="ppt_red_footer_solid.png"/>
          <p:cNvPicPr>
            <a:picLocks noChangeAspect="1"/>
          </p:cNvPicPr>
          <p:nvPr userDrawn="1"/>
        </p:nvPicPr>
        <p:blipFill>
          <a:blip r:embed="rId2"/>
          <a:stretch>
            <a:fillRect/>
          </a:stretch>
        </p:blipFill>
        <p:spPr>
          <a:xfrm>
            <a:off x="304" y="6035095"/>
            <a:ext cx="9143391" cy="822905"/>
          </a:xfrm>
          <a:prstGeom prst="rect">
            <a:avLst/>
          </a:prstGeom>
        </p:spPr>
      </p:pic>
      <p:sp>
        <p:nvSpPr>
          <p:cNvPr id="2" name="Title 1"/>
          <p:cNvSpPr>
            <a:spLocks noGrp="1"/>
          </p:cNvSpPr>
          <p:nvPr>
            <p:ph type="title"/>
          </p:nvPr>
        </p:nvSpPr>
        <p:spPr/>
        <p:txBody>
          <a:bodyPr/>
          <a:lstStyle/>
          <a:p>
            <a:r>
              <a:rPr lang="da-DK"/>
              <a:t>Klik for at redigere i master</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a:p>
        </p:txBody>
      </p:sp>
      <p:sp>
        <p:nvSpPr>
          <p:cNvPr id="5" name="Date Placeholder 4"/>
          <p:cNvSpPr>
            <a:spLocks noGrp="1"/>
          </p:cNvSpPr>
          <p:nvPr>
            <p:ph type="dt" sz="half" idx="10"/>
          </p:nvPr>
        </p:nvSpPr>
        <p:spPr/>
        <p:txBody>
          <a:bodyPr/>
          <a:lstStyle/>
          <a:p>
            <a:fld id="{B0E231C6-B897-4908-9671-2B0F8E776E8D}" type="datetime1">
              <a:rPr lang="en-US" smtClean="0"/>
              <a:t>4/22/2025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336354B-5F29-B042-BBCD-19513F2D9EC6}" type="slidenum">
              <a:rPr lang="en-US" smtClean="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pic>
        <p:nvPicPr>
          <p:cNvPr id="10" name="Picture 2" descr="ppt_red_footer_solid.png"/>
          <p:cNvPicPr>
            <a:picLocks noChangeAspect="1"/>
          </p:cNvPicPr>
          <p:nvPr userDrawn="1"/>
        </p:nvPicPr>
        <p:blipFill>
          <a:blip r:embed="rId2"/>
          <a:stretch>
            <a:fillRect/>
          </a:stretch>
        </p:blipFill>
        <p:spPr>
          <a:xfrm>
            <a:off x="304" y="6035095"/>
            <a:ext cx="9143391" cy="822905"/>
          </a:xfrm>
          <a:prstGeom prst="rect">
            <a:avLst/>
          </a:prstGeom>
        </p:spPr>
      </p:pic>
      <p:sp>
        <p:nvSpPr>
          <p:cNvPr id="2" name="Title 1"/>
          <p:cNvSpPr>
            <a:spLocks noGrp="1"/>
          </p:cNvSpPr>
          <p:nvPr>
            <p:ph type="title"/>
          </p:nvPr>
        </p:nvSpPr>
        <p:spPr/>
        <p:txBody>
          <a:bodyPr/>
          <a:lstStyle>
            <a:lvl1pPr>
              <a:defRPr/>
            </a:lvl1pPr>
          </a:lstStyle>
          <a:p>
            <a:r>
              <a:rPr lang="da-DK"/>
              <a:t>Klik for at redigere i master</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i master</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i master</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a:p>
        </p:txBody>
      </p:sp>
      <p:sp>
        <p:nvSpPr>
          <p:cNvPr id="7" name="Date Placeholder 6"/>
          <p:cNvSpPr>
            <a:spLocks noGrp="1"/>
          </p:cNvSpPr>
          <p:nvPr>
            <p:ph type="dt" sz="half" idx="10"/>
          </p:nvPr>
        </p:nvSpPr>
        <p:spPr/>
        <p:txBody>
          <a:bodyPr/>
          <a:lstStyle/>
          <a:p>
            <a:fld id="{114C6D91-644B-42E6-8C0A-159C1E9EC8FA}" type="datetime1">
              <a:rPr lang="en-US" smtClean="0"/>
              <a:t>4/22/2025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336354B-5F29-B042-BBCD-19513F2D9EC6}" type="slidenum">
              <a:rPr lang="en-US" smtClean="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pic>
        <p:nvPicPr>
          <p:cNvPr id="6" name="Picture 2" descr="ppt_red_footer_solid.png"/>
          <p:cNvPicPr>
            <a:picLocks noChangeAspect="1"/>
          </p:cNvPicPr>
          <p:nvPr userDrawn="1"/>
        </p:nvPicPr>
        <p:blipFill>
          <a:blip r:embed="rId2"/>
          <a:stretch>
            <a:fillRect/>
          </a:stretch>
        </p:blipFill>
        <p:spPr>
          <a:xfrm>
            <a:off x="304" y="6035095"/>
            <a:ext cx="9143391" cy="822905"/>
          </a:xfrm>
          <a:prstGeom prst="rect">
            <a:avLst/>
          </a:prstGeom>
        </p:spPr>
      </p:pic>
      <p:sp>
        <p:nvSpPr>
          <p:cNvPr id="2" name="Title 1"/>
          <p:cNvSpPr>
            <a:spLocks noGrp="1"/>
          </p:cNvSpPr>
          <p:nvPr>
            <p:ph type="title"/>
          </p:nvPr>
        </p:nvSpPr>
        <p:spPr/>
        <p:txBody>
          <a:bodyPr/>
          <a:lstStyle/>
          <a:p>
            <a:r>
              <a:rPr lang="da-DK"/>
              <a:t>Klik for at redigere i master</a:t>
            </a:r>
            <a:endParaRPr lang="en-US"/>
          </a:p>
        </p:txBody>
      </p:sp>
      <p:sp>
        <p:nvSpPr>
          <p:cNvPr id="3" name="Date Placeholder 2"/>
          <p:cNvSpPr>
            <a:spLocks noGrp="1"/>
          </p:cNvSpPr>
          <p:nvPr>
            <p:ph type="dt" sz="half" idx="10"/>
          </p:nvPr>
        </p:nvSpPr>
        <p:spPr/>
        <p:txBody>
          <a:bodyPr/>
          <a:lstStyle/>
          <a:p>
            <a:fld id="{EC5F406A-F046-41CE-9583-79D6E0DD1D44}" type="datetime1">
              <a:rPr lang="en-US" smtClean="0"/>
              <a:t>4/22/2025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336354B-5F29-B042-BBCD-19513F2D9EC6}" type="slidenum">
              <a:rPr lang="en-US" smtClean="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pic>
        <p:nvPicPr>
          <p:cNvPr id="5" name="Picture 2" descr="ppt_red_footer_solid.png"/>
          <p:cNvPicPr>
            <a:picLocks noChangeAspect="1"/>
          </p:cNvPicPr>
          <p:nvPr userDrawn="1"/>
        </p:nvPicPr>
        <p:blipFill>
          <a:blip r:embed="rId2"/>
          <a:stretch>
            <a:fillRect/>
          </a:stretch>
        </p:blipFill>
        <p:spPr>
          <a:xfrm>
            <a:off x="304" y="6035095"/>
            <a:ext cx="9143391" cy="822905"/>
          </a:xfrm>
          <a:prstGeom prst="rect">
            <a:avLst/>
          </a:prstGeom>
        </p:spPr>
      </p:pic>
      <p:sp>
        <p:nvSpPr>
          <p:cNvPr id="2" name="Date Placeholder 1"/>
          <p:cNvSpPr>
            <a:spLocks noGrp="1"/>
          </p:cNvSpPr>
          <p:nvPr>
            <p:ph type="dt" sz="half" idx="10"/>
          </p:nvPr>
        </p:nvSpPr>
        <p:spPr/>
        <p:txBody>
          <a:bodyPr/>
          <a:lstStyle/>
          <a:p>
            <a:fld id="{456DCBD7-E935-4B3C-9846-C315FB0A2586}" type="datetime1">
              <a:rPr lang="en-US" smtClean="0"/>
              <a:t>4/22/2025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336354B-5F29-B042-BBCD-19513F2D9EC6}" type="slidenum">
              <a:rPr lang="en-US" smtClean="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pic>
        <p:nvPicPr>
          <p:cNvPr id="8" name="Picture 2" descr="ppt_red_footer_solid.png"/>
          <p:cNvPicPr>
            <a:picLocks noChangeAspect="1"/>
          </p:cNvPicPr>
          <p:nvPr userDrawn="1"/>
        </p:nvPicPr>
        <p:blipFill>
          <a:blip r:embed="rId2"/>
          <a:stretch>
            <a:fillRect/>
          </a:stretch>
        </p:blipFill>
        <p:spPr>
          <a:xfrm>
            <a:off x="304" y="6035095"/>
            <a:ext cx="9143391" cy="822905"/>
          </a:xfrm>
          <a:prstGeom prst="rect">
            <a:avLst/>
          </a:prstGeom>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da-DK"/>
              <a:t>Klik for at redigere i master</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i master</a:t>
            </a:r>
          </a:p>
        </p:txBody>
      </p:sp>
      <p:sp>
        <p:nvSpPr>
          <p:cNvPr id="5" name="Date Placeholder 4"/>
          <p:cNvSpPr>
            <a:spLocks noGrp="1"/>
          </p:cNvSpPr>
          <p:nvPr>
            <p:ph type="dt" sz="half" idx="10"/>
          </p:nvPr>
        </p:nvSpPr>
        <p:spPr/>
        <p:txBody>
          <a:bodyPr/>
          <a:lstStyle/>
          <a:p>
            <a:fld id="{BCBB0BA6-616B-4F1D-9977-1F8D90B9BA0D}" type="datetime1">
              <a:rPr lang="en-US" smtClean="0"/>
              <a:t>4/22/2025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336354B-5F29-B042-BBCD-19513F2D9EC6}" type="slidenum">
              <a:rPr lang="en-US" smtClean="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pic>
        <p:nvPicPr>
          <p:cNvPr id="8" name="Picture 2" descr="ppt_red_footer_solid.png"/>
          <p:cNvPicPr>
            <a:picLocks noChangeAspect="1"/>
          </p:cNvPicPr>
          <p:nvPr userDrawn="1"/>
        </p:nvPicPr>
        <p:blipFill>
          <a:blip r:embed="rId2"/>
          <a:stretch>
            <a:fillRect/>
          </a:stretch>
        </p:blipFill>
        <p:spPr>
          <a:xfrm>
            <a:off x="304" y="6035095"/>
            <a:ext cx="9143391" cy="822905"/>
          </a:xfrm>
          <a:prstGeom prst="rect">
            <a:avLst/>
          </a:prstGeom>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da-DK"/>
              <a:t>Klik for at redigere i master</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a-DK"/>
              <a:t>Klik på ikonet for at tilføje et billede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i master</a:t>
            </a:r>
          </a:p>
        </p:txBody>
      </p:sp>
      <p:sp>
        <p:nvSpPr>
          <p:cNvPr id="5" name="Date Placeholder 4"/>
          <p:cNvSpPr>
            <a:spLocks noGrp="1"/>
          </p:cNvSpPr>
          <p:nvPr>
            <p:ph type="dt" sz="half" idx="10"/>
          </p:nvPr>
        </p:nvSpPr>
        <p:spPr/>
        <p:txBody>
          <a:bodyPr/>
          <a:lstStyle/>
          <a:p>
            <a:fld id="{DC8FA042-E196-4295-8854-865D6EEC5ABC}" type="datetime1">
              <a:rPr lang="en-US" smtClean="0"/>
              <a:t>4/22/2025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336354B-5F29-B042-BBCD-19513F2D9EC6}" type="slidenum">
              <a:rPr lang="en-US" smtClean="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a:t>Klik for at redigere i master</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D7417C-42F2-4C48-8737-3B6B9451C187}" type="datetime1">
              <a:rPr lang="en-US" smtClean="0"/>
              <a:t>4/22/2025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36354B-5F29-B042-BBCD-19513F2D9EC6}" type="slidenum">
              <a:rPr lang="en-US" smtClean="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457200" rtl="0" eaLnBrk="1" latinLnBrk="0" hangingPunct="1">
        <a:spcBef>
          <a:spcPct val="0"/>
        </a:spcBef>
        <a:buNone/>
        <a:defRPr sz="3200" b="1" kern="1200">
          <a:solidFill>
            <a:schemeClr val="tx1"/>
          </a:solidFill>
          <a:latin typeface="+mj-lt"/>
          <a:ea typeface="+mj-ea"/>
          <a:cs typeface="+mj-cs"/>
        </a:defRPr>
      </a:lvl1pPr>
    </p:titleStyle>
    <p:bodyStyle>
      <a:lvl1pPr marL="342900" indent="-342900" algn="l" defTabSz="457200" rtl="0" eaLnBrk="1" latinLnBrk="0" hangingPunct="1">
        <a:spcBef>
          <a:spcPct val="20000"/>
        </a:spcBef>
        <a:buClr>
          <a:srgbClr val="D31245"/>
        </a:buClr>
        <a:buFont typeface="Wingdings" panose="05000000000000000000" pitchFamily="2" charset="2"/>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4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66800" y="4689157"/>
            <a:ext cx="4800600" cy="492443"/>
          </a:xfrm>
          <a:prstGeom prst="rect">
            <a:avLst/>
          </a:prstGeom>
          <a:noFill/>
        </p:spPr>
        <p:txBody>
          <a:bodyPr wrap="square" rtlCol="0">
            <a:spAutoFit/>
          </a:bodyPr>
          <a:lstStyle/>
          <a:p>
            <a:r>
              <a:rPr lang="en-US" sz="2600" b="1" dirty="0">
                <a:solidFill>
                  <a:schemeClr val="bg1"/>
                </a:solidFill>
                <a:latin typeface="Calibri"/>
                <a:cs typeface="Calibri"/>
              </a:rPr>
              <a:t>POWERPOINT TEMPLATE TITLE</a:t>
            </a:r>
          </a:p>
        </p:txBody>
      </p:sp>
      <p:sp>
        <p:nvSpPr>
          <p:cNvPr id="7" name="TextBox 6"/>
          <p:cNvSpPr txBox="1"/>
          <p:nvPr/>
        </p:nvSpPr>
        <p:spPr>
          <a:xfrm>
            <a:off x="1066800" y="5235714"/>
            <a:ext cx="4800600" cy="707886"/>
          </a:xfrm>
          <a:prstGeom prst="rect">
            <a:avLst/>
          </a:prstGeom>
          <a:noFill/>
        </p:spPr>
        <p:txBody>
          <a:bodyPr wrap="square" rtlCol="0">
            <a:spAutoFit/>
          </a:bodyPr>
          <a:lstStyle/>
          <a:p>
            <a:r>
              <a:rPr lang="en-US" sz="2000" dirty="0">
                <a:solidFill>
                  <a:schemeClr val="bg1"/>
                </a:solidFill>
                <a:latin typeface="Calibri"/>
                <a:cs typeface="Calibri"/>
              </a:rPr>
              <a:t>A focused subheading</a:t>
            </a:r>
          </a:p>
          <a:p>
            <a:r>
              <a:rPr lang="en-US" sz="2000" dirty="0">
                <a:solidFill>
                  <a:schemeClr val="bg1"/>
                </a:solidFill>
                <a:latin typeface="Calibri"/>
                <a:cs typeface="Calibri"/>
              </a:rPr>
              <a:t>Date</a:t>
            </a:r>
          </a:p>
        </p:txBody>
      </p:sp>
      <p:pic>
        <p:nvPicPr>
          <p:cNvPr id="8" name="Picture 7" descr="cover_page.png"/>
          <p:cNvPicPr>
            <a:picLocks noChangeAspect="1"/>
          </p:cNvPicPr>
          <p:nvPr/>
        </p:nvPicPr>
        <p:blipFill>
          <a:blip r:embed="rId3"/>
          <a:stretch>
            <a:fillRect/>
          </a:stretch>
        </p:blipFill>
        <p:spPr>
          <a:xfrm>
            <a:off x="6722" y="-27384"/>
            <a:ext cx="9207746" cy="7924800"/>
          </a:xfrm>
          <a:prstGeom prst="rect">
            <a:avLst/>
          </a:prstGeom>
        </p:spPr>
      </p:pic>
      <p:sp>
        <p:nvSpPr>
          <p:cNvPr id="4" name="Tekstboks 3"/>
          <p:cNvSpPr txBox="1"/>
          <p:nvPr/>
        </p:nvSpPr>
        <p:spPr>
          <a:xfrm>
            <a:off x="1046560" y="4077072"/>
            <a:ext cx="5109616" cy="523220"/>
          </a:xfrm>
          <a:prstGeom prst="rect">
            <a:avLst/>
          </a:prstGeom>
          <a:noFill/>
        </p:spPr>
        <p:txBody>
          <a:bodyPr wrap="square" rtlCol="0">
            <a:spAutoFit/>
          </a:bodyPr>
          <a:lstStyle/>
          <a:p>
            <a:r>
              <a:rPr lang="da-DK" sz="1400" dirty="0">
                <a:solidFill>
                  <a:srgbClr val="E7D2AD"/>
                </a:solidFill>
              </a:rPr>
              <a:t>Det gode speciale</a:t>
            </a:r>
          </a:p>
          <a:p>
            <a:r>
              <a:rPr lang="da-DK" sz="1400" dirty="0">
                <a:solidFill>
                  <a:srgbClr val="E7D2AD"/>
                </a:solidFill>
              </a:rPr>
              <a:t>Jesper Markvart</a:t>
            </a:r>
          </a:p>
        </p:txBody>
      </p:sp>
    </p:spTree>
    <p:extLst>
      <p:ext uri="{BB962C8B-B14F-4D97-AF65-F5344CB8AC3E}">
        <p14:creationId xmlns:p14="http://schemas.microsoft.com/office/powerpoint/2010/main" val="11825184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sz="2900" dirty="0">
                <a:solidFill>
                  <a:prstClr val="black"/>
                </a:solidFill>
              </a:rPr>
              <a:t>Det gode speciale</a:t>
            </a:r>
            <a:br>
              <a:rPr lang="da-DK" sz="2900" dirty="0">
                <a:solidFill>
                  <a:prstClr val="black"/>
                </a:solidFill>
              </a:rPr>
            </a:br>
            <a:r>
              <a:rPr lang="da-DK" sz="2400" dirty="0">
                <a:solidFill>
                  <a:srgbClr val="C00000"/>
                </a:solidFill>
              </a:rPr>
              <a:t>Typiske fejl </a:t>
            </a:r>
          </a:p>
        </p:txBody>
      </p:sp>
      <p:sp>
        <p:nvSpPr>
          <p:cNvPr id="3" name="Pladsholder til indhold 2"/>
          <p:cNvSpPr>
            <a:spLocks noGrp="1"/>
          </p:cNvSpPr>
          <p:nvPr>
            <p:ph idx="1"/>
          </p:nvPr>
        </p:nvSpPr>
        <p:spPr/>
        <p:txBody>
          <a:bodyPr/>
          <a:lstStyle/>
          <a:p>
            <a:r>
              <a:rPr lang="da-DK" b="1" dirty="0">
                <a:solidFill>
                  <a:srgbClr val="D51E48"/>
                </a:solidFill>
              </a:rPr>
              <a:t>Svar på problemformuleringen</a:t>
            </a:r>
            <a:r>
              <a:rPr lang="da-DK" dirty="0"/>
              <a:t>! </a:t>
            </a:r>
          </a:p>
          <a:p>
            <a:pPr lvl="1"/>
            <a:r>
              <a:rPr lang="da-DK" dirty="0"/>
              <a:t>Ofte sker der det, at man </a:t>
            </a:r>
            <a:r>
              <a:rPr lang="da-DK" b="1" dirty="0">
                <a:solidFill>
                  <a:srgbClr val="D51E48"/>
                </a:solidFill>
              </a:rPr>
              <a:t>skifter retning</a:t>
            </a:r>
            <a:r>
              <a:rPr lang="da-DK" dirty="0">
                <a:solidFill>
                  <a:srgbClr val="D51E48"/>
                </a:solidFill>
              </a:rPr>
              <a:t> </a:t>
            </a:r>
            <a:r>
              <a:rPr lang="da-DK" dirty="0"/>
              <a:t>undervejs</a:t>
            </a:r>
          </a:p>
          <a:p>
            <a:pPr lvl="1"/>
            <a:r>
              <a:rPr lang="da-DK" dirty="0"/>
              <a:t>Det er helt </a:t>
            </a:r>
            <a:r>
              <a:rPr lang="da-DK" b="1" dirty="0">
                <a:solidFill>
                  <a:srgbClr val="D51E48"/>
                </a:solidFill>
              </a:rPr>
              <a:t>OK</a:t>
            </a:r>
            <a:r>
              <a:rPr lang="da-DK" dirty="0"/>
              <a:t>. </a:t>
            </a:r>
          </a:p>
          <a:p>
            <a:pPr lvl="1"/>
            <a:r>
              <a:rPr lang="da-DK" dirty="0"/>
              <a:t>Men husk at </a:t>
            </a:r>
            <a:r>
              <a:rPr lang="da-DK" b="1" dirty="0">
                <a:solidFill>
                  <a:srgbClr val="D51E48"/>
                </a:solidFill>
              </a:rPr>
              <a:t>tilret</a:t>
            </a:r>
            <a:r>
              <a:rPr lang="da-DK" dirty="0">
                <a:solidFill>
                  <a:srgbClr val="D51E48"/>
                </a:solidFill>
              </a:rPr>
              <a:t> </a:t>
            </a:r>
            <a:r>
              <a:rPr lang="da-DK" dirty="0"/>
              <a:t>problemformuleringen! </a:t>
            </a:r>
          </a:p>
          <a:p>
            <a:endParaRPr lang="da-DK" dirty="0"/>
          </a:p>
          <a:p>
            <a:r>
              <a:rPr lang="da-DK" dirty="0"/>
              <a:t>Hav en </a:t>
            </a:r>
            <a:r>
              <a:rPr lang="da-DK" b="1" dirty="0">
                <a:solidFill>
                  <a:srgbClr val="D51E48"/>
                </a:solidFill>
              </a:rPr>
              <a:t>rød tråd</a:t>
            </a:r>
            <a:r>
              <a:rPr lang="da-DK" dirty="0"/>
              <a:t>! </a:t>
            </a:r>
          </a:p>
          <a:p>
            <a:pPr lvl="1"/>
            <a:r>
              <a:rPr lang="da-DK" dirty="0"/>
              <a:t>Ofte bliver specialet </a:t>
            </a:r>
            <a:r>
              <a:rPr lang="da-DK" b="1" dirty="0">
                <a:solidFill>
                  <a:srgbClr val="D51E48"/>
                </a:solidFill>
              </a:rPr>
              <a:t>rodet</a:t>
            </a:r>
          </a:p>
          <a:p>
            <a:pPr lvl="1"/>
            <a:r>
              <a:rPr lang="da-DK" dirty="0"/>
              <a:t>Man skriver et (del)kapitel ad gangen – og glemmer hvad man skrev for et par måneder siden. </a:t>
            </a:r>
          </a:p>
          <a:p>
            <a:pPr lvl="1"/>
            <a:r>
              <a:rPr lang="da-DK" dirty="0"/>
              <a:t>Læs specialet i sin helhed – flere gange. </a:t>
            </a:r>
            <a:r>
              <a:rPr lang="da-DK" b="1" dirty="0">
                <a:solidFill>
                  <a:srgbClr val="D51E48"/>
                </a:solidFill>
              </a:rPr>
              <a:t>Juster løbende</a:t>
            </a:r>
            <a:r>
              <a:rPr lang="da-DK" dirty="0"/>
              <a:t>.</a:t>
            </a:r>
          </a:p>
          <a:p>
            <a:endParaRPr lang="da-DK" dirty="0"/>
          </a:p>
          <a:p>
            <a:endParaRPr lang="da-DK" dirty="0"/>
          </a:p>
          <a:p>
            <a:endParaRPr lang="da-DK" dirty="0"/>
          </a:p>
          <a:p>
            <a:endParaRPr lang="da-DK" dirty="0"/>
          </a:p>
          <a:p>
            <a:endParaRPr lang="da-DK" dirty="0"/>
          </a:p>
          <a:p>
            <a:endParaRPr lang="da-DK" dirty="0"/>
          </a:p>
          <a:p>
            <a:endParaRPr lang="da-DK" dirty="0"/>
          </a:p>
          <a:p>
            <a:endParaRPr lang="da-DK" dirty="0"/>
          </a:p>
        </p:txBody>
      </p:sp>
      <p:sp>
        <p:nvSpPr>
          <p:cNvPr id="4" name="Pladsholder til slidenummer 3"/>
          <p:cNvSpPr>
            <a:spLocks noGrp="1"/>
          </p:cNvSpPr>
          <p:nvPr>
            <p:ph type="sldNum" sz="quarter" idx="12"/>
          </p:nvPr>
        </p:nvSpPr>
        <p:spPr/>
        <p:txBody>
          <a:bodyPr/>
          <a:lstStyle/>
          <a:p>
            <a:endParaRPr lang="en-US" dirty="0"/>
          </a:p>
        </p:txBody>
      </p:sp>
    </p:spTree>
    <p:extLst>
      <p:ext uri="{BB962C8B-B14F-4D97-AF65-F5344CB8AC3E}">
        <p14:creationId xmlns:p14="http://schemas.microsoft.com/office/powerpoint/2010/main" val="41085379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sz="2900" dirty="0">
                <a:solidFill>
                  <a:prstClr val="black"/>
                </a:solidFill>
              </a:rPr>
              <a:t>Det gode speciale</a:t>
            </a:r>
            <a:br>
              <a:rPr lang="da-DK" sz="2900" dirty="0">
                <a:solidFill>
                  <a:prstClr val="black"/>
                </a:solidFill>
              </a:rPr>
            </a:br>
            <a:r>
              <a:rPr lang="da-DK" sz="2400" dirty="0">
                <a:solidFill>
                  <a:srgbClr val="C00000"/>
                </a:solidFill>
              </a:rPr>
              <a:t>Typiske fejl </a:t>
            </a:r>
          </a:p>
        </p:txBody>
      </p:sp>
      <p:sp>
        <p:nvSpPr>
          <p:cNvPr id="3" name="Pladsholder til indhold 2"/>
          <p:cNvSpPr>
            <a:spLocks noGrp="1"/>
          </p:cNvSpPr>
          <p:nvPr>
            <p:ph idx="1"/>
          </p:nvPr>
        </p:nvSpPr>
        <p:spPr/>
        <p:txBody>
          <a:bodyPr/>
          <a:lstStyle/>
          <a:p>
            <a:r>
              <a:rPr lang="da-DK" b="1" dirty="0">
                <a:solidFill>
                  <a:srgbClr val="D51E48"/>
                </a:solidFill>
              </a:rPr>
              <a:t>Forkert</a:t>
            </a:r>
            <a:r>
              <a:rPr lang="da-DK" dirty="0">
                <a:solidFill>
                  <a:srgbClr val="D51E48"/>
                </a:solidFill>
              </a:rPr>
              <a:t> </a:t>
            </a:r>
            <a:r>
              <a:rPr lang="da-DK" b="1" dirty="0">
                <a:solidFill>
                  <a:srgbClr val="D51E48"/>
                </a:solidFill>
              </a:rPr>
              <a:t>anvendelse</a:t>
            </a:r>
            <a:r>
              <a:rPr lang="da-DK" dirty="0">
                <a:solidFill>
                  <a:srgbClr val="D51E48"/>
                </a:solidFill>
              </a:rPr>
              <a:t> </a:t>
            </a:r>
            <a:r>
              <a:rPr lang="da-DK" dirty="0"/>
              <a:t>af vejleder</a:t>
            </a:r>
          </a:p>
          <a:p>
            <a:pPr lvl="1"/>
            <a:r>
              <a:rPr lang="da-DK" dirty="0"/>
              <a:t>Anvend vejleder rigtigt</a:t>
            </a:r>
          </a:p>
          <a:p>
            <a:pPr lvl="1"/>
            <a:r>
              <a:rPr lang="da-DK" dirty="0"/>
              <a:t>Vejleder vil dig gerne!</a:t>
            </a:r>
          </a:p>
          <a:p>
            <a:pPr lvl="1"/>
            <a:r>
              <a:rPr lang="da-DK" dirty="0"/>
              <a:t>Respektér din egen og vejleders tid. </a:t>
            </a:r>
          </a:p>
          <a:p>
            <a:pPr lvl="1"/>
            <a:r>
              <a:rPr lang="da-DK" dirty="0"/>
              <a:t>Book møde med vejleder i god tid</a:t>
            </a:r>
          </a:p>
          <a:p>
            <a:pPr lvl="1"/>
            <a:r>
              <a:rPr lang="da-DK" dirty="0"/>
              <a:t>Tænk grundigt over, </a:t>
            </a:r>
            <a:r>
              <a:rPr lang="da-DK" b="1" dirty="0">
                <a:solidFill>
                  <a:srgbClr val="D51E48"/>
                </a:solidFill>
              </a:rPr>
              <a:t>hvad du vil have ud af vejledermødet</a:t>
            </a:r>
            <a:r>
              <a:rPr lang="da-DK" dirty="0"/>
              <a:t>. </a:t>
            </a:r>
          </a:p>
          <a:p>
            <a:pPr lvl="2"/>
            <a:r>
              <a:rPr lang="da-DK" dirty="0"/>
              <a:t>Hvad vil du gerne vide, når du går fra et vejledermøde? </a:t>
            </a:r>
          </a:p>
          <a:p>
            <a:pPr lvl="2"/>
            <a:r>
              <a:rPr lang="da-DK" dirty="0"/>
              <a:t>Fortæl vejleder om det – i god tid forinden. </a:t>
            </a:r>
          </a:p>
          <a:p>
            <a:pPr lvl="2"/>
            <a:r>
              <a:rPr lang="da-DK" dirty="0"/>
              <a:t>Jo mere vejleder ved, om hvad I vil have ud af mødet, jo bedre kan vejleder forberede sig, og jo bedre kan vejleder vejlede! </a:t>
            </a:r>
          </a:p>
          <a:p>
            <a:endParaRPr lang="da-DK" dirty="0"/>
          </a:p>
          <a:p>
            <a:endParaRPr lang="da-DK" dirty="0"/>
          </a:p>
          <a:p>
            <a:endParaRPr lang="da-DK" dirty="0"/>
          </a:p>
          <a:p>
            <a:endParaRPr lang="da-DK" dirty="0"/>
          </a:p>
          <a:p>
            <a:endParaRPr lang="da-DK" dirty="0"/>
          </a:p>
          <a:p>
            <a:endParaRPr lang="da-DK" dirty="0"/>
          </a:p>
          <a:p>
            <a:endParaRPr lang="da-DK" dirty="0"/>
          </a:p>
          <a:p>
            <a:endParaRPr lang="da-DK" dirty="0"/>
          </a:p>
          <a:p>
            <a:endParaRPr lang="da-DK" dirty="0"/>
          </a:p>
          <a:p>
            <a:endParaRPr lang="da-DK" dirty="0"/>
          </a:p>
          <a:p>
            <a:endParaRPr lang="da-DK" dirty="0"/>
          </a:p>
        </p:txBody>
      </p:sp>
      <p:sp>
        <p:nvSpPr>
          <p:cNvPr id="4" name="Pladsholder til slidenummer 3"/>
          <p:cNvSpPr>
            <a:spLocks noGrp="1"/>
          </p:cNvSpPr>
          <p:nvPr>
            <p:ph type="sldNum" sz="quarter" idx="12"/>
          </p:nvPr>
        </p:nvSpPr>
        <p:spPr/>
        <p:txBody>
          <a:bodyPr/>
          <a:lstStyle/>
          <a:p>
            <a:endParaRPr lang="en-US" dirty="0"/>
          </a:p>
        </p:txBody>
      </p:sp>
    </p:spTree>
    <p:extLst>
      <p:ext uri="{BB962C8B-B14F-4D97-AF65-F5344CB8AC3E}">
        <p14:creationId xmlns:p14="http://schemas.microsoft.com/office/powerpoint/2010/main" val="13037596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sz="2900" dirty="0">
                <a:solidFill>
                  <a:prstClr val="black"/>
                </a:solidFill>
              </a:rPr>
              <a:t>Det gode speciale</a:t>
            </a:r>
            <a:br>
              <a:rPr lang="da-DK" sz="2900" dirty="0">
                <a:solidFill>
                  <a:prstClr val="black"/>
                </a:solidFill>
              </a:rPr>
            </a:br>
            <a:r>
              <a:rPr lang="da-DK" sz="2400" dirty="0">
                <a:solidFill>
                  <a:srgbClr val="C00000"/>
                </a:solidFill>
              </a:rPr>
              <a:t>Typiske fejl </a:t>
            </a:r>
          </a:p>
        </p:txBody>
      </p:sp>
      <p:sp>
        <p:nvSpPr>
          <p:cNvPr id="3" name="Pladsholder til indhold 2"/>
          <p:cNvSpPr>
            <a:spLocks noGrp="1"/>
          </p:cNvSpPr>
          <p:nvPr>
            <p:ph idx="1"/>
          </p:nvPr>
        </p:nvSpPr>
        <p:spPr/>
        <p:txBody>
          <a:bodyPr/>
          <a:lstStyle/>
          <a:p>
            <a:r>
              <a:rPr lang="da-DK" b="1" dirty="0">
                <a:solidFill>
                  <a:srgbClr val="D51E48"/>
                </a:solidFill>
              </a:rPr>
              <a:t>Skriv! Skriv! Skriv!  </a:t>
            </a:r>
          </a:p>
          <a:p>
            <a:pPr lvl="1"/>
            <a:r>
              <a:rPr lang="da-DK" dirty="0"/>
              <a:t>Lad være med at læse for meget, før skriveprocessen går i gang. </a:t>
            </a:r>
          </a:p>
          <a:p>
            <a:pPr lvl="1"/>
            <a:r>
              <a:rPr lang="da-DK" dirty="0"/>
              <a:t>I risikerer at miste overblikket hvis I læser for meget før I begynder at skrive… </a:t>
            </a:r>
          </a:p>
          <a:p>
            <a:pPr lvl="1"/>
            <a:r>
              <a:rPr lang="da-DK" dirty="0"/>
              <a:t>… men husk at læs for baggrundsviden (og overblik) </a:t>
            </a:r>
          </a:p>
          <a:p>
            <a:pPr lvl="2"/>
            <a:r>
              <a:rPr lang="da-DK" dirty="0"/>
              <a:t>Især hvis I skriver i et ‘nyt’ emne. </a:t>
            </a:r>
          </a:p>
          <a:p>
            <a:endParaRPr lang="da-DK" dirty="0"/>
          </a:p>
          <a:p>
            <a:r>
              <a:rPr lang="da-DK" b="1" dirty="0">
                <a:solidFill>
                  <a:srgbClr val="D51E48"/>
                </a:solidFill>
              </a:rPr>
              <a:t>Sprog</a:t>
            </a:r>
          </a:p>
          <a:p>
            <a:pPr lvl="1"/>
            <a:r>
              <a:rPr lang="da-DK" dirty="0"/>
              <a:t>Læs korrektur</a:t>
            </a:r>
          </a:p>
          <a:p>
            <a:pPr lvl="1"/>
            <a:r>
              <a:rPr lang="da-DK" dirty="0"/>
              <a:t>Både grammatik og sprog</a:t>
            </a:r>
          </a:p>
          <a:p>
            <a:endParaRPr lang="da-DK" dirty="0"/>
          </a:p>
          <a:p>
            <a:endParaRPr lang="da-DK" dirty="0"/>
          </a:p>
          <a:p>
            <a:endParaRPr lang="da-DK" dirty="0"/>
          </a:p>
          <a:p>
            <a:endParaRPr lang="da-DK" dirty="0"/>
          </a:p>
          <a:p>
            <a:endParaRPr lang="da-DK" dirty="0"/>
          </a:p>
          <a:p>
            <a:endParaRPr lang="da-DK" dirty="0"/>
          </a:p>
          <a:p>
            <a:endParaRPr lang="da-DK" dirty="0"/>
          </a:p>
          <a:p>
            <a:endParaRPr lang="da-DK" dirty="0"/>
          </a:p>
          <a:p>
            <a:endParaRPr lang="da-DK" dirty="0"/>
          </a:p>
          <a:p>
            <a:endParaRPr lang="da-DK" dirty="0"/>
          </a:p>
          <a:p>
            <a:endParaRPr lang="da-DK" dirty="0"/>
          </a:p>
        </p:txBody>
      </p:sp>
      <p:sp>
        <p:nvSpPr>
          <p:cNvPr id="4" name="Pladsholder til slidenummer 3"/>
          <p:cNvSpPr>
            <a:spLocks noGrp="1"/>
          </p:cNvSpPr>
          <p:nvPr>
            <p:ph type="sldNum" sz="quarter" idx="12"/>
          </p:nvPr>
        </p:nvSpPr>
        <p:spPr/>
        <p:txBody>
          <a:bodyPr/>
          <a:lstStyle/>
          <a:p>
            <a:endParaRPr lang="en-US" dirty="0"/>
          </a:p>
        </p:txBody>
      </p:sp>
    </p:spTree>
    <p:extLst>
      <p:ext uri="{BB962C8B-B14F-4D97-AF65-F5344CB8AC3E}">
        <p14:creationId xmlns:p14="http://schemas.microsoft.com/office/powerpoint/2010/main" val="26587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sz="2900" dirty="0">
                <a:solidFill>
                  <a:prstClr val="black"/>
                </a:solidFill>
              </a:rPr>
              <a:t>Det gode speciale</a:t>
            </a:r>
            <a:br>
              <a:rPr lang="da-DK" sz="2900" dirty="0">
                <a:solidFill>
                  <a:prstClr val="black"/>
                </a:solidFill>
              </a:rPr>
            </a:br>
            <a:r>
              <a:rPr lang="da-DK" sz="2400" dirty="0">
                <a:solidFill>
                  <a:srgbClr val="C00000"/>
                </a:solidFill>
              </a:rPr>
              <a:t>Typiske fejl </a:t>
            </a:r>
          </a:p>
        </p:txBody>
      </p:sp>
      <p:sp>
        <p:nvSpPr>
          <p:cNvPr id="3" name="Pladsholder til indhold 2"/>
          <p:cNvSpPr>
            <a:spLocks noGrp="1"/>
          </p:cNvSpPr>
          <p:nvPr>
            <p:ph idx="1"/>
          </p:nvPr>
        </p:nvSpPr>
        <p:spPr/>
        <p:txBody>
          <a:bodyPr>
            <a:normAutofit fontScale="92500" lnSpcReduction="10000"/>
          </a:bodyPr>
          <a:lstStyle/>
          <a:p>
            <a:r>
              <a:rPr lang="da-DK" b="1" dirty="0">
                <a:solidFill>
                  <a:srgbClr val="D51E48"/>
                </a:solidFill>
              </a:rPr>
              <a:t>Opdater litteraturlisten løbende</a:t>
            </a:r>
          </a:p>
          <a:p>
            <a:pPr lvl="1"/>
            <a:r>
              <a:rPr lang="da-DK" dirty="0"/>
              <a:t>Hver gang du nævner en kilde i enten brødtekst eller fodnote – tilføj kilden i litteraturlisten</a:t>
            </a:r>
          </a:p>
          <a:p>
            <a:endParaRPr lang="da-DK" dirty="0"/>
          </a:p>
          <a:p>
            <a:r>
              <a:rPr lang="da-DK" b="1" dirty="0">
                <a:solidFill>
                  <a:srgbClr val="D51E48"/>
                </a:solidFill>
              </a:rPr>
              <a:t>Tilføj fodnote straks</a:t>
            </a:r>
          </a:p>
          <a:p>
            <a:pPr lvl="1"/>
            <a:r>
              <a:rPr lang="da-DK" dirty="0"/>
              <a:t>Hvis du venter til senere, risikerer du at glemme hvor du har oplysningen fra</a:t>
            </a:r>
          </a:p>
          <a:p>
            <a:endParaRPr lang="da-DK" dirty="0"/>
          </a:p>
          <a:p>
            <a:r>
              <a:rPr lang="da-DK" b="1" dirty="0">
                <a:solidFill>
                  <a:srgbClr val="D51E48"/>
                </a:solidFill>
              </a:rPr>
              <a:t>Husk fodnoter </a:t>
            </a:r>
            <a:r>
              <a:rPr lang="da-DK" dirty="0"/>
              <a:t>til alle udsagn, der ikke er enten </a:t>
            </a:r>
          </a:p>
          <a:p>
            <a:pPr lvl="1"/>
            <a:r>
              <a:rPr lang="da-DK" dirty="0"/>
              <a:t>Udtryk for din </a:t>
            </a:r>
            <a:r>
              <a:rPr lang="da-DK" b="1" dirty="0">
                <a:solidFill>
                  <a:srgbClr val="D51E48"/>
                </a:solidFill>
              </a:rPr>
              <a:t>egen holdning</a:t>
            </a:r>
          </a:p>
          <a:p>
            <a:pPr lvl="1"/>
            <a:r>
              <a:rPr lang="da-DK" dirty="0"/>
              <a:t>Generel </a:t>
            </a:r>
            <a:r>
              <a:rPr lang="da-DK" b="1" dirty="0">
                <a:solidFill>
                  <a:srgbClr val="D51E48"/>
                </a:solidFill>
              </a:rPr>
              <a:t>allemandseje/viden</a:t>
            </a:r>
          </a:p>
          <a:p>
            <a:pPr lvl="1"/>
            <a:r>
              <a:rPr lang="da-DK" dirty="0"/>
              <a:t>Hvis der ikke er nogen kilde, er vejleder/censor tvunget til at gå ud fra, at der er tale om din egen personlige holdning – eller plagiat. </a:t>
            </a:r>
          </a:p>
          <a:p>
            <a:endParaRPr lang="da-DK" dirty="0"/>
          </a:p>
          <a:p>
            <a:endParaRPr lang="da-DK" dirty="0"/>
          </a:p>
          <a:p>
            <a:endParaRPr lang="da-DK" dirty="0"/>
          </a:p>
          <a:p>
            <a:endParaRPr lang="da-DK" dirty="0"/>
          </a:p>
          <a:p>
            <a:endParaRPr lang="da-DK" dirty="0"/>
          </a:p>
          <a:p>
            <a:endParaRPr lang="da-DK" dirty="0"/>
          </a:p>
          <a:p>
            <a:endParaRPr lang="da-DK" dirty="0"/>
          </a:p>
          <a:p>
            <a:endParaRPr lang="da-DK" dirty="0"/>
          </a:p>
          <a:p>
            <a:endParaRPr lang="da-DK" dirty="0"/>
          </a:p>
        </p:txBody>
      </p:sp>
      <p:sp>
        <p:nvSpPr>
          <p:cNvPr id="4" name="Pladsholder til slidenummer 3"/>
          <p:cNvSpPr>
            <a:spLocks noGrp="1"/>
          </p:cNvSpPr>
          <p:nvPr>
            <p:ph type="sldNum" sz="quarter" idx="12"/>
          </p:nvPr>
        </p:nvSpPr>
        <p:spPr/>
        <p:txBody>
          <a:bodyPr/>
          <a:lstStyle/>
          <a:p>
            <a:endParaRPr lang="en-US" dirty="0"/>
          </a:p>
        </p:txBody>
      </p:sp>
    </p:spTree>
    <p:extLst>
      <p:ext uri="{BB962C8B-B14F-4D97-AF65-F5344CB8AC3E}">
        <p14:creationId xmlns:p14="http://schemas.microsoft.com/office/powerpoint/2010/main" val="25624495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2900" dirty="0">
                <a:solidFill>
                  <a:prstClr val="black"/>
                </a:solidFill>
              </a:rPr>
              <a:t>Det gode speciale</a:t>
            </a:r>
            <a:br>
              <a:rPr lang="da-DK" sz="2900" dirty="0">
                <a:solidFill>
                  <a:prstClr val="black"/>
                </a:solidFill>
              </a:rPr>
            </a:br>
            <a:r>
              <a:rPr lang="da-DK" sz="2400" dirty="0">
                <a:solidFill>
                  <a:srgbClr val="C00000"/>
                </a:solidFill>
              </a:rPr>
              <a:t>Eksempler på mulige interdisciplinære emner </a:t>
            </a:r>
            <a:endParaRPr lang="da-DK" dirty="0"/>
          </a:p>
        </p:txBody>
      </p:sp>
      <p:sp>
        <p:nvSpPr>
          <p:cNvPr id="3" name="Pladsholder til indhold 2"/>
          <p:cNvSpPr>
            <a:spLocks noGrp="1"/>
          </p:cNvSpPr>
          <p:nvPr>
            <p:ph idx="1"/>
          </p:nvPr>
        </p:nvSpPr>
        <p:spPr/>
        <p:txBody>
          <a:bodyPr>
            <a:normAutofit fontScale="55000" lnSpcReduction="20000"/>
          </a:bodyPr>
          <a:lstStyle/>
          <a:p>
            <a:r>
              <a:rPr lang="da-DK" dirty="0"/>
              <a:t>Konkurrenceretlige problemer ved deleøkonomi</a:t>
            </a:r>
          </a:p>
          <a:p>
            <a:r>
              <a:rPr lang="da-DK" dirty="0"/>
              <a:t>”Patent-trolde” i EU-konkurrenceretten</a:t>
            </a:r>
          </a:p>
          <a:p>
            <a:r>
              <a:rPr lang="da-DK" dirty="0"/>
              <a:t>Anvendeligheden af det kontrafaktiske scenarie i en analyse af en formåls-overtrædelse i et konkurrenceøkonomisk perspektiv</a:t>
            </a:r>
          </a:p>
          <a:p>
            <a:r>
              <a:rPr lang="da-DK" dirty="0"/>
              <a:t>Konkurrencerettens </a:t>
            </a:r>
            <a:r>
              <a:rPr lang="da-DK" dirty="0" err="1"/>
              <a:t>ekstraterritorialitet</a:t>
            </a:r>
            <a:r>
              <a:rPr lang="da-DK" dirty="0"/>
              <a:t>. Evt. sammenlignet med USA</a:t>
            </a:r>
          </a:p>
          <a:p>
            <a:r>
              <a:rPr lang="da-DK" dirty="0"/>
              <a:t>Reguleringen af first-movers på teknologimarkeder – hvornår bliver der tale om dominans og/eller misbrug? </a:t>
            </a:r>
          </a:p>
          <a:p>
            <a:r>
              <a:rPr lang="da-DK" dirty="0"/>
              <a:t>Anvendeligheden af ”Out of </a:t>
            </a:r>
            <a:r>
              <a:rPr lang="da-DK" dirty="0" err="1"/>
              <a:t>market</a:t>
            </a:r>
            <a:r>
              <a:rPr lang="da-DK" dirty="0"/>
              <a:t>” effektivitetsgevinster i TEUF artikel 101, stk. 3 og/eller fusionskontrolforordningen</a:t>
            </a:r>
          </a:p>
          <a:p>
            <a:r>
              <a:rPr lang="da-DK" dirty="0"/>
              <a:t>Beskyttelsen af sekundære markeder </a:t>
            </a:r>
          </a:p>
          <a:p>
            <a:r>
              <a:rPr lang="da-DK" dirty="0"/>
              <a:t>Skal misbrug altid finde sted på det dominerede marked? </a:t>
            </a:r>
          </a:p>
          <a:p>
            <a:r>
              <a:rPr lang="da-DK" dirty="0"/>
              <a:t>Hvilken rolle spiller ”hensigt” i misbrugssager? </a:t>
            </a:r>
          </a:p>
          <a:p>
            <a:r>
              <a:rPr lang="da-DK" dirty="0"/>
              <a:t>MFN-klausuler: skadesteorier og hvordan konkurrenceretten bør appliceres til disse klausuler. </a:t>
            </a:r>
          </a:p>
          <a:p>
            <a:r>
              <a:rPr lang="da-DK" dirty="0"/>
              <a:t>Konkurrencerettens formål</a:t>
            </a:r>
          </a:p>
          <a:p>
            <a:r>
              <a:rPr lang="da-DK" dirty="0"/>
              <a:t>Den ”økonomiske tilgang” og retssikkerhed (rettens forudsigelighed): komplementære eller uforenelige? </a:t>
            </a:r>
          </a:p>
          <a:p>
            <a:r>
              <a:rPr lang="da-DK" dirty="0"/>
              <a:t>Hub and </a:t>
            </a:r>
            <a:r>
              <a:rPr lang="da-DK" dirty="0" err="1"/>
              <a:t>spoke</a:t>
            </a:r>
            <a:r>
              <a:rPr lang="da-DK" dirty="0"/>
              <a:t> aftaler og hvordan disse (bør) reguleres</a:t>
            </a:r>
          </a:p>
          <a:p>
            <a:r>
              <a:rPr lang="da-DK" dirty="0" err="1"/>
              <a:t>Signalling</a:t>
            </a:r>
            <a:r>
              <a:rPr lang="da-DK" dirty="0"/>
              <a:t>: skadesteorier og hvordan konkurrenceretten bør appliceres</a:t>
            </a:r>
          </a:p>
          <a:p>
            <a:r>
              <a:rPr lang="da-DK" dirty="0"/>
              <a:t>Bindende videresalgspriser: skadesteorier og hvordan konkurrenceretten bør appliceres</a:t>
            </a:r>
          </a:p>
          <a:p>
            <a:r>
              <a:rPr lang="da-DK" dirty="0"/>
              <a:t>Eksklusive grant back klausuler: skadesteorier og hvordan konkurrenceretten bør appliceres</a:t>
            </a:r>
          </a:p>
          <a:p>
            <a:r>
              <a:rPr lang="da-DK" dirty="0"/>
              <a:t>Patentforlig evt. med anvendelse Lundbeck og </a:t>
            </a:r>
            <a:r>
              <a:rPr lang="da-DK" dirty="0" err="1"/>
              <a:t>Actavis</a:t>
            </a:r>
            <a:endParaRPr lang="da-DK" dirty="0"/>
          </a:p>
          <a:p>
            <a:r>
              <a:rPr lang="da-DK" dirty="0"/>
              <a:t>Hvilken rolle bør ”fairness” og </a:t>
            </a:r>
            <a:r>
              <a:rPr lang="da-DK" dirty="0" err="1"/>
              <a:t>consumer</a:t>
            </a:r>
            <a:r>
              <a:rPr lang="da-DK" dirty="0"/>
              <a:t> </a:t>
            </a:r>
            <a:r>
              <a:rPr lang="da-DK" dirty="0" err="1"/>
              <a:t>choice</a:t>
            </a:r>
            <a:r>
              <a:rPr lang="da-DK" dirty="0"/>
              <a:t> have i konkurrenceretten? </a:t>
            </a:r>
          </a:p>
          <a:p>
            <a:r>
              <a:rPr lang="da-DK" dirty="0"/>
              <a:t>AEC-testens rolle efter Post Danmark II</a:t>
            </a:r>
          </a:p>
        </p:txBody>
      </p:sp>
      <p:sp>
        <p:nvSpPr>
          <p:cNvPr id="4" name="Pladsholder til slidenummer 3"/>
          <p:cNvSpPr>
            <a:spLocks noGrp="1"/>
          </p:cNvSpPr>
          <p:nvPr>
            <p:ph type="sldNum" sz="quarter" idx="12"/>
          </p:nvPr>
        </p:nvSpPr>
        <p:spPr/>
        <p:txBody>
          <a:bodyPr/>
          <a:lstStyle/>
          <a:p>
            <a:endParaRPr lang="en-US" dirty="0"/>
          </a:p>
        </p:txBody>
      </p:sp>
    </p:spTree>
    <p:extLst>
      <p:ext uri="{BB962C8B-B14F-4D97-AF65-F5344CB8AC3E}">
        <p14:creationId xmlns:p14="http://schemas.microsoft.com/office/powerpoint/2010/main" val="4999812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2900" dirty="0">
                <a:solidFill>
                  <a:prstClr val="black"/>
                </a:solidFill>
              </a:rPr>
              <a:t>Det gode speciale</a:t>
            </a:r>
            <a:br>
              <a:rPr lang="da-DK" sz="2900" dirty="0">
                <a:solidFill>
                  <a:prstClr val="black"/>
                </a:solidFill>
              </a:rPr>
            </a:br>
            <a:r>
              <a:rPr lang="da-DK" sz="2400" dirty="0">
                <a:solidFill>
                  <a:srgbClr val="C00000"/>
                </a:solidFill>
              </a:rPr>
              <a:t>Eksempler på mulige interdisciplinære emner </a:t>
            </a:r>
            <a:endParaRPr lang="da-DK" dirty="0"/>
          </a:p>
        </p:txBody>
      </p:sp>
      <p:sp>
        <p:nvSpPr>
          <p:cNvPr id="3" name="Pladsholder til indhold 2"/>
          <p:cNvSpPr>
            <a:spLocks noGrp="1"/>
          </p:cNvSpPr>
          <p:nvPr>
            <p:ph idx="1"/>
          </p:nvPr>
        </p:nvSpPr>
        <p:spPr/>
        <p:txBody>
          <a:bodyPr>
            <a:normAutofit fontScale="47500" lnSpcReduction="20000"/>
          </a:bodyPr>
          <a:lstStyle/>
          <a:p>
            <a:r>
              <a:rPr lang="da-DK" dirty="0"/>
              <a:t>Statsstøtte til grøn energi – fordele og ulemper (Hvorfor der kan være behov for statsstøtte til grøn omstilling, når EU ETS sætter et låg på drivhusgasudledning og tillader handel med udledningsrettigheder) / Green Deal</a:t>
            </a:r>
          </a:p>
          <a:p>
            <a:r>
              <a:rPr lang="da-DK" dirty="0"/>
              <a:t>Skat, selektivitet og statsstøtte (Apple, Starbucks, World </a:t>
            </a:r>
            <a:r>
              <a:rPr lang="da-DK" dirty="0" err="1"/>
              <a:t>Duty</a:t>
            </a:r>
            <a:r>
              <a:rPr lang="da-DK" dirty="0"/>
              <a:t> </a:t>
            </a:r>
            <a:r>
              <a:rPr lang="da-DK" dirty="0" err="1"/>
              <a:t>Free</a:t>
            </a:r>
            <a:r>
              <a:rPr lang="da-DK" dirty="0"/>
              <a:t>)</a:t>
            </a:r>
          </a:p>
          <a:p>
            <a:r>
              <a:rPr lang="da-DK" dirty="0"/>
              <a:t>Hvorfor den juridiske test for dominans er forkert/korrekt ud fra et økonomisk synspunkt</a:t>
            </a:r>
          </a:p>
          <a:p>
            <a:r>
              <a:rPr lang="da-DK" dirty="0"/>
              <a:t>Hvorfor den juridiske test for retroaktive rabatter er forkert/korrekt ud fra et økonomisk synspunkt</a:t>
            </a:r>
          </a:p>
          <a:p>
            <a:r>
              <a:rPr lang="da-DK" dirty="0"/>
              <a:t>Hvorfor den juridiske test for eksklusivaftaler er forkert/korrekt ud fra et økonomisk synspunkt</a:t>
            </a:r>
          </a:p>
          <a:p>
            <a:r>
              <a:rPr lang="da-DK" dirty="0"/>
              <a:t>Hvorfor den juridiske test for </a:t>
            </a:r>
            <a:r>
              <a:rPr lang="da-DK" dirty="0" err="1"/>
              <a:t>tying</a:t>
            </a:r>
            <a:r>
              <a:rPr lang="da-DK" dirty="0"/>
              <a:t>/</a:t>
            </a:r>
            <a:r>
              <a:rPr lang="da-DK" dirty="0" err="1"/>
              <a:t>bundling</a:t>
            </a:r>
            <a:r>
              <a:rPr lang="da-DK" dirty="0"/>
              <a:t> er forkert/korrekt ud fra et økonomisk synspunkt</a:t>
            </a:r>
          </a:p>
          <a:p>
            <a:r>
              <a:rPr lang="da-DK" dirty="0"/>
              <a:t>Hvorfor den juridiske test for </a:t>
            </a:r>
            <a:r>
              <a:rPr lang="da-DK" dirty="0" err="1"/>
              <a:t>predatory</a:t>
            </a:r>
            <a:r>
              <a:rPr lang="da-DK" dirty="0"/>
              <a:t> </a:t>
            </a:r>
            <a:r>
              <a:rPr lang="da-DK" dirty="0" err="1"/>
              <a:t>pricing</a:t>
            </a:r>
            <a:r>
              <a:rPr lang="da-DK" dirty="0"/>
              <a:t> er forkert/korrekt ud fra et økonomisk synspunkt</a:t>
            </a:r>
          </a:p>
          <a:p>
            <a:r>
              <a:rPr lang="da-DK" dirty="0"/>
              <a:t>Margin </a:t>
            </a:r>
            <a:r>
              <a:rPr lang="da-DK" dirty="0" err="1"/>
              <a:t>squeeze</a:t>
            </a:r>
            <a:r>
              <a:rPr lang="da-DK" dirty="0"/>
              <a:t> – selvstændig misbrugskategori eller afart af leveringsnægtelse? En analyse af den juridiske og økonomiske test for margin </a:t>
            </a:r>
            <a:r>
              <a:rPr lang="da-DK" dirty="0" err="1"/>
              <a:t>squeeze</a:t>
            </a:r>
            <a:r>
              <a:rPr lang="da-DK" dirty="0"/>
              <a:t> </a:t>
            </a:r>
            <a:r>
              <a:rPr lang="da-DK" dirty="0" err="1"/>
              <a:t>ctr</a:t>
            </a:r>
            <a:r>
              <a:rPr lang="da-DK" dirty="0"/>
              <a:t>. Leveringsnægtelse</a:t>
            </a:r>
          </a:p>
          <a:p>
            <a:r>
              <a:rPr lang="da-DK" dirty="0"/>
              <a:t>Spilteoris indflydelse på statsstøttereglerne </a:t>
            </a:r>
          </a:p>
          <a:p>
            <a:r>
              <a:rPr lang="da-DK" dirty="0"/>
              <a:t>ECN+ direktivet (i dansk kontekst?)</a:t>
            </a:r>
          </a:p>
          <a:p>
            <a:r>
              <a:rPr lang="da-DK" dirty="0"/>
              <a:t>Er kollektiv dominans et økonomisk rationelt koncept, eller er Kommissionen gået for langt? </a:t>
            </a:r>
          </a:p>
          <a:p>
            <a:r>
              <a:rPr lang="da-DK" dirty="0"/>
              <a:t>Kollektiv dominans og </a:t>
            </a:r>
            <a:r>
              <a:rPr lang="da-DK" dirty="0" err="1"/>
              <a:t>tacit</a:t>
            </a:r>
            <a:r>
              <a:rPr lang="da-DK" dirty="0"/>
              <a:t> </a:t>
            </a:r>
            <a:r>
              <a:rPr lang="da-DK" dirty="0" err="1"/>
              <a:t>collusion</a:t>
            </a:r>
            <a:endParaRPr lang="da-DK" dirty="0"/>
          </a:p>
          <a:p>
            <a:r>
              <a:rPr lang="da-DK" dirty="0"/>
              <a:t>Det økonomiske rationale bag per se forbuddet mod bindende videresalgspriser i vertikale aftaler</a:t>
            </a:r>
          </a:p>
          <a:p>
            <a:r>
              <a:rPr lang="da-DK" dirty="0"/>
              <a:t>Hvorfor F&amp;U aftaler ofte fremmer konkurrencen (gennem tre – eller flere – konkrete eksempler)</a:t>
            </a:r>
          </a:p>
          <a:p>
            <a:r>
              <a:rPr lang="da-DK" dirty="0"/>
              <a:t>Juridisk og økonomisk analyse af standardiseringsaftaler – hvornår er FRAND-terms fair &amp; </a:t>
            </a:r>
            <a:r>
              <a:rPr lang="da-DK" dirty="0" err="1"/>
              <a:t>reasonable</a:t>
            </a:r>
            <a:r>
              <a:rPr lang="da-DK" dirty="0"/>
              <a:t>? </a:t>
            </a:r>
          </a:p>
          <a:p>
            <a:r>
              <a:rPr lang="da-DK" dirty="0"/>
              <a:t>Hvorfor prisaftaler er muligt i specialiseringsaftaler, men ikke i distributionsaftaler</a:t>
            </a:r>
          </a:p>
          <a:p>
            <a:r>
              <a:rPr lang="da-DK" dirty="0"/>
              <a:t>Den juridiske forskel på et indkøbskartel og en horisontal indkøbsaftale (</a:t>
            </a:r>
            <a:r>
              <a:rPr lang="da-DK" dirty="0" err="1"/>
              <a:t>buying</a:t>
            </a:r>
            <a:r>
              <a:rPr lang="da-DK" dirty="0"/>
              <a:t> </a:t>
            </a:r>
            <a:r>
              <a:rPr lang="da-DK" dirty="0" err="1"/>
              <a:t>group</a:t>
            </a:r>
            <a:r>
              <a:rPr lang="da-DK" dirty="0"/>
              <a:t>), og hvorfor den ene er samfundsøkonomisk skadelig og den anden ikke er. </a:t>
            </a:r>
          </a:p>
          <a:p>
            <a:r>
              <a:rPr lang="da-DK" dirty="0"/>
              <a:t>Er ”</a:t>
            </a:r>
            <a:r>
              <a:rPr lang="da-DK" dirty="0" err="1"/>
              <a:t>Chinese</a:t>
            </a:r>
            <a:r>
              <a:rPr lang="da-DK" dirty="0"/>
              <a:t> Walls” realistisk? Konsortiedannelse ved udbud, hvor der både udbydes hovedentreprise og delentrepriser</a:t>
            </a:r>
          </a:p>
          <a:p>
            <a:r>
              <a:rPr lang="da-DK" dirty="0"/>
              <a:t>Falck/BIOS – hvorfor Falck kan have misbrugt sin dominerende stilling ved at ansætte alle reddere i Region Syddanmark</a:t>
            </a:r>
          </a:p>
          <a:p>
            <a:r>
              <a:rPr lang="da-DK" dirty="0"/>
              <a:t>Anvendelsen af konkurrencereglerne ved koncentrationer – hvornår anvendes 101(1) </a:t>
            </a:r>
            <a:r>
              <a:rPr lang="da-DK" dirty="0" err="1"/>
              <a:t>ctr</a:t>
            </a:r>
            <a:r>
              <a:rPr lang="da-DK" dirty="0"/>
              <a:t>. EUMR – og er der et </a:t>
            </a:r>
            <a:r>
              <a:rPr lang="da-DK" dirty="0" err="1"/>
              <a:t>retstomt</a:t>
            </a:r>
            <a:r>
              <a:rPr lang="da-DK" dirty="0"/>
              <a:t> hul mellem de to? </a:t>
            </a:r>
          </a:p>
          <a:p>
            <a:r>
              <a:rPr lang="da-DK" dirty="0"/>
              <a:t>Full-</a:t>
            </a:r>
            <a:r>
              <a:rPr lang="da-DK" dirty="0" err="1"/>
              <a:t>function</a:t>
            </a:r>
            <a:r>
              <a:rPr lang="da-DK" dirty="0"/>
              <a:t> JV – de juridiske og økonomiske overvejelser og konsekvenser</a:t>
            </a:r>
          </a:p>
          <a:p>
            <a:r>
              <a:rPr lang="da-DK" dirty="0"/>
              <a:t>Fake news &amp; konkurrenceret</a:t>
            </a:r>
          </a:p>
        </p:txBody>
      </p:sp>
      <p:sp>
        <p:nvSpPr>
          <p:cNvPr id="4" name="Pladsholder til slidenummer 3"/>
          <p:cNvSpPr>
            <a:spLocks noGrp="1"/>
          </p:cNvSpPr>
          <p:nvPr>
            <p:ph type="sldNum" sz="quarter" idx="12"/>
          </p:nvPr>
        </p:nvSpPr>
        <p:spPr/>
        <p:txBody>
          <a:bodyPr/>
          <a:lstStyle/>
          <a:p>
            <a:endParaRPr lang="en-US" dirty="0"/>
          </a:p>
        </p:txBody>
      </p:sp>
    </p:spTree>
    <p:extLst>
      <p:ext uri="{BB962C8B-B14F-4D97-AF65-F5344CB8AC3E}">
        <p14:creationId xmlns:p14="http://schemas.microsoft.com/office/powerpoint/2010/main" val="13367626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sz="2900" dirty="0">
                <a:solidFill>
                  <a:prstClr val="black"/>
                </a:solidFill>
              </a:rPr>
              <a:t>Det gode speciale</a:t>
            </a:r>
            <a:br>
              <a:rPr lang="da-DK" sz="2900" dirty="0">
                <a:solidFill>
                  <a:prstClr val="black"/>
                </a:solidFill>
              </a:rPr>
            </a:br>
            <a:r>
              <a:rPr lang="da-DK" sz="2400" dirty="0">
                <a:solidFill>
                  <a:srgbClr val="C00000"/>
                </a:solidFill>
              </a:rPr>
              <a:t>Spørgsmål?</a:t>
            </a:r>
          </a:p>
        </p:txBody>
      </p:sp>
      <p:sp>
        <p:nvSpPr>
          <p:cNvPr id="3" name="Pladsholder til indhold 2"/>
          <p:cNvSpPr>
            <a:spLocks noGrp="1"/>
          </p:cNvSpPr>
          <p:nvPr>
            <p:ph idx="1"/>
          </p:nvPr>
        </p:nvSpPr>
        <p:spPr/>
        <p:txBody>
          <a:bodyPr/>
          <a:lstStyle/>
          <a:p>
            <a:endParaRPr lang="da-DK" dirty="0"/>
          </a:p>
          <a:p>
            <a:endParaRPr lang="da-DK" dirty="0"/>
          </a:p>
          <a:p>
            <a:endParaRPr lang="da-DK" dirty="0"/>
          </a:p>
          <a:p>
            <a:endParaRPr lang="da-DK" dirty="0"/>
          </a:p>
          <a:p>
            <a:endParaRPr lang="da-DK" dirty="0"/>
          </a:p>
          <a:p>
            <a:endParaRPr lang="da-DK" dirty="0"/>
          </a:p>
          <a:p>
            <a:endParaRPr lang="da-DK" dirty="0"/>
          </a:p>
        </p:txBody>
      </p:sp>
      <p:sp>
        <p:nvSpPr>
          <p:cNvPr id="4" name="Pladsholder til slidenummer 3"/>
          <p:cNvSpPr>
            <a:spLocks noGrp="1"/>
          </p:cNvSpPr>
          <p:nvPr>
            <p:ph type="sldNum" sz="quarter" idx="12"/>
          </p:nvPr>
        </p:nvSpPr>
        <p:spPr/>
        <p:txBody>
          <a:bodyPr/>
          <a:lstStyle/>
          <a:p>
            <a:endParaRPr lang="en-US" dirty="0"/>
          </a:p>
        </p:txBody>
      </p:sp>
    </p:spTree>
    <p:extLst>
      <p:ext uri="{BB962C8B-B14F-4D97-AF65-F5344CB8AC3E}">
        <p14:creationId xmlns:p14="http://schemas.microsoft.com/office/powerpoint/2010/main" val="975659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2900" dirty="0">
                <a:solidFill>
                  <a:prstClr val="black"/>
                </a:solidFill>
              </a:rPr>
              <a:t>Det gode speciale</a:t>
            </a:r>
            <a:br>
              <a:rPr lang="da-DK" sz="2900" dirty="0">
                <a:solidFill>
                  <a:prstClr val="black"/>
                </a:solidFill>
              </a:rPr>
            </a:br>
            <a:r>
              <a:rPr lang="da-DK" sz="2400" dirty="0">
                <a:solidFill>
                  <a:srgbClr val="C00000"/>
                </a:solidFill>
              </a:rPr>
              <a:t>Målbeskrivelse</a:t>
            </a:r>
            <a:endParaRPr lang="da-DK" dirty="0"/>
          </a:p>
        </p:txBody>
      </p:sp>
      <p:sp>
        <p:nvSpPr>
          <p:cNvPr id="3" name="Pladsholder til indhold 2"/>
          <p:cNvSpPr>
            <a:spLocks noGrp="1"/>
          </p:cNvSpPr>
          <p:nvPr>
            <p:ph idx="1"/>
          </p:nvPr>
        </p:nvSpPr>
        <p:spPr/>
        <p:txBody>
          <a:bodyPr>
            <a:normAutofit fontScale="85000" lnSpcReduction="10000"/>
          </a:bodyPr>
          <a:lstStyle/>
          <a:p>
            <a:r>
              <a:rPr lang="da-DK" dirty="0"/>
              <a:t>Den studerende skal være i stand til selvstændigt at:</a:t>
            </a:r>
          </a:p>
          <a:p>
            <a:pPr lvl="1"/>
            <a:r>
              <a:rPr lang="da-DK" dirty="0"/>
              <a:t>Udarbejde og </a:t>
            </a:r>
            <a:r>
              <a:rPr lang="da-DK" b="1" dirty="0">
                <a:solidFill>
                  <a:srgbClr val="D51E48"/>
                </a:solidFill>
              </a:rPr>
              <a:t>formulere en præcis, relevant problemstilling</a:t>
            </a:r>
            <a:r>
              <a:rPr lang="da-DK" dirty="0"/>
              <a:t>, der ligger inden for det erhvervsøkonomiske og/eller juridiske område som specialet omhandler.  </a:t>
            </a:r>
          </a:p>
          <a:p>
            <a:pPr lvl="1"/>
            <a:r>
              <a:rPr lang="da-DK" b="1" dirty="0">
                <a:solidFill>
                  <a:srgbClr val="D51E48"/>
                </a:solidFill>
              </a:rPr>
              <a:t>Tilvejebringe relevante (rets)kilder/erhvervsøkonomiske </a:t>
            </a:r>
            <a:r>
              <a:rPr lang="da-DK" dirty="0"/>
              <a:t>kilder i relation til det valgte emne. </a:t>
            </a:r>
          </a:p>
          <a:p>
            <a:pPr lvl="1"/>
            <a:r>
              <a:rPr lang="da-DK" dirty="0"/>
              <a:t>Oparbejde og </a:t>
            </a:r>
            <a:r>
              <a:rPr lang="da-DK" b="1" dirty="0">
                <a:solidFill>
                  <a:srgbClr val="D51E48"/>
                </a:solidFill>
              </a:rPr>
              <a:t>demonstrere kendskab </a:t>
            </a:r>
            <a:r>
              <a:rPr lang="da-DK" dirty="0"/>
              <a:t>til den retlige regulering/erhvervsøkonomiske regulering og videnskabelige teori af relevans for den valgte problemstilling. </a:t>
            </a:r>
          </a:p>
          <a:p>
            <a:pPr lvl="1"/>
            <a:r>
              <a:rPr lang="da-DK" b="1" dirty="0">
                <a:solidFill>
                  <a:srgbClr val="D51E48"/>
                </a:solidFill>
              </a:rPr>
              <a:t>Anvende den oparbejdede viden </a:t>
            </a:r>
            <a:r>
              <a:rPr lang="da-DK" dirty="0"/>
              <a:t>i forhold til den valgte problemstilling. </a:t>
            </a:r>
          </a:p>
          <a:p>
            <a:pPr lvl="1"/>
            <a:r>
              <a:rPr lang="da-DK" b="1" dirty="0">
                <a:solidFill>
                  <a:srgbClr val="D51E48"/>
                </a:solidFill>
              </a:rPr>
              <a:t>Analysere de relevante (rets)kilder</a:t>
            </a:r>
            <a:r>
              <a:rPr lang="da-DK" dirty="0"/>
              <a:t>/erhvervsøkonomiske kilder gennem hensigtsmæssig anvendelse af relevante metoder.  </a:t>
            </a:r>
          </a:p>
          <a:p>
            <a:pPr lvl="1"/>
            <a:r>
              <a:rPr lang="da-DK" b="1" dirty="0">
                <a:solidFill>
                  <a:srgbClr val="D51E48"/>
                </a:solidFill>
              </a:rPr>
              <a:t>Diskutere og reflektere </a:t>
            </a:r>
            <a:r>
              <a:rPr lang="da-DK" dirty="0"/>
              <a:t>over (rets)kildernes/de erhvervsøkonomiske kilders anvendelse i forhold til den konkrete problemstilling. </a:t>
            </a:r>
          </a:p>
          <a:p>
            <a:pPr lvl="1"/>
            <a:r>
              <a:rPr lang="da-DK" dirty="0"/>
              <a:t>Udarbejde en skriftlig opgave, der i sin form og indhold fremstår </a:t>
            </a:r>
            <a:r>
              <a:rPr lang="da-DK" b="1" dirty="0">
                <a:solidFill>
                  <a:srgbClr val="D51E48"/>
                </a:solidFill>
              </a:rPr>
              <a:t>struktureret</a:t>
            </a:r>
            <a:r>
              <a:rPr lang="da-DK" dirty="0"/>
              <a:t>, </a:t>
            </a:r>
            <a:r>
              <a:rPr lang="da-DK" b="1" dirty="0">
                <a:solidFill>
                  <a:srgbClr val="D51E48"/>
                </a:solidFill>
              </a:rPr>
              <a:t>velskrevet</a:t>
            </a:r>
            <a:r>
              <a:rPr lang="da-DK" dirty="0">
                <a:solidFill>
                  <a:srgbClr val="D51E48"/>
                </a:solidFill>
              </a:rPr>
              <a:t> </a:t>
            </a:r>
            <a:r>
              <a:rPr lang="da-DK" dirty="0"/>
              <a:t>og </a:t>
            </a:r>
            <a:r>
              <a:rPr lang="da-DK" b="1" dirty="0">
                <a:solidFill>
                  <a:srgbClr val="D51E48"/>
                </a:solidFill>
              </a:rPr>
              <a:t>meningsfuld</a:t>
            </a:r>
            <a:r>
              <a:rPr lang="da-DK" dirty="0">
                <a:solidFill>
                  <a:srgbClr val="D51E48"/>
                </a:solidFill>
              </a:rPr>
              <a:t> </a:t>
            </a:r>
            <a:r>
              <a:rPr lang="da-DK" dirty="0"/>
              <a:t>for læseren. </a:t>
            </a:r>
          </a:p>
          <a:p>
            <a:pPr lvl="1"/>
            <a:r>
              <a:rPr lang="da-DK" b="1" dirty="0">
                <a:solidFill>
                  <a:srgbClr val="D51E48"/>
                </a:solidFill>
              </a:rPr>
              <a:t>Diskutere og reflektere </a:t>
            </a:r>
            <a:r>
              <a:rPr lang="da-DK" dirty="0"/>
              <a:t>over muligheder for afklaring af de i specialet beskrevne problemstillinger konkret og/eller mere generelt. </a:t>
            </a:r>
          </a:p>
          <a:p>
            <a:endParaRPr lang="da-DK" dirty="0"/>
          </a:p>
        </p:txBody>
      </p:sp>
      <p:sp>
        <p:nvSpPr>
          <p:cNvPr id="4" name="Pladsholder til slidenummer 3"/>
          <p:cNvSpPr>
            <a:spLocks noGrp="1"/>
          </p:cNvSpPr>
          <p:nvPr>
            <p:ph type="sldNum" sz="quarter" idx="12"/>
          </p:nvPr>
        </p:nvSpPr>
        <p:spPr/>
        <p:txBody>
          <a:bodyPr/>
          <a:lstStyle/>
          <a:p>
            <a:endParaRPr lang="en-US" dirty="0"/>
          </a:p>
        </p:txBody>
      </p:sp>
    </p:spTree>
    <p:extLst>
      <p:ext uri="{BB962C8B-B14F-4D97-AF65-F5344CB8AC3E}">
        <p14:creationId xmlns:p14="http://schemas.microsoft.com/office/powerpoint/2010/main" val="3627211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sz="2900" dirty="0">
                <a:solidFill>
                  <a:prstClr val="black"/>
                </a:solidFill>
              </a:rPr>
              <a:t>Det gode speciale</a:t>
            </a:r>
            <a:br>
              <a:rPr lang="da-DK" sz="2900" dirty="0">
                <a:solidFill>
                  <a:prstClr val="black"/>
                </a:solidFill>
              </a:rPr>
            </a:br>
            <a:r>
              <a:rPr lang="da-DK" sz="2400" dirty="0">
                <a:solidFill>
                  <a:srgbClr val="C00000"/>
                </a:solidFill>
              </a:rPr>
              <a:t>Nødvendigheder</a:t>
            </a:r>
          </a:p>
        </p:txBody>
      </p:sp>
      <p:sp>
        <p:nvSpPr>
          <p:cNvPr id="3" name="Pladsholder til indhold 2"/>
          <p:cNvSpPr>
            <a:spLocks noGrp="1"/>
          </p:cNvSpPr>
          <p:nvPr>
            <p:ph idx="1"/>
          </p:nvPr>
        </p:nvSpPr>
        <p:spPr/>
        <p:txBody>
          <a:bodyPr>
            <a:normAutofit/>
          </a:bodyPr>
          <a:lstStyle/>
          <a:p>
            <a:r>
              <a:rPr lang="da-DK" dirty="0"/>
              <a:t>Formalia skal være i orden! </a:t>
            </a:r>
          </a:p>
          <a:p>
            <a:pPr lvl="1"/>
            <a:r>
              <a:rPr lang="da-DK" dirty="0"/>
              <a:t>Forside, tro- og love erklæring, anslag på forsiden, anslag inden for rammen af det tilladte, fodnoter ser skarpe ud</a:t>
            </a:r>
          </a:p>
          <a:p>
            <a:pPr lvl="1"/>
            <a:r>
              <a:rPr lang="da-DK" dirty="0"/>
              <a:t>Korrekte og relevante referencer </a:t>
            </a:r>
          </a:p>
          <a:p>
            <a:pPr lvl="1"/>
            <a:r>
              <a:rPr lang="da-DK" b="1" dirty="0">
                <a:solidFill>
                  <a:srgbClr val="D51E48"/>
                </a:solidFill>
              </a:rPr>
              <a:t>Hygiejnefaktor</a:t>
            </a:r>
          </a:p>
          <a:p>
            <a:pPr lvl="1"/>
            <a:endParaRPr lang="da-DK" dirty="0"/>
          </a:p>
          <a:p>
            <a:r>
              <a:rPr lang="da-DK" dirty="0"/>
              <a:t>Søg litteratur bredt.</a:t>
            </a:r>
          </a:p>
          <a:p>
            <a:endParaRPr lang="da-DK" dirty="0"/>
          </a:p>
          <a:p>
            <a:r>
              <a:rPr lang="da-DK" dirty="0"/>
              <a:t>Tænk over formidling – hvordan læser min læser dette? </a:t>
            </a:r>
          </a:p>
          <a:p>
            <a:endParaRPr lang="da-DK" dirty="0"/>
          </a:p>
          <a:p>
            <a:r>
              <a:rPr lang="da-DK" dirty="0"/>
              <a:t>Hav en rød tråd</a:t>
            </a:r>
          </a:p>
          <a:p>
            <a:endParaRPr lang="da-DK" dirty="0"/>
          </a:p>
          <a:p>
            <a:pPr lvl="1"/>
            <a:endParaRPr lang="da-DK" dirty="0"/>
          </a:p>
          <a:p>
            <a:endParaRPr lang="da-DK" dirty="0"/>
          </a:p>
          <a:p>
            <a:endParaRPr lang="da-DK" dirty="0"/>
          </a:p>
          <a:p>
            <a:endParaRPr lang="da-DK" dirty="0"/>
          </a:p>
          <a:p>
            <a:endParaRPr lang="da-DK" dirty="0"/>
          </a:p>
        </p:txBody>
      </p:sp>
      <p:sp>
        <p:nvSpPr>
          <p:cNvPr id="4" name="Pladsholder til slidenummer 3"/>
          <p:cNvSpPr>
            <a:spLocks noGrp="1"/>
          </p:cNvSpPr>
          <p:nvPr>
            <p:ph type="sldNum" sz="quarter" idx="12"/>
          </p:nvPr>
        </p:nvSpPr>
        <p:spPr/>
        <p:txBody>
          <a:bodyPr/>
          <a:lstStyle/>
          <a:p>
            <a:endParaRPr lang="en-US" dirty="0"/>
          </a:p>
        </p:txBody>
      </p:sp>
    </p:spTree>
    <p:extLst>
      <p:ext uri="{BB962C8B-B14F-4D97-AF65-F5344CB8AC3E}">
        <p14:creationId xmlns:p14="http://schemas.microsoft.com/office/powerpoint/2010/main" val="24940405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sz="2900" dirty="0">
                <a:solidFill>
                  <a:prstClr val="black"/>
                </a:solidFill>
              </a:rPr>
              <a:t>Det gode speciale</a:t>
            </a:r>
            <a:br>
              <a:rPr lang="da-DK" sz="2900" dirty="0">
                <a:solidFill>
                  <a:prstClr val="black"/>
                </a:solidFill>
              </a:rPr>
            </a:br>
            <a:r>
              <a:rPr lang="da-DK" sz="2400" dirty="0">
                <a:solidFill>
                  <a:srgbClr val="C00000"/>
                </a:solidFill>
              </a:rPr>
              <a:t>Nødvendigheder</a:t>
            </a:r>
          </a:p>
        </p:txBody>
      </p:sp>
      <p:sp>
        <p:nvSpPr>
          <p:cNvPr id="3" name="Pladsholder til indhold 2"/>
          <p:cNvSpPr>
            <a:spLocks noGrp="1"/>
          </p:cNvSpPr>
          <p:nvPr>
            <p:ph idx="1"/>
          </p:nvPr>
        </p:nvSpPr>
        <p:spPr/>
        <p:txBody>
          <a:bodyPr>
            <a:normAutofit fontScale="70000" lnSpcReduction="20000"/>
          </a:bodyPr>
          <a:lstStyle/>
          <a:p>
            <a:r>
              <a:rPr lang="da-DK" dirty="0"/>
              <a:t>God/skarp problemstilling! </a:t>
            </a:r>
          </a:p>
          <a:p>
            <a:pPr lvl="1"/>
            <a:r>
              <a:rPr lang="da-DK" dirty="0"/>
              <a:t>Nyhedsværdi? Teoretisk eller praktisk anvendeligt. </a:t>
            </a:r>
          </a:p>
          <a:p>
            <a:pPr lvl="1"/>
            <a:r>
              <a:rPr lang="da-DK" dirty="0"/>
              <a:t>Undgå reproduktion, men arbejd videre på eksisterende </a:t>
            </a:r>
          </a:p>
          <a:p>
            <a:pPr marL="457200" lvl="1" indent="0">
              <a:buNone/>
            </a:pPr>
            <a:endParaRPr lang="da-DK" dirty="0"/>
          </a:p>
          <a:p>
            <a:r>
              <a:rPr lang="da-DK" dirty="0"/>
              <a:t>Gør opgaven kompleks og interessant</a:t>
            </a:r>
          </a:p>
          <a:p>
            <a:pPr lvl="1"/>
            <a:r>
              <a:rPr lang="da-DK" dirty="0"/>
              <a:t>Vær kritisk over for kilderne! </a:t>
            </a:r>
          </a:p>
          <a:p>
            <a:pPr lvl="1"/>
            <a:r>
              <a:rPr lang="da-DK" dirty="0"/>
              <a:t>Selvstændigt og originalt? </a:t>
            </a:r>
          </a:p>
          <a:p>
            <a:endParaRPr lang="da-DK" dirty="0"/>
          </a:p>
          <a:p>
            <a:r>
              <a:rPr lang="da-DK" dirty="0"/>
              <a:t>For </a:t>
            </a:r>
            <a:r>
              <a:rPr lang="da-DK" dirty="0" err="1"/>
              <a:t>cand.merc.jur</a:t>
            </a:r>
            <a:r>
              <a:rPr lang="da-DK" dirty="0"/>
              <a:t>: </a:t>
            </a:r>
          </a:p>
          <a:p>
            <a:pPr lvl="1"/>
            <a:r>
              <a:rPr lang="da-DK" dirty="0"/>
              <a:t>Tilstrækkeligt interdisciplinært</a:t>
            </a:r>
          </a:p>
          <a:p>
            <a:pPr lvl="2"/>
            <a:r>
              <a:rPr lang="da-DK" i="1" dirty="0"/>
              <a:t>Udarbejdelse af et skriftlig arbejde i et </a:t>
            </a:r>
            <a:r>
              <a:rPr lang="da-DK" b="1" i="1" dirty="0">
                <a:solidFill>
                  <a:srgbClr val="D51E48"/>
                </a:solidFill>
              </a:rPr>
              <a:t>selvvalgt emne, som dækker over både erhvervsøkonomiske og juridiske aspekter</a:t>
            </a:r>
            <a:r>
              <a:rPr lang="da-DK" i="1" dirty="0"/>
              <a:t>, evt. med inddragelse af tilgrænsende områder, under vejledning af en ansat forsker/underviser på Juridisk Institut, alternativt, og kun efter forudgående aftale, en ekstern person. Emnet kan være teoretisk eller mere praktisk orienteret. </a:t>
            </a:r>
            <a:r>
              <a:rPr lang="da-DK" b="1" i="1" dirty="0">
                <a:solidFill>
                  <a:srgbClr val="D51E48"/>
                </a:solidFill>
              </a:rPr>
              <a:t>Uddannelsens to fagområder skal fremgå klart af specialet</a:t>
            </a:r>
            <a:r>
              <a:rPr lang="da-DK" i="1" dirty="0"/>
              <a:t>. Tværfagligheden kan komme til udtryk på forskellige måder. Fx kan selve emnet være tværfagligt med både juridiske og erhvervsøkonomiske perspektiver. En anden mulighed for tilstrækkelig tværfaglighed er en juridisk vurdering af en erhvervsøkonomisk problemstilling eller en erhvervsøkonomisk vurdering af en juridisk problemstilling. </a:t>
            </a:r>
            <a:r>
              <a:rPr lang="da-DK" b="1" i="1" dirty="0">
                <a:solidFill>
                  <a:srgbClr val="D51E48"/>
                </a:solidFill>
              </a:rPr>
              <a:t>Tværfagligheden skal komme til udtryk i det analytiske niveau og ikke blot som en redegørelse eller en overfladisk perspektivering</a:t>
            </a:r>
            <a:r>
              <a:rPr lang="da-DK" i="1" dirty="0"/>
              <a:t>. Der er ikke krav om et bestemt sideantal for hvert fagområde.</a:t>
            </a:r>
            <a:endParaRPr lang="da-DK" dirty="0"/>
          </a:p>
          <a:p>
            <a:pPr lvl="1"/>
            <a:endParaRPr lang="da-DK" dirty="0"/>
          </a:p>
          <a:p>
            <a:endParaRPr lang="da-DK" dirty="0"/>
          </a:p>
          <a:p>
            <a:endParaRPr lang="da-DK" dirty="0"/>
          </a:p>
          <a:p>
            <a:endParaRPr lang="da-DK" dirty="0"/>
          </a:p>
          <a:p>
            <a:endParaRPr lang="da-DK" dirty="0"/>
          </a:p>
        </p:txBody>
      </p:sp>
      <p:sp>
        <p:nvSpPr>
          <p:cNvPr id="4" name="Pladsholder til slidenummer 3"/>
          <p:cNvSpPr>
            <a:spLocks noGrp="1"/>
          </p:cNvSpPr>
          <p:nvPr>
            <p:ph type="sldNum" sz="quarter" idx="12"/>
          </p:nvPr>
        </p:nvSpPr>
        <p:spPr/>
        <p:txBody>
          <a:bodyPr/>
          <a:lstStyle/>
          <a:p>
            <a:endParaRPr lang="en-US" dirty="0"/>
          </a:p>
        </p:txBody>
      </p:sp>
    </p:spTree>
    <p:extLst>
      <p:ext uri="{BB962C8B-B14F-4D97-AF65-F5344CB8AC3E}">
        <p14:creationId xmlns:p14="http://schemas.microsoft.com/office/powerpoint/2010/main" val="37171734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2900" dirty="0">
                <a:solidFill>
                  <a:prstClr val="black"/>
                </a:solidFill>
              </a:rPr>
              <a:t>Det gode speciale</a:t>
            </a:r>
            <a:br>
              <a:rPr lang="da-DK" sz="2900" dirty="0">
                <a:solidFill>
                  <a:prstClr val="black"/>
                </a:solidFill>
              </a:rPr>
            </a:br>
            <a:r>
              <a:rPr lang="da-DK" sz="2400" dirty="0">
                <a:solidFill>
                  <a:srgbClr val="C00000"/>
                </a:solidFill>
              </a:rPr>
              <a:t>Interdisciplinært – hvordan?  </a:t>
            </a:r>
            <a:endParaRPr lang="da-DK" dirty="0"/>
          </a:p>
        </p:txBody>
      </p:sp>
      <p:sp>
        <p:nvSpPr>
          <p:cNvPr id="3" name="Pladsholder til indhold 2"/>
          <p:cNvSpPr>
            <a:spLocks noGrp="1"/>
          </p:cNvSpPr>
          <p:nvPr>
            <p:ph idx="1"/>
          </p:nvPr>
        </p:nvSpPr>
        <p:spPr/>
        <p:txBody>
          <a:bodyPr>
            <a:normAutofit lnSpcReduction="10000"/>
          </a:bodyPr>
          <a:lstStyle/>
          <a:p>
            <a:r>
              <a:rPr lang="da-DK" dirty="0"/>
              <a:t>Speciale med juridisk eller økonomisk fokus, hvor økonomisk teori anvendes til normativt at kritisere gældende ret</a:t>
            </a:r>
          </a:p>
          <a:p>
            <a:endParaRPr lang="da-DK" dirty="0"/>
          </a:p>
          <a:p>
            <a:r>
              <a:rPr lang="da-DK" dirty="0"/>
              <a:t>Speciale med juridisk fokus, hvor økonomisk teori anvendes til at kvalificere de juridiske argumenter </a:t>
            </a:r>
          </a:p>
          <a:p>
            <a:endParaRPr lang="da-DK" dirty="0"/>
          </a:p>
          <a:p>
            <a:r>
              <a:rPr lang="da-DK" dirty="0"/>
              <a:t>Erhvervsøkonomisk speciale, hvor jura anvendes som ét af flere beslutningsgrundlag i en proces </a:t>
            </a:r>
          </a:p>
          <a:p>
            <a:pPr lvl="1"/>
            <a:r>
              <a:rPr lang="da-DK" dirty="0"/>
              <a:t>f.eks. et spørgsmål om, hvornår en (navngiven) virksomhed bør internalisere en markedstransaktion</a:t>
            </a:r>
          </a:p>
          <a:p>
            <a:pPr lvl="1"/>
            <a:r>
              <a:rPr lang="da-DK" dirty="0"/>
              <a:t>Juraen vedrørende markedstransaktionen </a:t>
            </a:r>
            <a:r>
              <a:rPr lang="da-DK" u="sng" dirty="0"/>
              <a:t>og</a:t>
            </a:r>
            <a:r>
              <a:rPr lang="da-DK" dirty="0"/>
              <a:t> internaliseringen vil dermed være en del af specialet. </a:t>
            </a:r>
          </a:p>
          <a:p>
            <a:endParaRPr lang="da-DK" dirty="0"/>
          </a:p>
        </p:txBody>
      </p:sp>
      <p:sp>
        <p:nvSpPr>
          <p:cNvPr id="4" name="Pladsholder til slidenummer 3"/>
          <p:cNvSpPr>
            <a:spLocks noGrp="1"/>
          </p:cNvSpPr>
          <p:nvPr>
            <p:ph type="sldNum" sz="quarter" idx="12"/>
          </p:nvPr>
        </p:nvSpPr>
        <p:spPr/>
        <p:txBody>
          <a:bodyPr/>
          <a:lstStyle/>
          <a:p>
            <a:endParaRPr lang="en-US" dirty="0"/>
          </a:p>
        </p:txBody>
      </p:sp>
    </p:spTree>
    <p:extLst>
      <p:ext uri="{BB962C8B-B14F-4D97-AF65-F5344CB8AC3E}">
        <p14:creationId xmlns:p14="http://schemas.microsoft.com/office/powerpoint/2010/main" val="4090723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2900" dirty="0">
                <a:solidFill>
                  <a:prstClr val="black"/>
                </a:solidFill>
              </a:rPr>
              <a:t>Det gode speciale</a:t>
            </a:r>
            <a:br>
              <a:rPr lang="da-DK" sz="2900" dirty="0">
                <a:solidFill>
                  <a:prstClr val="black"/>
                </a:solidFill>
              </a:rPr>
            </a:br>
            <a:r>
              <a:rPr lang="da-DK" sz="2400" dirty="0">
                <a:solidFill>
                  <a:srgbClr val="C00000"/>
                </a:solidFill>
              </a:rPr>
              <a:t>Opbygning – kapitel 1 </a:t>
            </a:r>
            <a:endParaRPr lang="da-DK" dirty="0"/>
          </a:p>
        </p:txBody>
      </p:sp>
      <p:sp>
        <p:nvSpPr>
          <p:cNvPr id="3" name="Pladsholder til indhold 2"/>
          <p:cNvSpPr>
            <a:spLocks noGrp="1"/>
          </p:cNvSpPr>
          <p:nvPr>
            <p:ph idx="1"/>
          </p:nvPr>
        </p:nvSpPr>
        <p:spPr/>
        <p:txBody>
          <a:bodyPr>
            <a:normAutofit/>
          </a:bodyPr>
          <a:lstStyle/>
          <a:p>
            <a:r>
              <a:rPr lang="da-DK" dirty="0"/>
              <a:t>Indledning og problemformulering</a:t>
            </a:r>
          </a:p>
          <a:p>
            <a:pPr lvl="1"/>
            <a:r>
              <a:rPr lang="da-DK" dirty="0"/>
              <a:t>Introduktion til emnet</a:t>
            </a:r>
          </a:p>
          <a:p>
            <a:pPr lvl="2"/>
            <a:r>
              <a:rPr lang="da-DK" dirty="0"/>
              <a:t>Baggrund og </a:t>
            </a:r>
          </a:p>
          <a:p>
            <a:pPr lvl="2"/>
            <a:r>
              <a:rPr lang="da-DK" dirty="0" err="1"/>
              <a:t>Scope</a:t>
            </a:r>
            <a:r>
              <a:rPr lang="da-DK" dirty="0"/>
              <a:t> (om indholdet) – hvad er afhandlingens fokus</a:t>
            </a:r>
          </a:p>
          <a:p>
            <a:pPr lvl="1"/>
            <a:r>
              <a:rPr lang="da-DK" dirty="0"/>
              <a:t>Fremstillingens formål</a:t>
            </a:r>
          </a:p>
          <a:p>
            <a:pPr lvl="2"/>
            <a:r>
              <a:rPr lang="da-DK" dirty="0"/>
              <a:t>Problemformuleringen</a:t>
            </a:r>
          </a:p>
          <a:p>
            <a:pPr lvl="1"/>
            <a:r>
              <a:rPr lang="da-DK" dirty="0"/>
              <a:t>Disposition og afgrænsning</a:t>
            </a:r>
          </a:p>
          <a:p>
            <a:pPr lvl="1"/>
            <a:r>
              <a:rPr lang="da-DK" dirty="0"/>
              <a:t>Metode</a:t>
            </a:r>
          </a:p>
          <a:p>
            <a:pPr lvl="2"/>
            <a:r>
              <a:rPr lang="da-DK" dirty="0" err="1"/>
              <a:t>Retsdogmatik</a:t>
            </a:r>
            <a:endParaRPr lang="da-DK" dirty="0"/>
          </a:p>
          <a:p>
            <a:pPr lvl="2"/>
            <a:r>
              <a:rPr lang="da-DK" dirty="0"/>
              <a:t>Retskildeanvendelse</a:t>
            </a:r>
          </a:p>
          <a:p>
            <a:pPr lvl="2"/>
            <a:r>
              <a:rPr lang="da-DK" dirty="0"/>
              <a:t>Retskildeafvejning</a:t>
            </a:r>
          </a:p>
          <a:p>
            <a:pPr lvl="2"/>
            <a:r>
              <a:rPr lang="da-DK" dirty="0"/>
              <a:t>Økonomisk metode</a:t>
            </a:r>
          </a:p>
          <a:p>
            <a:endParaRPr lang="da-DK" dirty="0"/>
          </a:p>
          <a:p>
            <a:endParaRPr lang="da-DK" dirty="0"/>
          </a:p>
          <a:p>
            <a:endParaRPr lang="da-DK" dirty="0"/>
          </a:p>
          <a:p>
            <a:endParaRPr lang="da-DK" dirty="0"/>
          </a:p>
        </p:txBody>
      </p:sp>
      <p:sp>
        <p:nvSpPr>
          <p:cNvPr id="4" name="Pladsholder til slidenummer 3"/>
          <p:cNvSpPr>
            <a:spLocks noGrp="1"/>
          </p:cNvSpPr>
          <p:nvPr>
            <p:ph type="sldNum" sz="quarter" idx="12"/>
          </p:nvPr>
        </p:nvSpPr>
        <p:spPr/>
        <p:txBody>
          <a:bodyPr/>
          <a:lstStyle/>
          <a:p>
            <a:endParaRPr lang="en-US" dirty="0"/>
          </a:p>
        </p:txBody>
      </p:sp>
    </p:spTree>
    <p:extLst>
      <p:ext uri="{BB962C8B-B14F-4D97-AF65-F5344CB8AC3E}">
        <p14:creationId xmlns:p14="http://schemas.microsoft.com/office/powerpoint/2010/main" val="25033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2900" dirty="0">
                <a:solidFill>
                  <a:prstClr val="black"/>
                </a:solidFill>
              </a:rPr>
              <a:t>Det gode speciale</a:t>
            </a:r>
            <a:br>
              <a:rPr lang="da-DK" sz="2900" dirty="0">
                <a:solidFill>
                  <a:prstClr val="black"/>
                </a:solidFill>
              </a:rPr>
            </a:br>
            <a:r>
              <a:rPr lang="da-DK" sz="2400" dirty="0">
                <a:solidFill>
                  <a:srgbClr val="C00000"/>
                </a:solidFill>
              </a:rPr>
              <a:t>Opbygning – Resten af specialet</a:t>
            </a:r>
            <a:endParaRPr lang="da-DK" dirty="0"/>
          </a:p>
        </p:txBody>
      </p:sp>
      <p:sp>
        <p:nvSpPr>
          <p:cNvPr id="3" name="Pladsholder til indhold 2"/>
          <p:cNvSpPr>
            <a:spLocks noGrp="1"/>
          </p:cNvSpPr>
          <p:nvPr>
            <p:ph idx="1"/>
          </p:nvPr>
        </p:nvSpPr>
        <p:spPr/>
        <p:txBody>
          <a:bodyPr>
            <a:normAutofit lnSpcReduction="10000"/>
          </a:bodyPr>
          <a:lstStyle/>
          <a:p>
            <a:r>
              <a:rPr lang="da-DK" dirty="0"/>
              <a:t>Tre modeller: </a:t>
            </a:r>
          </a:p>
          <a:p>
            <a:pPr lvl="1"/>
            <a:r>
              <a:rPr lang="da-DK" dirty="0"/>
              <a:t>”Gymnasiemodellen”</a:t>
            </a:r>
          </a:p>
          <a:p>
            <a:pPr lvl="2"/>
            <a:r>
              <a:rPr lang="da-DK" dirty="0"/>
              <a:t>Redegørende afsnit</a:t>
            </a:r>
          </a:p>
          <a:p>
            <a:pPr lvl="2"/>
            <a:r>
              <a:rPr lang="da-DK" dirty="0"/>
              <a:t>Analyserende afsnit</a:t>
            </a:r>
          </a:p>
          <a:p>
            <a:pPr lvl="2"/>
            <a:r>
              <a:rPr lang="da-DK" dirty="0"/>
              <a:t>Diskuterende afsnit</a:t>
            </a:r>
          </a:p>
          <a:p>
            <a:pPr lvl="2"/>
            <a:r>
              <a:rPr lang="da-DK" dirty="0"/>
              <a:t>Perspektiverende afsnit</a:t>
            </a:r>
          </a:p>
          <a:p>
            <a:pPr lvl="2"/>
            <a:r>
              <a:rPr lang="da-DK" dirty="0"/>
              <a:t>Konklusion</a:t>
            </a:r>
          </a:p>
          <a:p>
            <a:pPr lvl="1"/>
            <a:endParaRPr lang="da-DK" dirty="0"/>
          </a:p>
          <a:p>
            <a:pPr lvl="1"/>
            <a:r>
              <a:rPr lang="da-DK" dirty="0"/>
              <a:t>Den anden model: </a:t>
            </a:r>
          </a:p>
          <a:p>
            <a:pPr lvl="2"/>
            <a:r>
              <a:rPr lang="da-DK" dirty="0"/>
              <a:t>Direkte tilgang, hvor analyse, diskussion og perspektivering sker simultant, mens redegørelse kun sker i det omfang, det er direkte relevant for analysen/diskussionen/perspektiveringen. </a:t>
            </a:r>
          </a:p>
          <a:p>
            <a:pPr lvl="1"/>
            <a:endParaRPr lang="da-DK" dirty="0"/>
          </a:p>
          <a:p>
            <a:pPr lvl="1"/>
            <a:r>
              <a:rPr lang="da-DK" dirty="0"/>
              <a:t>Hybrid</a:t>
            </a:r>
          </a:p>
          <a:p>
            <a:endParaRPr lang="da-DK" dirty="0"/>
          </a:p>
          <a:p>
            <a:endParaRPr lang="da-DK" dirty="0"/>
          </a:p>
          <a:p>
            <a:endParaRPr lang="da-DK" dirty="0"/>
          </a:p>
          <a:p>
            <a:endParaRPr lang="da-DK" dirty="0"/>
          </a:p>
        </p:txBody>
      </p:sp>
      <p:sp>
        <p:nvSpPr>
          <p:cNvPr id="4" name="Pladsholder til slidenummer 3"/>
          <p:cNvSpPr>
            <a:spLocks noGrp="1"/>
          </p:cNvSpPr>
          <p:nvPr>
            <p:ph type="sldNum" sz="quarter" idx="12"/>
          </p:nvPr>
        </p:nvSpPr>
        <p:spPr/>
        <p:txBody>
          <a:bodyPr/>
          <a:lstStyle/>
          <a:p>
            <a:endParaRPr lang="en-US" dirty="0"/>
          </a:p>
        </p:txBody>
      </p:sp>
    </p:spTree>
    <p:extLst>
      <p:ext uri="{BB962C8B-B14F-4D97-AF65-F5344CB8AC3E}">
        <p14:creationId xmlns:p14="http://schemas.microsoft.com/office/powerpoint/2010/main" val="35436148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2900" dirty="0">
                <a:solidFill>
                  <a:prstClr val="black"/>
                </a:solidFill>
              </a:rPr>
              <a:t>Det gode speciale</a:t>
            </a:r>
            <a:br>
              <a:rPr lang="da-DK" sz="2900" dirty="0">
                <a:solidFill>
                  <a:prstClr val="black"/>
                </a:solidFill>
              </a:rPr>
            </a:br>
            <a:r>
              <a:rPr lang="da-DK" sz="2400" dirty="0">
                <a:solidFill>
                  <a:srgbClr val="C00000"/>
                </a:solidFill>
              </a:rPr>
              <a:t>Opbygning – Resten af specialet</a:t>
            </a:r>
            <a:endParaRPr lang="da-DK" dirty="0"/>
          </a:p>
        </p:txBody>
      </p:sp>
      <p:sp>
        <p:nvSpPr>
          <p:cNvPr id="3" name="Pladsholder til indhold 2"/>
          <p:cNvSpPr>
            <a:spLocks noGrp="1"/>
          </p:cNvSpPr>
          <p:nvPr>
            <p:ph idx="1"/>
          </p:nvPr>
        </p:nvSpPr>
        <p:spPr>
          <a:xfrm>
            <a:off x="457200" y="1600200"/>
            <a:ext cx="8435280" cy="4525963"/>
          </a:xfrm>
        </p:spPr>
        <p:txBody>
          <a:bodyPr>
            <a:normAutofit/>
          </a:bodyPr>
          <a:lstStyle/>
          <a:p>
            <a:r>
              <a:rPr lang="da-DK" dirty="0"/>
              <a:t>Afsnit, der introducerer til de centrale juridiske/økonomiske emner</a:t>
            </a:r>
          </a:p>
          <a:p>
            <a:endParaRPr lang="da-DK" dirty="0"/>
          </a:p>
          <a:p>
            <a:r>
              <a:rPr lang="da-DK" dirty="0"/>
              <a:t>Efterfølgende afsnit, der bygger videre på forrige afsnit </a:t>
            </a:r>
          </a:p>
          <a:p>
            <a:endParaRPr lang="da-DK" dirty="0"/>
          </a:p>
          <a:p>
            <a:r>
              <a:rPr lang="da-DK" dirty="0"/>
              <a:t>Analysen/diskussionen tager et nyt skridt hver gang. </a:t>
            </a:r>
          </a:p>
          <a:p>
            <a:endParaRPr lang="da-DK" dirty="0"/>
          </a:p>
          <a:p>
            <a:r>
              <a:rPr lang="da-DK" dirty="0"/>
              <a:t>Husk delkonklusioner. </a:t>
            </a:r>
          </a:p>
          <a:p>
            <a:endParaRPr lang="da-DK" dirty="0"/>
          </a:p>
          <a:p>
            <a:endParaRPr lang="da-DK" dirty="0"/>
          </a:p>
          <a:p>
            <a:endParaRPr lang="da-DK" dirty="0"/>
          </a:p>
          <a:p>
            <a:endParaRPr lang="da-DK" dirty="0"/>
          </a:p>
          <a:p>
            <a:endParaRPr lang="da-DK" dirty="0"/>
          </a:p>
          <a:p>
            <a:endParaRPr lang="da-DK" dirty="0"/>
          </a:p>
          <a:p>
            <a:endParaRPr lang="da-DK" dirty="0"/>
          </a:p>
        </p:txBody>
      </p:sp>
      <p:sp>
        <p:nvSpPr>
          <p:cNvPr id="4" name="Pladsholder til slidenummer 3"/>
          <p:cNvSpPr>
            <a:spLocks noGrp="1"/>
          </p:cNvSpPr>
          <p:nvPr>
            <p:ph type="sldNum" sz="quarter" idx="12"/>
          </p:nvPr>
        </p:nvSpPr>
        <p:spPr/>
        <p:txBody>
          <a:bodyPr/>
          <a:lstStyle/>
          <a:p>
            <a:endParaRPr lang="en-US" dirty="0"/>
          </a:p>
        </p:txBody>
      </p:sp>
    </p:spTree>
    <p:extLst>
      <p:ext uri="{BB962C8B-B14F-4D97-AF65-F5344CB8AC3E}">
        <p14:creationId xmlns:p14="http://schemas.microsoft.com/office/powerpoint/2010/main" val="36412349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sz="2900" dirty="0">
                <a:solidFill>
                  <a:prstClr val="black"/>
                </a:solidFill>
              </a:rPr>
              <a:t>Det gode speciale</a:t>
            </a:r>
            <a:br>
              <a:rPr lang="da-DK" sz="2900" dirty="0">
                <a:solidFill>
                  <a:prstClr val="black"/>
                </a:solidFill>
              </a:rPr>
            </a:br>
            <a:r>
              <a:rPr lang="da-DK" sz="2400" dirty="0">
                <a:solidFill>
                  <a:srgbClr val="C00000"/>
                </a:solidFill>
              </a:rPr>
              <a:t>Typiske fejl </a:t>
            </a:r>
          </a:p>
        </p:txBody>
      </p:sp>
      <p:sp>
        <p:nvSpPr>
          <p:cNvPr id="3" name="Pladsholder til indhold 2"/>
          <p:cNvSpPr>
            <a:spLocks noGrp="1"/>
          </p:cNvSpPr>
          <p:nvPr>
            <p:ph idx="1"/>
          </p:nvPr>
        </p:nvSpPr>
        <p:spPr/>
        <p:txBody>
          <a:bodyPr/>
          <a:lstStyle/>
          <a:p>
            <a:r>
              <a:rPr lang="da-DK" dirty="0"/>
              <a:t>Sørg for, at </a:t>
            </a:r>
            <a:r>
              <a:rPr lang="da-DK" b="1" dirty="0">
                <a:solidFill>
                  <a:srgbClr val="D51E48"/>
                </a:solidFill>
              </a:rPr>
              <a:t>fodnoter passer til teksten</a:t>
            </a:r>
            <a:r>
              <a:rPr lang="da-DK" dirty="0"/>
              <a:t>! </a:t>
            </a:r>
          </a:p>
          <a:p>
            <a:pPr lvl="1"/>
            <a:r>
              <a:rPr lang="da-DK" dirty="0"/>
              <a:t>”Generelt kan det siges, at” ”Ifølge fast retspraksis” ”domstolene har flere gange fastslået, at”</a:t>
            </a:r>
          </a:p>
          <a:p>
            <a:pPr lvl="2"/>
            <a:r>
              <a:rPr lang="da-DK" dirty="0"/>
              <a:t>Og så kun 1-2 domme i fodnoterne. Det er useriøst. </a:t>
            </a:r>
          </a:p>
          <a:p>
            <a:pPr lvl="1"/>
            <a:r>
              <a:rPr lang="da-DK" dirty="0"/>
              <a:t>”EU-Domstolen har fastslået”</a:t>
            </a:r>
          </a:p>
          <a:p>
            <a:pPr lvl="2"/>
            <a:r>
              <a:rPr lang="da-DK" dirty="0"/>
              <a:t>”jf. forfatter xx, s. </a:t>
            </a:r>
            <a:r>
              <a:rPr lang="da-DK" dirty="0" err="1"/>
              <a:t>yy</a:t>
            </a:r>
            <a:r>
              <a:rPr lang="da-DK" dirty="0"/>
              <a:t>” – det er useriøst. Find EU-dommen selv. </a:t>
            </a:r>
          </a:p>
          <a:p>
            <a:endParaRPr lang="da-DK" dirty="0"/>
          </a:p>
          <a:p>
            <a:r>
              <a:rPr lang="da-DK" dirty="0"/>
              <a:t>For </a:t>
            </a:r>
            <a:r>
              <a:rPr lang="da-DK" b="1" dirty="0">
                <a:solidFill>
                  <a:srgbClr val="D51E48"/>
                </a:solidFill>
              </a:rPr>
              <a:t>snæver litteratursøgning</a:t>
            </a:r>
          </a:p>
          <a:p>
            <a:pPr lvl="1"/>
            <a:r>
              <a:rPr lang="da-DK" dirty="0"/>
              <a:t>I kan roligt regne med, at jeres vejleder – og sandsynligvis også censor – kender til væsentligt flere </a:t>
            </a:r>
            <a:r>
              <a:rPr lang="da-DK" dirty="0" err="1"/>
              <a:t>skriftssteder</a:t>
            </a:r>
            <a:r>
              <a:rPr lang="da-DK" dirty="0"/>
              <a:t> end de to lærebøger I tilfældigvis har fundet. </a:t>
            </a:r>
          </a:p>
          <a:p>
            <a:pPr lvl="1"/>
            <a:r>
              <a:rPr lang="da-DK" dirty="0"/>
              <a:t>Find </a:t>
            </a:r>
            <a:r>
              <a:rPr lang="da-DK" b="1" dirty="0">
                <a:solidFill>
                  <a:srgbClr val="D51E48"/>
                </a:solidFill>
              </a:rPr>
              <a:t>meget </a:t>
            </a:r>
            <a:r>
              <a:rPr lang="da-DK" dirty="0"/>
              <a:t>materiale </a:t>
            </a:r>
          </a:p>
          <a:p>
            <a:endParaRPr lang="da-DK" dirty="0"/>
          </a:p>
          <a:p>
            <a:endParaRPr lang="da-DK" dirty="0"/>
          </a:p>
          <a:p>
            <a:endParaRPr lang="da-DK" dirty="0"/>
          </a:p>
          <a:p>
            <a:endParaRPr lang="da-DK" dirty="0"/>
          </a:p>
          <a:p>
            <a:endParaRPr lang="da-DK" dirty="0"/>
          </a:p>
          <a:p>
            <a:endParaRPr lang="da-DK" dirty="0"/>
          </a:p>
          <a:p>
            <a:endParaRPr lang="da-DK" dirty="0"/>
          </a:p>
          <a:p>
            <a:endParaRPr lang="da-DK" dirty="0"/>
          </a:p>
        </p:txBody>
      </p:sp>
      <p:sp>
        <p:nvSpPr>
          <p:cNvPr id="4" name="Pladsholder til slidenummer 3"/>
          <p:cNvSpPr>
            <a:spLocks noGrp="1"/>
          </p:cNvSpPr>
          <p:nvPr>
            <p:ph type="sldNum" sz="quarter" idx="12"/>
          </p:nvPr>
        </p:nvSpPr>
        <p:spPr/>
        <p:txBody>
          <a:bodyPr/>
          <a:lstStyle/>
          <a:p>
            <a:endParaRPr lang="en-US" dirty="0"/>
          </a:p>
        </p:txBody>
      </p:sp>
    </p:spTree>
    <p:extLst>
      <p:ext uri="{BB962C8B-B14F-4D97-AF65-F5344CB8AC3E}">
        <p14:creationId xmlns:p14="http://schemas.microsoft.com/office/powerpoint/2010/main" val="2851174725"/>
      </p:ext>
    </p:extLst>
  </p:cSld>
  <p:clrMapOvr>
    <a:masterClrMapping/>
  </p:clrMapOvr>
</p:sld>
</file>

<file path=ppt/theme/theme1.xml><?xml version="1.0" encoding="utf-8"?>
<a:theme xmlns:a="http://schemas.openxmlformats.org/drawingml/2006/main" name="FocusTalent2015 præsentation - igangværen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Husk xmlns="de3327f3-0446-423f-aef1-4297fa48cb6c" xsi:nil="true"/>
    <_dlc_DocId xmlns="0013f702-809b-433d-825a-f4e801c52f1c">4DVK6USQYVVC-63-11</_dlc_DocId>
    <_dlc_DocIdUrl xmlns="0013f702-809b-433d-825a-f4e801c52f1c">
      <Url>http://intranet.focusadvokater.dk/administration/marketing/_layouts/DocIdRedir.aspx?ID=4DVK6USQYVVC-63-11</Url>
      <Description>4DVK6USQYVVC-63-11</Description>
    </_dlc_DocIdUrl>
  </documentManagement>
</p:properties>
</file>

<file path=customXml/item4.xml><?xml version="1.0" encoding="utf-8"?>
<ct:contentTypeSchema xmlns:ct="http://schemas.microsoft.com/office/2006/metadata/contentType" xmlns:ma="http://schemas.microsoft.com/office/2006/metadata/properties/metaAttributes" ct:_="" ma:_="" ma:contentTypeName="Dokument" ma:contentTypeID="0x0101004DB931F9FD54C04DB65043E48683B799" ma:contentTypeVersion="1" ma:contentTypeDescription="Opret et nyt dokument." ma:contentTypeScope="" ma:versionID="bdbfd3b82bc9aaf02f96548e63ee8f1a">
  <xsd:schema xmlns:xsd="http://www.w3.org/2001/XMLSchema" xmlns:xs="http://www.w3.org/2001/XMLSchema" xmlns:p="http://schemas.microsoft.com/office/2006/metadata/properties" xmlns:ns2="0013f702-809b-433d-825a-f4e801c52f1c" xmlns:ns3="de3327f3-0446-423f-aef1-4297fa48cb6c" targetNamespace="http://schemas.microsoft.com/office/2006/metadata/properties" ma:root="true" ma:fieldsID="0c33dfbebbb8e952ea5b8d7891c53d66" ns2:_="" ns3:_="">
    <xsd:import namespace="0013f702-809b-433d-825a-f4e801c52f1c"/>
    <xsd:import namespace="de3327f3-0446-423f-aef1-4297fa48cb6c"/>
    <xsd:element name="properties">
      <xsd:complexType>
        <xsd:sequence>
          <xsd:element name="documentManagement">
            <xsd:complexType>
              <xsd:all>
                <xsd:element ref="ns2:_dlc_DocId" minOccurs="0"/>
                <xsd:element ref="ns2:_dlc_DocIdUrl" minOccurs="0"/>
                <xsd:element ref="ns2:_dlc_DocIdPersistId" minOccurs="0"/>
                <xsd:element ref="ns3:Husk"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013f702-809b-433d-825a-f4e801c52f1c" elementFormDefault="qualified">
    <xsd:import namespace="http://schemas.microsoft.com/office/2006/documentManagement/types"/>
    <xsd:import namespace="http://schemas.microsoft.com/office/infopath/2007/PartnerControls"/>
    <xsd:element name="_dlc_DocId" ma:index="8" nillable="true" ma:displayName="Værdi for dokument-id" ma:description="Værdien af det dokument-id, der er tildelt dette element." ma:internalName="_dlc_DocId" ma:readOnly="true">
      <xsd:simpleType>
        <xsd:restriction base="dms:Text"/>
      </xsd:simpleType>
    </xsd:element>
    <xsd:element name="_dlc_DocIdUrl" ma:index="9" nillable="true" ma:displayName="Dokument-id" ma:description="Permanent link til dette dok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de3327f3-0446-423f-aef1-4297fa48cb6c" elementFormDefault="qualified">
    <xsd:import namespace="http://schemas.microsoft.com/office/2006/documentManagement/types"/>
    <xsd:import namespace="http://schemas.microsoft.com/office/infopath/2007/PartnerControls"/>
    <xsd:element name="Husk" ma:index="11" nillable="true" ma:displayName="Husk" ma:internalName="Husk">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F70ECC5-A918-4308-9C05-FFAACB26CF31}">
  <ds:schemaRefs>
    <ds:schemaRef ds:uri="http://schemas.microsoft.com/sharepoint/events"/>
  </ds:schemaRefs>
</ds:datastoreItem>
</file>

<file path=customXml/itemProps2.xml><?xml version="1.0" encoding="utf-8"?>
<ds:datastoreItem xmlns:ds="http://schemas.openxmlformats.org/officeDocument/2006/customXml" ds:itemID="{E6378646-17DF-4580-A422-DF29167910E5}">
  <ds:schemaRefs>
    <ds:schemaRef ds:uri="http://schemas.microsoft.com/sharepoint/v3/contenttype/forms"/>
  </ds:schemaRefs>
</ds:datastoreItem>
</file>

<file path=customXml/itemProps3.xml><?xml version="1.0" encoding="utf-8"?>
<ds:datastoreItem xmlns:ds="http://schemas.openxmlformats.org/officeDocument/2006/customXml" ds:itemID="{BFEF5AD9-9E98-4085-8562-D6F7F843E777}">
  <ds:schemaRefs>
    <ds:schemaRef ds:uri="0013f702-809b-433d-825a-f4e801c52f1c"/>
    <ds:schemaRef ds:uri="http://purl.org/dc/terms/"/>
    <ds:schemaRef ds:uri="http://schemas.microsoft.com/office/2006/documentManagement/types"/>
    <ds:schemaRef ds:uri="de3327f3-0446-423f-aef1-4297fa48cb6c"/>
    <ds:schemaRef ds:uri="http://purl.org/dc/elements/1.1/"/>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 ds:uri="http://purl.org/dc/dcmitype/"/>
  </ds:schemaRefs>
</ds:datastoreItem>
</file>

<file path=customXml/itemProps4.xml><?xml version="1.0" encoding="utf-8"?>
<ds:datastoreItem xmlns:ds="http://schemas.openxmlformats.org/officeDocument/2006/customXml" ds:itemID="{9BDE6080-E3C6-436E-A2E2-C15DC0D4519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013f702-809b-433d-825a-f4e801c52f1c"/>
    <ds:schemaRef ds:uri="de3327f3-0446-423f-aef1-4297fa48cb6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FocusTalent2015 præsentation - igangværende</Template>
  <TotalTime>9110</TotalTime>
  <Words>1650</Words>
  <Application>Microsoft Office PowerPoint</Application>
  <PresentationFormat>Skærmshow (4:3)</PresentationFormat>
  <Paragraphs>234</Paragraphs>
  <Slides>16</Slides>
  <Notes>1</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16</vt:i4>
      </vt:variant>
    </vt:vector>
  </HeadingPairs>
  <TitlesOfParts>
    <vt:vector size="20" baseType="lpstr">
      <vt:lpstr>Arial</vt:lpstr>
      <vt:lpstr>Calibri</vt:lpstr>
      <vt:lpstr>Wingdings</vt:lpstr>
      <vt:lpstr>FocusTalent2015 præsentation - igangværende</vt:lpstr>
      <vt:lpstr>PowerPoint-præsentation</vt:lpstr>
      <vt:lpstr>Det gode speciale Målbeskrivelse</vt:lpstr>
      <vt:lpstr>Det gode speciale Nødvendigheder</vt:lpstr>
      <vt:lpstr>Det gode speciale Nødvendigheder</vt:lpstr>
      <vt:lpstr>Det gode speciale Interdisciplinært – hvordan?  </vt:lpstr>
      <vt:lpstr>Det gode speciale Opbygning – kapitel 1 </vt:lpstr>
      <vt:lpstr>Det gode speciale Opbygning – Resten af specialet</vt:lpstr>
      <vt:lpstr>Det gode speciale Opbygning – Resten af specialet</vt:lpstr>
      <vt:lpstr>Det gode speciale Typiske fejl </vt:lpstr>
      <vt:lpstr>Det gode speciale Typiske fejl </vt:lpstr>
      <vt:lpstr>Det gode speciale Typiske fejl </vt:lpstr>
      <vt:lpstr>Det gode speciale Typiske fejl </vt:lpstr>
      <vt:lpstr>Det gode speciale Typiske fejl </vt:lpstr>
      <vt:lpstr>Det gode speciale Eksempler på mulige interdisciplinære emner </vt:lpstr>
      <vt:lpstr>Det gode speciale Eksempler på mulige interdisciplinære emner </vt:lpstr>
      <vt:lpstr>Det gode speciale Spørgsmål?</vt:lpstr>
    </vt:vector>
  </TitlesOfParts>
  <Company>Focus Advokater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Jesper Kusk Markvart</dc:creator>
  <cp:lastModifiedBy>Jesper Kruse Markvart</cp:lastModifiedBy>
  <cp:revision>775</cp:revision>
  <cp:lastPrinted>2017-11-20T14:13:10Z</cp:lastPrinted>
  <dcterms:created xsi:type="dcterms:W3CDTF">2015-09-01T13:57:03Z</dcterms:created>
  <dcterms:modified xsi:type="dcterms:W3CDTF">2025-04-22T06:17:29Z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0x0101004DB931F9FD54C04DB65043E48683B799</vt:lpwstr>
  </property>
  <property fmtid="{D5CDD505-2E9C-101B-9397-08002B2CF9AE}" pid="3" name="_dlc_DocIdItemGuid">
    <vt:lpwstr>a4dbbcb6-6da2-4b36-838a-4a3093318c91</vt:lpwstr>
  </property>
</Properties>
</file>