
<file path=[Content_Types].xml><?xml version="1.0" encoding="utf-8"?>
<Types xmlns="http://schemas.openxmlformats.org/package/2006/content-types">
  <Default Extension="bin" ContentType="image/x-e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1"/>
  </p:notesMasterIdLst>
  <p:sldIdLst>
    <p:sldId id="256" r:id="rId4"/>
    <p:sldId id="257" r:id="rId5"/>
    <p:sldId id="258" r:id="rId6"/>
    <p:sldId id="260" r:id="rId7"/>
    <p:sldId id="262" r:id="rId8"/>
    <p:sldId id="263" r:id="rId9"/>
    <p:sldId id="2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Forfatte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65B771-8069-4E4F-9186-41BBA7057F12}" v="2" dt="2025-10-30T08:24:53.201"/>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44" autoAdjust="0"/>
    <p:restoredTop sz="94662" autoAdjust="0"/>
  </p:normalViewPr>
  <p:slideViewPr>
    <p:cSldViewPr snapToGrid="0" showGuides="1">
      <p:cViewPr varScale="1">
        <p:scale>
          <a:sx n="56" d="100"/>
          <a:sy n="56" d="100"/>
        </p:scale>
        <p:origin x="624" y="31"/>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Dietz Legind" userId="d6a1dd25-5581-4360-960b-f07342b086d0" providerId="ADAL" clId="{6BA08357-8E46-46BA-91B2-71D4114B814D}"/>
    <pc:docChg chg="addSld modSld">
      <pc:chgData name="Nina Dietz Legind" userId="d6a1dd25-5581-4360-960b-f07342b086d0" providerId="ADAL" clId="{6BA08357-8E46-46BA-91B2-71D4114B814D}" dt="2025-10-30T09:53:04.564" v="201" actId="14100"/>
      <pc:docMkLst>
        <pc:docMk/>
      </pc:docMkLst>
      <pc:sldChg chg="modSp mod">
        <pc:chgData name="Nina Dietz Legind" userId="d6a1dd25-5581-4360-960b-f07342b086d0" providerId="ADAL" clId="{6BA08357-8E46-46BA-91B2-71D4114B814D}" dt="2025-10-30T09:52:18.673" v="196" actId="14100"/>
        <pc:sldMkLst>
          <pc:docMk/>
          <pc:sldMk cId="1853569943" sldId="262"/>
        </pc:sldMkLst>
        <pc:spChg chg="mod">
          <ac:chgData name="Nina Dietz Legind" userId="d6a1dd25-5581-4360-960b-f07342b086d0" providerId="ADAL" clId="{6BA08357-8E46-46BA-91B2-71D4114B814D}" dt="2025-10-30T09:52:18.673" v="196" actId="14100"/>
          <ac:spMkLst>
            <pc:docMk/>
            <pc:sldMk cId="1853569943" sldId="262"/>
            <ac:spMk id="3" creationId="{BE3F1E0B-B3A0-1EF2-9128-90776DE53525}"/>
          </ac:spMkLst>
        </pc:spChg>
      </pc:sldChg>
      <pc:sldChg chg="modSp new mod">
        <pc:chgData name="Nina Dietz Legind" userId="d6a1dd25-5581-4360-960b-f07342b086d0" providerId="ADAL" clId="{6BA08357-8E46-46BA-91B2-71D4114B814D}" dt="2025-10-30T09:53:04.564" v="201" actId="14100"/>
        <pc:sldMkLst>
          <pc:docMk/>
          <pc:sldMk cId="2102759257" sldId="263"/>
        </pc:sldMkLst>
        <pc:spChg chg="mod">
          <ac:chgData name="Nina Dietz Legind" userId="d6a1dd25-5581-4360-960b-f07342b086d0" providerId="ADAL" clId="{6BA08357-8E46-46BA-91B2-71D4114B814D}" dt="2025-10-30T09:53:02.061" v="200" actId="14100"/>
          <ac:spMkLst>
            <pc:docMk/>
            <pc:sldMk cId="2102759257" sldId="263"/>
            <ac:spMk id="2" creationId="{36D45BFE-DD26-97A9-423B-8D38B36AC736}"/>
          </ac:spMkLst>
        </pc:spChg>
        <pc:spChg chg="mod">
          <ac:chgData name="Nina Dietz Legind" userId="d6a1dd25-5581-4360-960b-f07342b086d0" providerId="ADAL" clId="{6BA08357-8E46-46BA-91B2-71D4114B814D}" dt="2025-10-30T09:53:04.564" v="201" actId="14100"/>
          <ac:spMkLst>
            <pc:docMk/>
            <pc:sldMk cId="2102759257" sldId="263"/>
            <ac:spMk id="3" creationId="{997777ED-3420-6896-61ED-06F73553CE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30/10/2025</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E1C219BB-60AD-EC47-B335-CCD227FE0730}" type="datetime1">
              <a:rPr lang="da-DK" smtClean="0"/>
              <a:t>30-10-2025</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Tree>
    <p:extLst>
      <p:ext uri="{BB962C8B-B14F-4D97-AF65-F5344CB8AC3E}">
        <p14:creationId xmlns:p14="http://schemas.microsoft.com/office/powerpoint/2010/main" val="319033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22" name="TextBox 21">
            <a:extLst>
              <a:ext uri="{FF2B5EF4-FFF2-40B4-BE49-F238E27FC236}">
                <a16:creationId xmlns:a16="http://schemas.microsoft.com/office/drawing/2014/main" id="{7C94981C-CC58-4018-9B19-5053EFA6B6A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2307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C3B731D4-2B1F-784D-8C58-42EF94E8099B}" type="datetime1">
              <a:rPr lang="da-DK" smtClean="0"/>
              <a:t>30-10-2025</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12" name="TextBox 11">
            <a:extLst>
              <a:ext uri="{FF2B5EF4-FFF2-40B4-BE49-F238E27FC236}">
                <a16:creationId xmlns:a16="http://schemas.microsoft.com/office/drawing/2014/main" id="{4E308762-F27B-4C02-A3F6-05048278412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Tree>
    <p:extLst>
      <p:ext uri="{BB962C8B-B14F-4D97-AF65-F5344CB8AC3E}">
        <p14:creationId xmlns:p14="http://schemas.microsoft.com/office/powerpoint/2010/main" val="2172234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05C3703-23C0-D44B-83B8-2C127BABD236}" type="datetime1">
              <a:rPr lang="da-DK" smtClean="0"/>
              <a:t>30-10-2025</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918304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7B886711-F134-D149-B1FF-0BBB5A4F76AD}" type="datetime1">
              <a:rPr lang="da-DK" smtClean="0"/>
              <a:t>30-10-2025</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82921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A4321CDD-0F0D-7943-A8B5-0BE988A9EA1B}" type="datetime1">
              <a:rPr lang="da-DK" smtClean="0"/>
              <a:t>30-10-2025</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198522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EE4FF6B9-9D09-1C44-8476-D6D8DB30CE19}" type="datetime1">
              <a:rPr lang="da-DK" smtClean="0"/>
              <a:t>30-10-2025</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661292278"/>
      </p:ext>
    </p:extLst>
  </p:cSld>
  <p:clrMapOvr>
    <a:masterClrMapping/>
  </p:clrMapOvr>
  <p:extLst>
    <p:ext uri="{DCECCB84-F9BA-43D5-87BE-67443E8EF086}">
      <p15:sldGuideLst xmlns:p15="http://schemas.microsoft.com/office/powerpoint/2012/main">
        <p15:guide id="1" orient="horz" pos="6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10AAC824-7FF3-5D40-8E3D-C535BA2D393F}" type="datetime1">
              <a:rPr lang="da-DK" smtClean="0"/>
              <a:t>30-10-2025</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Tree>
    <p:extLst>
      <p:ext uri="{BB962C8B-B14F-4D97-AF65-F5344CB8AC3E}">
        <p14:creationId xmlns:p14="http://schemas.microsoft.com/office/powerpoint/2010/main" val="406752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Tree>
    <p:extLst>
      <p:ext uri="{BB962C8B-B14F-4D97-AF65-F5344CB8AC3E}">
        <p14:creationId xmlns:p14="http://schemas.microsoft.com/office/powerpoint/2010/main" val="3540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B6C9B2E1-FD4D-2E4F-B536-D53FD770E78C}" type="datetime1">
              <a:rPr lang="da-DK" smtClean="0"/>
              <a:t>30-10-2025</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10" name="TextBox 9">
            <a:extLst>
              <a:ext uri="{FF2B5EF4-FFF2-40B4-BE49-F238E27FC236}">
                <a16:creationId xmlns:a16="http://schemas.microsoft.com/office/drawing/2014/main" id="{7EB9F81D-3EAD-42E8-88EC-432C25D7A8F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55003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9E7C4572-1B4E-0C40-9CD4-1C607C30CBE1}" type="datetime1">
              <a:rPr lang="da-DK" smtClean="0"/>
              <a:t>30-10-2025</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096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07E0BF14-F898-E942-B941-7FCC5EE4C404}" type="datetime1">
              <a:rPr lang="da-DK" smtClean="0"/>
              <a:t>30-10-2025</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617717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6FA92BFB-89B3-1946-98FB-6B9C9E3B27C2}" type="datetime1">
              <a:rPr lang="da-DK" smtClean="0"/>
              <a:t>30-10-2025</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7" name="TextBox 16">
            <a:extLst>
              <a:ext uri="{FF2B5EF4-FFF2-40B4-BE49-F238E27FC236}">
                <a16:creationId xmlns:a16="http://schemas.microsoft.com/office/drawing/2014/main" id="{1BBAA208-28D6-470D-B539-73F9AC20E86C}"/>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7654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4CDD2594-1358-9A46-B0A2-1C4E5251753F}" type="datetime1">
              <a:rPr lang="da-DK" smtClean="0"/>
              <a:t>30-10-2025</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419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endParaRPr lang="da-DK"/>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endParaRPr lang="da-DK"/>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226B0AB5-A8D0-CB42-904A-A721C96418CC}" type="datetime1">
              <a:rPr lang="da-DK" smtClean="0"/>
              <a:t>30-10-2025</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30-10-2025</a:t>
            </a:fld>
            <a:endParaRPr lang="da-DK" dirty="0"/>
          </a:p>
        </p:txBody>
      </p:sp>
      <p:sp>
        <p:nvSpPr>
          <p:cNvPr id="8" name="TextBox 2">
            <a:extLst>
              <a:ext uri="{FF2B5EF4-FFF2-40B4-BE49-F238E27FC236}">
                <a16:creationId xmlns:a16="http://schemas.microsoft.com/office/drawing/2014/main" id="{1FCD2DA3-F13B-6E3D-22B8-1D942381D88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81" r:id="rId1"/>
    <p:sldLayoutId id="2147483692" r:id="rId2"/>
    <p:sldLayoutId id="2147483679" r:id="rId3"/>
    <p:sldLayoutId id="2147483680" r:id="rId4"/>
    <p:sldLayoutId id="2147483688" r:id="rId5"/>
    <p:sldLayoutId id="2147483690" r:id="rId6"/>
    <p:sldLayoutId id="2147483686" r:id="rId7"/>
    <p:sldLayoutId id="2147483682" r:id="rId8"/>
    <p:sldLayoutId id="2147483689" r:id="rId9"/>
    <p:sldLayoutId id="2147483676" r:id="rId10"/>
    <p:sldLayoutId id="2147483654" r:id="rId11"/>
    <p:sldLayoutId id="2147483685" r:id="rId12"/>
    <p:sldLayoutId id="2147483691" r:id="rId13"/>
    <p:sldLayoutId id="2147483662" r:id="rId14"/>
  </p:sldLayoutIdLst>
  <p:hf hdr="0" ftr="0" dt="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85" userDrawn="1">
          <p15:clr>
            <a:srgbClr val="F26B43"/>
          </p15:clr>
        </p15:guide>
        <p15:guide id="4" orient="horz" pos="1071" userDrawn="1">
          <p15:clr>
            <a:srgbClr val="F26B43"/>
          </p15:clr>
        </p15:guide>
        <p15:guide id="5" pos="259" userDrawn="1">
          <p15:clr>
            <a:srgbClr val="F26B43"/>
          </p15:clr>
        </p15:guide>
        <p15:guide id="6" pos="7421" userDrawn="1">
          <p15:clr>
            <a:srgbClr val="F26B43"/>
          </p15:clr>
        </p15:guide>
        <p15:guide id="7" orient="horz" pos="1253" userDrawn="1">
          <p15:clr>
            <a:srgbClr val="F26B43"/>
          </p15:clr>
        </p15:guide>
        <p15:guide id="8" orient="horz" pos="3680" userDrawn="1">
          <p15:clr>
            <a:srgbClr val="F26B43"/>
          </p15:clr>
        </p15:guide>
        <p15:guide id="9" orient="horz" pos="3916" userDrawn="1">
          <p15:clr>
            <a:srgbClr val="F26B43"/>
          </p15:clr>
        </p15:guide>
        <p15:guide id="10" orient="horz" pos="4094" userDrawn="1">
          <p15:clr>
            <a:srgbClr val="F26B43"/>
          </p15:clr>
        </p15:guide>
        <p15:guide id="11" pos="54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itsdu.dk/da/mit_studie/kandidat/jura/vejledning-og-support/aipaas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51AA26-175A-4B33-9251-E74C7B86D4FE}"/>
              </a:ext>
            </a:extLst>
          </p:cNvPr>
          <p:cNvSpPr>
            <a:spLocks noGrp="1"/>
          </p:cNvSpPr>
          <p:nvPr>
            <p:ph type="ctrTitle"/>
          </p:nvPr>
        </p:nvSpPr>
        <p:spPr>
          <a:xfrm>
            <a:off x="349384" y="1760373"/>
            <a:ext cx="11478181" cy="4070408"/>
          </a:xfrm>
        </p:spPr>
        <p:txBody>
          <a:bodyPr/>
          <a:lstStyle/>
          <a:p>
            <a:pPr algn="ctr"/>
            <a:r>
              <a:rPr lang="da-DK" sz="6000" dirty="0"/>
              <a:t>Eksamens-</a:t>
            </a:r>
            <a:br>
              <a:rPr lang="da-DK" sz="6000" dirty="0"/>
            </a:br>
            <a:r>
              <a:rPr lang="da-DK" sz="6000" dirty="0"/>
              <a:t>uregelmæssigheder</a:t>
            </a:r>
            <a:br>
              <a:rPr lang="da-DK" sz="6600" dirty="0"/>
            </a:br>
            <a:br>
              <a:rPr lang="da-DK" sz="6600" dirty="0"/>
            </a:br>
            <a:r>
              <a:rPr lang="da-DK" sz="4400" dirty="0"/>
              <a:t>Infomøder </a:t>
            </a:r>
            <a:br>
              <a:rPr lang="da-DK" sz="4400"/>
            </a:br>
            <a:r>
              <a:rPr lang="da-DK" sz="4400"/>
              <a:t>Speciale-skrivning </a:t>
            </a:r>
            <a:br>
              <a:rPr lang="da-DK" sz="4400" dirty="0"/>
            </a:br>
            <a:endParaRPr lang="da-DK" sz="6600" dirty="0"/>
          </a:p>
        </p:txBody>
      </p:sp>
    </p:spTree>
    <p:extLst>
      <p:ext uri="{BB962C8B-B14F-4D97-AF65-F5344CB8AC3E}">
        <p14:creationId xmlns:p14="http://schemas.microsoft.com/office/powerpoint/2010/main" val="846746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1709D-F6F6-449A-8698-7C442848FB36}"/>
              </a:ext>
            </a:extLst>
          </p:cNvPr>
          <p:cNvSpPr>
            <a:spLocks noGrp="1"/>
          </p:cNvSpPr>
          <p:nvPr>
            <p:ph type="title"/>
          </p:nvPr>
        </p:nvSpPr>
        <p:spPr>
          <a:xfrm>
            <a:off x="410400" y="599439"/>
            <a:ext cx="10962000" cy="640081"/>
          </a:xfrm>
        </p:spPr>
        <p:txBody>
          <a:bodyPr/>
          <a:lstStyle/>
          <a:p>
            <a:r>
              <a:rPr lang="da-DK" dirty="0"/>
              <a:t>Hvad er en eksamensuregelmæssighed?</a:t>
            </a:r>
          </a:p>
        </p:txBody>
      </p:sp>
      <p:sp>
        <p:nvSpPr>
          <p:cNvPr id="3" name="Pladsholder til indhold 2">
            <a:extLst>
              <a:ext uri="{FF2B5EF4-FFF2-40B4-BE49-F238E27FC236}">
                <a16:creationId xmlns:a16="http://schemas.microsoft.com/office/drawing/2014/main" id="{EE5B9C47-EBAF-423E-AB94-50269A94594F}"/>
              </a:ext>
            </a:extLst>
          </p:cNvPr>
          <p:cNvSpPr>
            <a:spLocks noGrp="1"/>
          </p:cNvSpPr>
          <p:nvPr>
            <p:ph sz="quarter" idx="19"/>
          </p:nvPr>
        </p:nvSpPr>
        <p:spPr>
          <a:xfrm>
            <a:off x="411163" y="1377387"/>
            <a:ext cx="11464462" cy="4476213"/>
          </a:xfrm>
        </p:spPr>
        <p:txBody>
          <a:bodyPr/>
          <a:lstStyle/>
          <a:p>
            <a:pPr marL="0" indent="0">
              <a:buNone/>
            </a:pPr>
            <a:r>
              <a:rPr lang="da-DK" b="1" dirty="0"/>
              <a:t>Det generelle disciplinære regelsæt gældende for hele SDU</a:t>
            </a:r>
          </a:p>
          <a:p>
            <a:pPr marL="0" indent="0">
              <a:buNone/>
            </a:pPr>
            <a:endParaRPr lang="da-DK" dirty="0"/>
          </a:p>
          <a:p>
            <a:pPr marL="0" indent="0">
              <a:buNone/>
            </a:pPr>
            <a:r>
              <a:rPr lang="da-DK" b="1" dirty="0"/>
              <a:t>§ 3.</a:t>
            </a:r>
            <a:r>
              <a:rPr lang="da-DK" dirty="0"/>
              <a:t> Eksamenssnyd foreligger bl.a., når den studerende:</a:t>
            </a:r>
          </a:p>
          <a:p>
            <a:pPr marL="0" indent="0">
              <a:buNone/>
            </a:pPr>
            <a:r>
              <a:rPr lang="da-DK" dirty="0"/>
              <a:t>1) </a:t>
            </a:r>
            <a:r>
              <a:rPr lang="da-DK" dirty="0">
                <a:solidFill>
                  <a:srgbClr val="FF0000"/>
                </a:solidFill>
              </a:rPr>
              <a:t>Plagierer, herunder genbruger egen tekst (autocitat) uden kildehenvisning og citationstegn</a:t>
            </a:r>
            <a:br>
              <a:rPr lang="da-DK" dirty="0"/>
            </a:br>
            <a:r>
              <a:rPr lang="da-DK" dirty="0"/>
              <a:t>2) Forfalsker </a:t>
            </a:r>
            <a:br>
              <a:rPr lang="da-DK" dirty="0"/>
            </a:br>
            <a:r>
              <a:rPr lang="da-DK" dirty="0"/>
              <a:t>3) Fortier</a:t>
            </a:r>
            <a:br>
              <a:rPr lang="da-DK" dirty="0"/>
            </a:br>
            <a:r>
              <a:rPr lang="da-DK" dirty="0"/>
              <a:t>4) Vildleder om egen indsats eller resultater</a:t>
            </a:r>
            <a:br>
              <a:rPr lang="da-DK" dirty="0"/>
            </a:br>
            <a:r>
              <a:rPr lang="da-DK" dirty="0"/>
              <a:t>5) Indgår i ikke-tilladte samarbejder</a:t>
            </a:r>
            <a:br>
              <a:rPr lang="da-DK" dirty="0"/>
            </a:br>
            <a:r>
              <a:rPr lang="da-DK" dirty="0"/>
              <a:t>6) Modtager hjælp under eksamen eller hjælper andre, når der ikke er tale om en gruppeeksamen</a:t>
            </a:r>
            <a:br>
              <a:rPr lang="da-DK" dirty="0"/>
            </a:br>
            <a:r>
              <a:rPr lang="da-DK" dirty="0"/>
              <a:t>7) Uretmæssigt har forudgående kendskab til eksamensopgaven</a:t>
            </a:r>
            <a:br>
              <a:rPr lang="da-DK" dirty="0"/>
            </a:br>
            <a:r>
              <a:rPr lang="da-DK" dirty="0"/>
              <a:t>8) Afgiver urigtige fremmødeoplysninger</a:t>
            </a:r>
            <a:br>
              <a:rPr lang="da-DK" dirty="0"/>
            </a:br>
            <a:r>
              <a:rPr lang="da-DK" dirty="0"/>
              <a:t>9) Forsøger at omgå, deaktivere eller på anden vis hindre hensigten med universitetets anvendelse af elektroniske overvågningsprogrammer, jf. stk. 3 (Universitetet kan anvende elektroniske overvågningsprogrammer med henblik på afsløring af eksamenssnyd).</a:t>
            </a:r>
          </a:p>
          <a:p>
            <a:pPr marL="0" indent="0">
              <a:buNone/>
            </a:pPr>
            <a:endParaRPr lang="da-DK" dirty="0"/>
          </a:p>
          <a:p>
            <a:pPr marL="0" indent="0">
              <a:buNone/>
            </a:pPr>
            <a:r>
              <a:rPr lang="da-DK" sz="1800" b="1" dirty="0">
                <a:solidFill>
                  <a:srgbClr val="FF0000"/>
                </a:solidFill>
              </a:rPr>
              <a:t>Plagiat er den mest gængse type af eksamensuregelmæssighed ved bachelorprojekter og specialer</a:t>
            </a:r>
          </a:p>
        </p:txBody>
      </p:sp>
      <p:sp>
        <p:nvSpPr>
          <p:cNvPr id="5" name="Pladsholder til slidenummer 4">
            <a:extLst>
              <a:ext uri="{FF2B5EF4-FFF2-40B4-BE49-F238E27FC236}">
                <a16:creationId xmlns:a16="http://schemas.microsoft.com/office/drawing/2014/main" id="{59BFC862-8FAC-47C0-B3B6-BDB17FBDE749}"/>
              </a:ext>
            </a:extLst>
          </p:cNvPr>
          <p:cNvSpPr>
            <a:spLocks noGrp="1"/>
          </p:cNvSpPr>
          <p:nvPr>
            <p:ph type="sldNum" sz="quarter" idx="22"/>
          </p:nvPr>
        </p:nvSpPr>
        <p:spPr/>
        <p:txBody>
          <a:bodyPr/>
          <a:lstStyle/>
          <a:p>
            <a:fld id="{45D37B1E-C366-494F-A587-962AD9AABC83}" type="slidenum">
              <a:rPr lang="da-DK" smtClean="0"/>
              <a:pPr/>
              <a:t>2</a:t>
            </a:fld>
            <a:endParaRPr lang="da-DK" dirty="0"/>
          </a:p>
        </p:txBody>
      </p:sp>
    </p:spTree>
    <p:extLst>
      <p:ext uri="{BB962C8B-B14F-4D97-AF65-F5344CB8AC3E}">
        <p14:creationId xmlns:p14="http://schemas.microsoft.com/office/powerpoint/2010/main" val="3496452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15E417-DEF8-448A-BA0D-5650CBDC6396}"/>
              </a:ext>
            </a:extLst>
          </p:cNvPr>
          <p:cNvSpPr>
            <a:spLocks noGrp="1"/>
          </p:cNvSpPr>
          <p:nvPr>
            <p:ph type="title"/>
          </p:nvPr>
        </p:nvSpPr>
        <p:spPr/>
        <p:txBody>
          <a:bodyPr/>
          <a:lstStyle/>
          <a:p>
            <a:r>
              <a:rPr lang="da-DK" dirty="0"/>
              <a:t>Typer af plagiat som ofte fører til indberetning</a:t>
            </a:r>
          </a:p>
        </p:txBody>
      </p:sp>
      <p:sp>
        <p:nvSpPr>
          <p:cNvPr id="3" name="Pladsholder til indhold 2">
            <a:extLst>
              <a:ext uri="{FF2B5EF4-FFF2-40B4-BE49-F238E27FC236}">
                <a16:creationId xmlns:a16="http://schemas.microsoft.com/office/drawing/2014/main" id="{01119C8B-082F-4963-AA69-BBBFF4215373}"/>
              </a:ext>
            </a:extLst>
          </p:cNvPr>
          <p:cNvSpPr>
            <a:spLocks noGrp="1"/>
          </p:cNvSpPr>
          <p:nvPr>
            <p:ph sz="quarter" idx="19"/>
          </p:nvPr>
        </p:nvSpPr>
        <p:spPr>
          <a:xfrm>
            <a:off x="411163" y="1804524"/>
            <a:ext cx="11257552" cy="4049076"/>
          </a:xfrm>
        </p:spPr>
        <p:txBody>
          <a:bodyPr/>
          <a:lstStyle/>
          <a:p>
            <a:r>
              <a:rPr lang="da-DK" b="1" dirty="0" err="1"/>
              <a:t>Copy&amp;paste</a:t>
            </a:r>
            <a:r>
              <a:rPr lang="da-DK" b="1" dirty="0"/>
              <a:t> </a:t>
            </a:r>
            <a:r>
              <a:rPr lang="da-DK" dirty="0"/>
              <a:t>fra en anden kilde uden at dette tydeliggøres i teksten (ingen fodnoter, ingen ”..”-tegn som ved direkte citater)</a:t>
            </a:r>
          </a:p>
          <a:p>
            <a:pPr lvl="1"/>
            <a:r>
              <a:rPr lang="da-DK" dirty="0"/>
              <a:t>Lovbestemmelser vil typisk være forsynet med en direkte reference (fx straffelovens § 123) og er derfor ikke problematisk.</a:t>
            </a:r>
          </a:p>
          <a:p>
            <a:endParaRPr lang="da-DK" dirty="0"/>
          </a:p>
          <a:p>
            <a:r>
              <a:rPr lang="da-DK" dirty="0"/>
              <a:t>Lettere </a:t>
            </a:r>
            <a:r>
              <a:rPr lang="da-DK" b="1" dirty="0"/>
              <a:t>omskrivning</a:t>
            </a:r>
            <a:r>
              <a:rPr lang="da-DK" dirty="0"/>
              <a:t> af andres viden/analyser (altså ingen direkte citater) uden fodnoter </a:t>
            </a:r>
          </a:p>
          <a:p>
            <a:pPr lvl="1"/>
            <a:r>
              <a:rPr lang="da-DK" dirty="0"/>
              <a:t>Alt, hvad der ikke er dine egne tanker har du et sted fra, og det skal tydeliggøres. </a:t>
            </a:r>
          </a:p>
          <a:p>
            <a:pPr marL="252000" lvl="1" indent="0">
              <a:buNone/>
            </a:pPr>
            <a:endParaRPr lang="da-DK" dirty="0"/>
          </a:p>
          <a:p>
            <a:r>
              <a:rPr lang="da-DK" b="1" dirty="0"/>
              <a:t>Struktur</a:t>
            </a:r>
            <a:r>
              <a:rPr lang="da-DK" dirty="0"/>
              <a:t> som plagiat</a:t>
            </a:r>
          </a:p>
          <a:p>
            <a:pPr lvl="1"/>
            <a:r>
              <a:rPr lang="da-DK" dirty="0"/>
              <a:t>Går oftest hånd i hånd med direkte </a:t>
            </a:r>
            <a:r>
              <a:rPr lang="da-DK" dirty="0" err="1"/>
              <a:t>copy&amp;paste</a:t>
            </a:r>
            <a:r>
              <a:rPr lang="da-DK" dirty="0"/>
              <a:t>, hvor teksten og strukturen matcher den samme oprindelige kilde</a:t>
            </a:r>
          </a:p>
          <a:p>
            <a:pPr lvl="1"/>
            <a:r>
              <a:rPr lang="da-DK" dirty="0"/>
              <a:t>De samme emner/detaljer tages op i den samme rækkefølge, </a:t>
            </a:r>
            <a:r>
              <a:rPr lang="da-DK" i="1" dirty="0"/>
              <a:t>selvom</a:t>
            </a:r>
            <a:r>
              <a:rPr lang="da-DK" dirty="0"/>
              <a:t> det ikke er oplagt eller relevant for den studerendes bachelorprojekt/speciale</a:t>
            </a:r>
          </a:p>
          <a:p>
            <a:endParaRPr lang="da-DK" dirty="0"/>
          </a:p>
          <a:p>
            <a:r>
              <a:rPr lang="da-DK" b="1" dirty="0"/>
              <a:t>Selvplagiat / 2. aflevering</a:t>
            </a:r>
          </a:p>
          <a:p>
            <a:pPr lvl="1"/>
            <a:r>
              <a:rPr lang="da-DK" dirty="0"/>
              <a:t>Man må ikke genbruge noget, der tidligere har været afleveret til bedømmelse. Har man altså afleveret til 1. forsøg (uanset om man dumper eller udebliver fra forsvaret) skal man skrive et nyt speciale/bachelorprojekt. Indleverer man stort set det samme igen, er der tale om selvplagiat.</a:t>
            </a:r>
          </a:p>
          <a:p>
            <a:pPr lvl="1"/>
            <a:endParaRPr lang="da-DK" dirty="0"/>
          </a:p>
          <a:p>
            <a:pPr lvl="1"/>
            <a:endParaRPr lang="da-DK" dirty="0"/>
          </a:p>
          <a:p>
            <a:pPr lvl="1"/>
            <a:endParaRPr lang="da-DK" dirty="0"/>
          </a:p>
          <a:p>
            <a:pPr lvl="1"/>
            <a:endParaRPr lang="da-DK" dirty="0"/>
          </a:p>
          <a:p>
            <a:pPr lvl="1"/>
            <a:endParaRPr lang="da-DK" dirty="0"/>
          </a:p>
          <a:p>
            <a:pPr lvl="1"/>
            <a:endParaRPr lang="da-DK" dirty="0"/>
          </a:p>
        </p:txBody>
      </p:sp>
      <p:sp>
        <p:nvSpPr>
          <p:cNvPr id="5" name="Pladsholder til slidenummer 4">
            <a:extLst>
              <a:ext uri="{FF2B5EF4-FFF2-40B4-BE49-F238E27FC236}">
                <a16:creationId xmlns:a16="http://schemas.microsoft.com/office/drawing/2014/main" id="{CFC0198B-5713-4A5D-9B70-9830C1A30810}"/>
              </a:ext>
            </a:extLst>
          </p:cNvPr>
          <p:cNvSpPr>
            <a:spLocks noGrp="1"/>
          </p:cNvSpPr>
          <p:nvPr>
            <p:ph type="sldNum" sz="quarter" idx="22"/>
          </p:nvPr>
        </p:nvSpPr>
        <p:spPr/>
        <p:txBody>
          <a:bodyPr/>
          <a:lstStyle/>
          <a:p>
            <a:fld id="{45D37B1E-C366-494F-A587-962AD9AABC83}" type="slidenum">
              <a:rPr lang="da-DK" smtClean="0"/>
              <a:pPr/>
              <a:t>3</a:t>
            </a:fld>
            <a:endParaRPr lang="da-DK" dirty="0"/>
          </a:p>
        </p:txBody>
      </p:sp>
    </p:spTree>
    <p:extLst>
      <p:ext uri="{BB962C8B-B14F-4D97-AF65-F5344CB8AC3E}">
        <p14:creationId xmlns:p14="http://schemas.microsoft.com/office/powerpoint/2010/main" val="414381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617B6A-7480-46BE-9C37-3F08C37A43B2}"/>
              </a:ext>
            </a:extLst>
          </p:cNvPr>
          <p:cNvSpPr>
            <a:spLocks noGrp="1"/>
          </p:cNvSpPr>
          <p:nvPr>
            <p:ph type="title"/>
          </p:nvPr>
        </p:nvSpPr>
        <p:spPr/>
        <p:txBody>
          <a:bodyPr/>
          <a:lstStyle/>
          <a:p>
            <a:r>
              <a:rPr lang="da-DK" dirty="0"/>
              <a:t>Ofte forklarer den studerende …</a:t>
            </a:r>
          </a:p>
        </p:txBody>
      </p:sp>
      <p:sp>
        <p:nvSpPr>
          <p:cNvPr id="3" name="Pladsholder til indhold 2">
            <a:extLst>
              <a:ext uri="{FF2B5EF4-FFF2-40B4-BE49-F238E27FC236}">
                <a16:creationId xmlns:a16="http://schemas.microsoft.com/office/drawing/2014/main" id="{B9C7D231-4672-40D6-8C61-E175A5C1443B}"/>
              </a:ext>
            </a:extLst>
          </p:cNvPr>
          <p:cNvSpPr>
            <a:spLocks noGrp="1"/>
          </p:cNvSpPr>
          <p:nvPr>
            <p:ph sz="quarter" idx="19"/>
          </p:nvPr>
        </p:nvSpPr>
        <p:spPr>
          <a:xfrm>
            <a:off x="411163" y="1700213"/>
            <a:ext cx="10961237" cy="4153387"/>
          </a:xfrm>
        </p:spPr>
        <p:txBody>
          <a:bodyPr/>
          <a:lstStyle/>
          <a:p>
            <a:endParaRPr lang="da-DK" dirty="0"/>
          </a:p>
          <a:p>
            <a:r>
              <a:rPr lang="da-DK" dirty="0"/>
              <a:t>”Jeg kopierede et afsnit ind i mit dokument og ville omformulere det senere, men fik det ikke gjort.” </a:t>
            </a:r>
          </a:p>
          <a:p>
            <a:endParaRPr lang="da-DK" dirty="0"/>
          </a:p>
          <a:p>
            <a:r>
              <a:rPr lang="da-DK" dirty="0"/>
              <a:t>”Jeg havde to vinduer åbne på min skærm – mit dokument og mine noter – og så skrev jeg direkte af fra mine noter uden at være opmærksom på, at noterne var </a:t>
            </a:r>
            <a:r>
              <a:rPr lang="da-DK" dirty="0" err="1"/>
              <a:t>copy&amp;paste</a:t>
            </a:r>
            <a:r>
              <a:rPr lang="da-DK" dirty="0"/>
              <a:t> et andet sted fra.”</a:t>
            </a:r>
          </a:p>
          <a:p>
            <a:pPr lvl="1"/>
            <a:r>
              <a:rPr lang="da-DK" sz="1600" dirty="0"/>
              <a:t>Det er dit ansvar, at sådanne situationer ikke opstår.</a:t>
            </a:r>
          </a:p>
          <a:p>
            <a:endParaRPr lang="da-DK" dirty="0"/>
          </a:p>
          <a:p>
            <a:r>
              <a:rPr lang="da-DK" dirty="0"/>
              <a:t>”Jeg havde flere versioner af mit bachelorprojekt/speciale. Jeg afleverede den forkerte fil.”</a:t>
            </a:r>
          </a:p>
          <a:p>
            <a:pPr lvl="1"/>
            <a:r>
              <a:rPr lang="da-DK" sz="1600" dirty="0"/>
              <a:t>Det er dit ansvar, at du afleverer den fil, som du rent faktisk vil have bedømt.</a:t>
            </a:r>
          </a:p>
          <a:p>
            <a:endParaRPr lang="da-DK" dirty="0"/>
          </a:p>
          <a:p>
            <a:r>
              <a:rPr lang="da-DK" dirty="0"/>
              <a:t>”Jeg kunne ikke formulere det bedre, end min kilde gjorde.”</a:t>
            </a:r>
          </a:p>
          <a:p>
            <a:pPr lvl="1"/>
            <a:r>
              <a:rPr lang="da-DK" sz="1600" dirty="0"/>
              <a:t>Du kan sætte ”..”-tegn ved et citat og indsætte fodnote med kilde. Hvis du formulerer det lidt anderledes, skal du altid indsætte en fodnote med kilden.</a:t>
            </a:r>
          </a:p>
          <a:p>
            <a:endParaRPr lang="da-DK" dirty="0"/>
          </a:p>
          <a:p>
            <a:pPr marL="0" indent="0">
              <a:buNone/>
            </a:pPr>
            <a:r>
              <a:rPr lang="da-DK" sz="1800" b="1" dirty="0">
                <a:solidFill>
                  <a:srgbClr val="FF0000"/>
                </a:solidFill>
              </a:rPr>
              <a:t>Bemærk, at ingen af de her nævnte forklaringer ændrer på, at der er tale om plagiat.</a:t>
            </a:r>
          </a:p>
          <a:p>
            <a:pPr lvl="1"/>
            <a:endParaRPr lang="da-DK" dirty="0"/>
          </a:p>
          <a:p>
            <a:pPr marL="252000" lvl="1" indent="0">
              <a:buNone/>
            </a:pPr>
            <a:endParaRPr lang="da-DK" dirty="0"/>
          </a:p>
        </p:txBody>
      </p:sp>
      <p:sp>
        <p:nvSpPr>
          <p:cNvPr id="5" name="Pladsholder til slidenummer 4">
            <a:extLst>
              <a:ext uri="{FF2B5EF4-FFF2-40B4-BE49-F238E27FC236}">
                <a16:creationId xmlns:a16="http://schemas.microsoft.com/office/drawing/2014/main" id="{4299719D-69FC-40F9-B142-36BCBF3F4BE5}"/>
              </a:ext>
            </a:extLst>
          </p:cNvPr>
          <p:cNvSpPr>
            <a:spLocks noGrp="1"/>
          </p:cNvSpPr>
          <p:nvPr>
            <p:ph type="sldNum" sz="quarter" idx="22"/>
          </p:nvPr>
        </p:nvSpPr>
        <p:spPr/>
        <p:txBody>
          <a:bodyPr/>
          <a:lstStyle/>
          <a:p>
            <a:fld id="{45D37B1E-C366-494F-A587-962AD9AABC83}" type="slidenum">
              <a:rPr lang="da-DK" smtClean="0"/>
              <a:pPr/>
              <a:t>4</a:t>
            </a:fld>
            <a:endParaRPr lang="da-DK" dirty="0"/>
          </a:p>
        </p:txBody>
      </p:sp>
    </p:spTree>
    <p:extLst>
      <p:ext uri="{BB962C8B-B14F-4D97-AF65-F5344CB8AC3E}">
        <p14:creationId xmlns:p14="http://schemas.microsoft.com/office/powerpoint/2010/main" val="1355493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A9BA3-51C3-0AC0-637B-80810517A3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866582-38E2-2402-87CB-CE458D1D723B}"/>
              </a:ext>
            </a:extLst>
          </p:cNvPr>
          <p:cNvSpPr>
            <a:spLocks noGrp="1"/>
          </p:cNvSpPr>
          <p:nvPr>
            <p:ph type="title"/>
          </p:nvPr>
        </p:nvSpPr>
        <p:spPr>
          <a:xfrm>
            <a:off x="410400" y="138223"/>
            <a:ext cx="10962000" cy="510363"/>
          </a:xfrm>
        </p:spPr>
        <p:txBody>
          <a:bodyPr/>
          <a:lstStyle/>
          <a:p>
            <a:pPr algn="ctr"/>
            <a:r>
              <a:rPr lang="da-DK" dirty="0"/>
              <a:t>Brug af AI (kopi fra vejledningen)</a:t>
            </a:r>
          </a:p>
        </p:txBody>
      </p:sp>
      <p:sp>
        <p:nvSpPr>
          <p:cNvPr id="3" name="Content Placeholder 2">
            <a:extLst>
              <a:ext uri="{FF2B5EF4-FFF2-40B4-BE49-F238E27FC236}">
                <a16:creationId xmlns:a16="http://schemas.microsoft.com/office/drawing/2014/main" id="{BE3F1E0B-B3A0-1EF2-9128-90776DE53525}"/>
              </a:ext>
            </a:extLst>
          </p:cNvPr>
          <p:cNvSpPr>
            <a:spLocks noGrp="1"/>
          </p:cNvSpPr>
          <p:nvPr>
            <p:ph sz="quarter" idx="19"/>
          </p:nvPr>
        </p:nvSpPr>
        <p:spPr>
          <a:xfrm>
            <a:off x="785307" y="744279"/>
            <a:ext cx="11131075" cy="5528930"/>
          </a:xfrm>
        </p:spPr>
        <p:txBody>
          <a:bodyPr/>
          <a:lstStyle/>
          <a:p>
            <a:pPr>
              <a:lnSpc>
                <a:spcPct val="150000"/>
              </a:lnSpc>
              <a:spcBef>
                <a:spcPts val="100"/>
              </a:spcBef>
              <a:buNone/>
            </a:pPr>
            <a:r>
              <a:rPr lang="da-DK" sz="2000" dirty="0">
                <a:effectLst/>
                <a:ea typeface="Calibri" panose="020F0502020204030204" pitchFamily="34" charset="0"/>
                <a:cs typeface="Times New Roman" panose="02020603050405020304" pitchFamily="18" charset="0"/>
              </a:rPr>
              <a:t>”Det er tilladt på SDU at bruge generativ AI i forbindelse med synopser, bachelorprojekter,</a:t>
            </a:r>
            <a:r>
              <a:rPr lang="da-DK" sz="2000" dirty="0">
                <a:ea typeface="Calibri" panose="020F0502020204030204" pitchFamily="34" charset="0"/>
                <a:cs typeface="Times New Roman" panose="02020603050405020304" pitchFamily="18" charset="0"/>
              </a:rPr>
              <a:t> </a:t>
            </a:r>
          </a:p>
          <a:p>
            <a:pPr>
              <a:lnSpc>
                <a:spcPct val="150000"/>
              </a:lnSpc>
              <a:spcBef>
                <a:spcPts val="100"/>
              </a:spcBef>
              <a:buNone/>
            </a:pPr>
            <a:r>
              <a:rPr lang="da-DK" sz="2000" dirty="0">
                <a:effectLst/>
                <a:ea typeface="Calibri" panose="020F0502020204030204" pitchFamily="34" charset="0"/>
                <a:cs typeface="Times New Roman" panose="02020603050405020304" pitchFamily="18" charset="0"/>
              </a:rPr>
              <a:t>afhandlinger mv., hvis du følger god akademisk praksis om transparens. </a:t>
            </a:r>
          </a:p>
          <a:p>
            <a:pPr>
              <a:lnSpc>
                <a:spcPct val="150000"/>
              </a:lnSpc>
              <a:buNone/>
            </a:pPr>
            <a:r>
              <a:rPr lang="da-DK" sz="2000" dirty="0">
                <a:effectLst/>
                <a:ea typeface="Calibri" panose="020F0502020204030204" pitchFamily="34" charset="0"/>
                <a:cs typeface="Times New Roman" panose="02020603050405020304" pitchFamily="18" charset="0"/>
              </a:rPr>
              <a:t>Bruger du generativ AI, skal du på lige fod med andre kilder henvise hertil. </a:t>
            </a:r>
          </a:p>
          <a:p>
            <a:pPr>
              <a:lnSpc>
                <a:spcPct val="150000"/>
              </a:lnSpc>
              <a:buNone/>
            </a:pPr>
            <a:r>
              <a:rPr lang="da-DK" sz="2000" dirty="0">
                <a:effectLst/>
                <a:ea typeface="Calibri" panose="020F0502020204030204" pitchFamily="34" charset="0"/>
                <a:cs typeface="Times New Roman" panose="02020603050405020304" pitchFamily="18" charset="0"/>
              </a:rPr>
              <a:t>Information herom, kan indhentes via nedenstående link.</a:t>
            </a:r>
          </a:p>
          <a:p>
            <a:pPr>
              <a:lnSpc>
                <a:spcPct val="150000"/>
              </a:lnSpc>
            </a:pPr>
            <a:r>
              <a:rPr lang="da-DK" sz="2000" u="sng" dirty="0">
                <a:solidFill>
                  <a:srgbClr val="0563C1"/>
                </a:solidFill>
                <a:effectLst/>
                <a:ea typeface="Calibri" panose="020F0502020204030204" pitchFamily="34" charset="0"/>
                <a:cs typeface="Times New Roman" panose="02020603050405020304" pitchFamily="18" charset="0"/>
                <a:hlinkClick r:id="rId2"/>
              </a:rPr>
              <a:t>https://mitsdu.dk/da/mit_studie/kandidat/jura/vejledning-og-support/aipaasdu</a:t>
            </a:r>
            <a:r>
              <a:rPr lang="da-DK" sz="2000" u="sng" dirty="0">
                <a:solidFill>
                  <a:srgbClr val="0563C1"/>
                </a:solidFill>
                <a:effectLst/>
                <a:ea typeface="Calibri" panose="020F0502020204030204" pitchFamily="34" charset="0"/>
                <a:cs typeface="Times New Roman" panose="02020603050405020304" pitchFamily="18" charset="0"/>
              </a:rPr>
              <a:t>”</a:t>
            </a:r>
            <a:endParaRPr lang="da-DK" sz="2000" dirty="0">
              <a:effectLst/>
              <a:ea typeface="Calibri" panose="020F0502020204030204" pitchFamily="34" charset="0"/>
              <a:cs typeface="Times New Roman" panose="02020603050405020304" pitchFamily="18" charset="0"/>
            </a:endParaRPr>
          </a:p>
          <a:p>
            <a:pPr marL="0" indent="0">
              <a:buNone/>
            </a:pPr>
            <a:endParaRPr lang="da-DK" sz="2000" dirty="0"/>
          </a:p>
          <a:p>
            <a:pPr marL="252000" lvl="1" indent="0" algn="ctr">
              <a:buNone/>
            </a:pPr>
            <a:r>
              <a:rPr lang="da-DK" sz="2000" dirty="0"/>
              <a:t>Det er altså tilladt at bruge generativ AI i forbindelse med synopser, </a:t>
            </a:r>
          </a:p>
          <a:p>
            <a:pPr marL="252000" lvl="1" indent="0" algn="ctr">
              <a:buNone/>
            </a:pPr>
            <a:r>
              <a:rPr lang="da-DK" sz="2000" dirty="0"/>
              <a:t>bachelorprojekter, specialer mv., såfremt du er transparent omkring det. </a:t>
            </a:r>
          </a:p>
          <a:p>
            <a:pPr marL="0" indent="0">
              <a:buNone/>
            </a:pPr>
            <a:endParaRPr lang="da-DK" sz="2000" dirty="0"/>
          </a:p>
          <a:p>
            <a:pPr marL="0" indent="0">
              <a:buNone/>
            </a:pPr>
            <a:endParaRPr lang="da-DK" sz="2000" dirty="0"/>
          </a:p>
          <a:p>
            <a:pPr marL="0" indent="0">
              <a:buNone/>
            </a:pPr>
            <a:r>
              <a:rPr lang="da-DK" sz="2000" dirty="0"/>
              <a:t>”Det mundtlige forsvar vil normalt indgå med mindre vægt i den samlede bedømmelse. Hvis den samlede bedømmelse viser, at fagbeskrivelsens formål og sigte ikke er opfyldt, f.eks. fordi brugen af generativ AI har et omfang, der gør, at det skriftlige arbejde ikke kan betragtes som et større selvstændigt arbejde, vil det ikke være muligt at bestå.”</a:t>
            </a:r>
          </a:p>
        </p:txBody>
      </p:sp>
      <p:sp>
        <p:nvSpPr>
          <p:cNvPr id="4" name="Slide Number Placeholder 3">
            <a:extLst>
              <a:ext uri="{FF2B5EF4-FFF2-40B4-BE49-F238E27FC236}">
                <a16:creationId xmlns:a16="http://schemas.microsoft.com/office/drawing/2014/main" id="{D9BFEAD9-90D2-99BE-8C3B-89A9EA7EFAA6}"/>
              </a:ext>
            </a:extLst>
          </p:cNvPr>
          <p:cNvSpPr>
            <a:spLocks noGrp="1"/>
          </p:cNvSpPr>
          <p:nvPr>
            <p:ph type="sldNum" sz="quarter" idx="22"/>
          </p:nvPr>
        </p:nvSpPr>
        <p:spPr/>
        <p:txBody>
          <a:bodyPr/>
          <a:lstStyle/>
          <a:p>
            <a:fld id="{45D37B1E-C366-494F-A587-962AD9AABC83}" type="slidenum">
              <a:rPr lang="da-DK" smtClean="0"/>
              <a:pPr/>
              <a:t>5</a:t>
            </a:fld>
            <a:endParaRPr lang="da-DK" dirty="0"/>
          </a:p>
        </p:txBody>
      </p:sp>
    </p:spTree>
    <p:extLst>
      <p:ext uri="{BB962C8B-B14F-4D97-AF65-F5344CB8AC3E}">
        <p14:creationId xmlns:p14="http://schemas.microsoft.com/office/powerpoint/2010/main" val="1853569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D45BFE-DD26-97A9-423B-8D38B36AC736}"/>
              </a:ext>
            </a:extLst>
          </p:cNvPr>
          <p:cNvSpPr>
            <a:spLocks noGrp="1"/>
          </p:cNvSpPr>
          <p:nvPr>
            <p:ph type="title"/>
          </p:nvPr>
        </p:nvSpPr>
        <p:spPr>
          <a:xfrm>
            <a:off x="410399" y="262647"/>
            <a:ext cx="11214407" cy="741753"/>
          </a:xfrm>
        </p:spPr>
        <p:txBody>
          <a:bodyPr/>
          <a:lstStyle/>
          <a:p>
            <a:r>
              <a:rPr lang="da-DK" dirty="0"/>
              <a:t>Supplerende regler på SAMF </a:t>
            </a:r>
            <a:r>
              <a:rPr lang="da-DK" sz="1800" dirty="0"/>
              <a:t>(følger fra og med F2026 af fagbeskrivelse)</a:t>
            </a:r>
          </a:p>
        </p:txBody>
      </p:sp>
      <p:sp>
        <p:nvSpPr>
          <p:cNvPr id="3" name="Pladsholder til indhold 2">
            <a:extLst>
              <a:ext uri="{FF2B5EF4-FFF2-40B4-BE49-F238E27FC236}">
                <a16:creationId xmlns:a16="http://schemas.microsoft.com/office/drawing/2014/main" id="{997777ED-3420-6896-61ED-06F73553CECA}"/>
              </a:ext>
            </a:extLst>
          </p:cNvPr>
          <p:cNvSpPr>
            <a:spLocks noGrp="1"/>
          </p:cNvSpPr>
          <p:nvPr>
            <p:ph sz="quarter" idx="19"/>
          </p:nvPr>
        </p:nvSpPr>
        <p:spPr>
          <a:xfrm>
            <a:off x="411163" y="1004400"/>
            <a:ext cx="11460134" cy="4849200"/>
          </a:xfrm>
        </p:spPr>
        <p:txBody>
          <a:bodyPr/>
          <a:lstStyle/>
          <a:p>
            <a:pPr marL="0" indent="0">
              <a:buNone/>
            </a:pPr>
            <a:r>
              <a:rPr lang="da-DK" sz="1800" i="1" dirty="0"/>
              <a:t>Reglerne dækker tre specifikke anvendelsesområder: </a:t>
            </a:r>
            <a:endParaRPr lang="da-DK" sz="1800" dirty="0"/>
          </a:p>
          <a:p>
            <a:pPr marL="342900" lvl="0" indent="-342900">
              <a:buFont typeface="+mj-lt"/>
              <a:buAutoNum type="arabicPeriod"/>
            </a:pPr>
            <a:r>
              <a:rPr lang="da-DK" sz="1800" dirty="0"/>
              <a:t>Struktur </a:t>
            </a:r>
          </a:p>
          <a:p>
            <a:pPr marL="342900" lvl="0" indent="-342900">
              <a:buFont typeface="+mj-lt"/>
              <a:buAutoNum type="arabicPeriod"/>
            </a:pPr>
            <a:r>
              <a:rPr lang="da-DK" sz="1800" dirty="0"/>
              <a:t>Sammenfatning af større mængder information </a:t>
            </a:r>
          </a:p>
          <a:p>
            <a:pPr marL="342900" lvl="0" indent="-342900">
              <a:buFont typeface="+mj-lt"/>
              <a:buAutoNum type="arabicPeriod"/>
            </a:pPr>
            <a:r>
              <a:rPr lang="da-DK" sz="1800" dirty="0"/>
              <a:t>Analyse og/eller fortolkning af data, litteratur, teori m.v. </a:t>
            </a:r>
          </a:p>
          <a:p>
            <a:pPr marL="0" indent="0">
              <a:buNone/>
            </a:pPr>
            <a:endParaRPr lang="da-DK" sz="1800" dirty="0"/>
          </a:p>
          <a:p>
            <a:pPr marL="0" indent="0">
              <a:buNone/>
            </a:pPr>
            <a:endParaRPr lang="da-DK" sz="1800" dirty="0"/>
          </a:p>
          <a:p>
            <a:pPr marL="0" indent="0">
              <a:buNone/>
            </a:pPr>
            <a:r>
              <a:rPr lang="da-DK" sz="1800" dirty="0"/>
              <a:t>Når du anvender AI inden for et af de tre nævnte områder, skal du – udover at følge de generelle retningslinjer på universitetet – lave et dedikeret afsnit i opgaven, hvor du beskriver og reflekterer over din brug af AI. </a:t>
            </a:r>
          </a:p>
          <a:p>
            <a:pPr marL="0" indent="0">
              <a:buNone/>
            </a:pPr>
            <a:endParaRPr lang="da-DK" sz="1800" dirty="0"/>
          </a:p>
          <a:p>
            <a:pPr marL="0" indent="0">
              <a:buNone/>
            </a:pPr>
            <a:r>
              <a:rPr lang="da-DK" sz="1800" dirty="0"/>
              <a:t>Refleksionen bør indeholde: </a:t>
            </a:r>
          </a:p>
          <a:p>
            <a:pPr lvl="0">
              <a:buFont typeface="Arial" panose="020B0604020202020204" pitchFamily="34" charset="0"/>
              <a:buChar char="•"/>
            </a:pPr>
            <a:r>
              <a:rPr lang="da-DK" sz="1800" dirty="0"/>
              <a:t>Overvejelser om fordele og ulemper ved AI-brugen. </a:t>
            </a:r>
          </a:p>
          <a:p>
            <a:pPr lvl="0">
              <a:buFont typeface="Arial" panose="020B0604020202020204" pitchFamily="34" charset="0"/>
              <a:buChar char="•"/>
            </a:pPr>
            <a:r>
              <a:rPr lang="da-DK" sz="1800" dirty="0"/>
              <a:t>Konsekvenser for det samlede skriftlige produkt, herunder hvordan AI har påvirket argumentation, struktur eller analyser. </a:t>
            </a:r>
          </a:p>
          <a:p>
            <a:pPr lvl="0">
              <a:buFont typeface="Arial" panose="020B0604020202020204" pitchFamily="34" charset="0"/>
              <a:buChar char="•"/>
            </a:pPr>
            <a:r>
              <a:rPr lang="da-DK" sz="1800" dirty="0"/>
              <a:t>Overvejelser om </a:t>
            </a:r>
            <a:r>
              <a:rPr lang="da-DK" sz="1800" dirty="0" err="1"/>
              <a:t>AI's</a:t>
            </a:r>
            <a:r>
              <a:rPr lang="da-DK" sz="1800" dirty="0"/>
              <a:t> potentielle bias, hallucinationer og eventuelle etiske eller moralske udfordringer. </a:t>
            </a:r>
          </a:p>
          <a:p>
            <a:pPr lvl="0">
              <a:buFont typeface="Arial" panose="020B0604020202020204" pitchFamily="34" charset="0"/>
              <a:buChar char="•"/>
            </a:pPr>
            <a:r>
              <a:rPr lang="da-DK" sz="1800" dirty="0"/>
              <a:t>En beskrivelse af, hvordan AI er blevet anvendt, og hvordan du kritisk har afvejet fordele og ulemper ved brugen. </a:t>
            </a:r>
          </a:p>
          <a:p>
            <a:pPr marL="0" indent="0">
              <a:buNone/>
            </a:pPr>
            <a:endParaRPr lang="da-DK" dirty="0"/>
          </a:p>
        </p:txBody>
      </p:sp>
      <p:sp>
        <p:nvSpPr>
          <p:cNvPr id="4" name="Pladsholder til slidenummer 3">
            <a:extLst>
              <a:ext uri="{FF2B5EF4-FFF2-40B4-BE49-F238E27FC236}">
                <a16:creationId xmlns:a16="http://schemas.microsoft.com/office/drawing/2014/main" id="{CB15864B-FDAA-8E9E-20F5-ACB9FDEE3B3E}"/>
              </a:ext>
            </a:extLst>
          </p:cNvPr>
          <p:cNvSpPr>
            <a:spLocks noGrp="1"/>
          </p:cNvSpPr>
          <p:nvPr>
            <p:ph type="sldNum" sz="quarter" idx="22"/>
          </p:nvPr>
        </p:nvSpPr>
        <p:spPr/>
        <p:txBody>
          <a:bodyPr/>
          <a:lstStyle/>
          <a:p>
            <a:fld id="{45D37B1E-C366-494F-A587-962AD9AABC83}" type="slidenum">
              <a:rPr lang="da-DK" smtClean="0"/>
              <a:pPr/>
              <a:t>6</a:t>
            </a:fld>
            <a:endParaRPr lang="da-DK" dirty="0"/>
          </a:p>
        </p:txBody>
      </p:sp>
    </p:spTree>
    <p:extLst>
      <p:ext uri="{BB962C8B-B14F-4D97-AF65-F5344CB8AC3E}">
        <p14:creationId xmlns:p14="http://schemas.microsoft.com/office/powerpoint/2010/main" val="2102759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835470-833D-49CE-B709-DB159D5D3F26}"/>
              </a:ext>
            </a:extLst>
          </p:cNvPr>
          <p:cNvSpPr>
            <a:spLocks noGrp="1"/>
          </p:cNvSpPr>
          <p:nvPr>
            <p:ph type="title"/>
          </p:nvPr>
        </p:nvSpPr>
        <p:spPr>
          <a:xfrm>
            <a:off x="410400" y="506896"/>
            <a:ext cx="10962000" cy="695739"/>
          </a:xfrm>
        </p:spPr>
        <p:txBody>
          <a:bodyPr/>
          <a:lstStyle/>
          <a:p>
            <a:r>
              <a:rPr lang="da-DK" dirty="0"/>
              <a:t>Gode råd</a:t>
            </a:r>
          </a:p>
        </p:txBody>
      </p:sp>
      <p:sp>
        <p:nvSpPr>
          <p:cNvPr id="3" name="Pladsholder til indhold 2">
            <a:extLst>
              <a:ext uri="{FF2B5EF4-FFF2-40B4-BE49-F238E27FC236}">
                <a16:creationId xmlns:a16="http://schemas.microsoft.com/office/drawing/2014/main" id="{50F6F31F-D7B1-4F58-8DE6-3314FA1ED9B2}"/>
              </a:ext>
            </a:extLst>
          </p:cNvPr>
          <p:cNvSpPr>
            <a:spLocks noGrp="1"/>
          </p:cNvSpPr>
          <p:nvPr>
            <p:ph sz="quarter" idx="19"/>
          </p:nvPr>
        </p:nvSpPr>
        <p:spPr>
          <a:xfrm>
            <a:off x="411163" y="1202635"/>
            <a:ext cx="11556957" cy="4650965"/>
          </a:xfrm>
        </p:spPr>
        <p:txBody>
          <a:bodyPr/>
          <a:lstStyle/>
          <a:p>
            <a:pPr marL="0" indent="0">
              <a:buNone/>
            </a:pPr>
            <a:r>
              <a:rPr lang="da-DK" b="1" dirty="0"/>
              <a:t>Til</a:t>
            </a:r>
            <a:r>
              <a:rPr lang="da-DK" dirty="0"/>
              <a:t> </a:t>
            </a:r>
            <a:r>
              <a:rPr lang="da-DK" b="1" dirty="0"/>
              <a:t>arbejdsprocessen</a:t>
            </a:r>
            <a:r>
              <a:rPr lang="da-DK" dirty="0"/>
              <a:t>: </a:t>
            </a:r>
          </a:p>
          <a:p>
            <a:pPr lvl="1"/>
            <a:r>
              <a:rPr lang="da-DK" sz="1600" dirty="0"/>
              <a:t>Hellere en </a:t>
            </a:r>
            <a:r>
              <a:rPr lang="da-DK" sz="1600" b="1" dirty="0"/>
              <a:t>fodnote</a:t>
            </a:r>
            <a:r>
              <a:rPr lang="da-DK" sz="1600" dirty="0"/>
              <a:t> for meget end for lidt. </a:t>
            </a:r>
          </a:p>
          <a:p>
            <a:pPr lvl="2"/>
            <a:r>
              <a:rPr lang="da-DK" sz="1600" dirty="0"/>
              <a:t>Se evt. eksempler på brug af noter i den retsvidenskabelige litteratur.</a:t>
            </a:r>
          </a:p>
          <a:p>
            <a:pPr marL="504000" lvl="2" indent="0">
              <a:buNone/>
            </a:pPr>
            <a:endParaRPr lang="da-DK" sz="1600" dirty="0"/>
          </a:p>
          <a:p>
            <a:pPr lvl="1"/>
            <a:r>
              <a:rPr lang="da-DK" sz="1600" dirty="0"/>
              <a:t>Vær varsom når du </a:t>
            </a:r>
            <a:r>
              <a:rPr lang="da-DK" sz="1600" b="1" dirty="0"/>
              <a:t>kopierer</a:t>
            </a:r>
            <a:r>
              <a:rPr lang="da-DK" sz="1600" dirty="0"/>
              <a:t> tekst fra en kilde til enten dine egne noter eller direkte ind i dit bachelorprojekt/speciale</a:t>
            </a:r>
          </a:p>
          <a:p>
            <a:pPr lvl="2"/>
            <a:r>
              <a:rPr lang="da-DK" sz="1600" dirty="0"/>
              <a:t>Ofte glemmer man at sætte en kilde på i egne noter og kopierer så direkte fra noterne ind i bachelorprojektet/specialet</a:t>
            </a:r>
          </a:p>
          <a:p>
            <a:pPr lvl="2"/>
            <a:r>
              <a:rPr lang="da-DK" sz="1600" dirty="0"/>
              <a:t>Ofte glemmer man at bearbejde et afsnit, som man har kopieret direkte ind i bachelorprojektet/specialet</a:t>
            </a:r>
          </a:p>
          <a:p>
            <a:pPr lvl="2"/>
            <a:r>
              <a:rPr lang="da-DK" sz="1600" dirty="0"/>
              <a:t>Ofte kan det være svært at formulere egne sætninger, når man har kopieret en tekst fra en kilde.</a:t>
            </a:r>
          </a:p>
          <a:p>
            <a:pPr marL="0" indent="0">
              <a:buNone/>
            </a:pPr>
            <a:endParaRPr lang="da-DK" dirty="0"/>
          </a:p>
          <a:p>
            <a:pPr lvl="1"/>
            <a:r>
              <a:rPr lang="da-DK" sz="1600" dirty="0"/>
              <a:t>Husk generelt at bruge fodnoter også ved </a:t>
            </a:r>
            <a:r>
              <a:rPr lang="da-DK" sz="1600" b="1" dirty="0"/>
              <a:t>anvendelse</a:t>
            </a:r>
            <a:r>
              <a:rPr lang="da-DK" sz="1600" dirty="0"/>
              <a:t> af fakta eller argumentation, der baseres på andet arbejde.</a:t>
            </a:r>
          </a:p>
          <a:p>
            <a:pPr lvl="2"/>
            <a:r>
              <a:rPr lang="da-DK" sz="1600" dirty="0"/>
              <a:t>Fx ”Danmark er kendt i EU som foregangsland i digitalisering.” </a:t>
            </a:r>
          </a:p>
          <a:p>
            <a:pPr lvl="2"/>
            <a:r>
              <a:rPr lang="da-DK" sz="1600" dirty="0"/>
              <a:t>Fx ”99% af alle studerende på SDU er trætte af kantinemaden.” </a:t>
            </a:r>
          </a:p>
          <a:p>
            <a:pPr marL="504000" lvl="2" indent="0">
              <a:buNone/>
            </a:pPr>
            <a:endParaRPr lang="da-DK" sz="1600" dirty="0"/>
          </a:p>
          <a:p>
            <a:pPr lvl="1"/>
            <a:r>
              <a:rPr lang="da-DK" sz="1800" dirty="0"/>
              <a:t>Se i </a:t>
            </a:r>
            <a:r>
              <a:rPr lang="da-DK" sz="1800"/>
              <a:t>øvrigt </a:t>
            </a:r>
            <a:r>
              <a:rPr lang="da-DK" sz="1800" b="1"/>
              <a:t>Vejledning</a:t>
            </a:r>
            <a:r>
              <a:rPr lang="da-DK" sz="1800"/>
              <a:t> </a:t>
            </a:r>
            <a:r>
              <a:rPr lang="da-DK" sz="1800" dirty="0"/>
              <a:t>om BA-projekt eller Kandidatspeciale på uddannelsernes hjemmeside.</a:t>
            </a:r>
          </a:p>
          <a:p>
            <a:pPr lvl="3"/>
            <a:endParaRPr lang="da-DK" sz="2000" dirty="0"/>
          </a:p>
          <a:p>
            <a:pPr lvl="3"/>
            <a:r>
              <a:rPr lang="da-DK" sz="2000" dirty="0">
                <a:solidFill>
                  <a:srgbClr val="FF0000"/>
                </a:solidFill>
              </a:rPr>
              <a:t>Hvis det ikke er din egen viden. Hvem har skrevet det, og hvor er det skrevet? Fodnote på!</a:t>
            </a:r>
          </a:p>
          <a:p>
            <a:pPr marL="504000" lvl="2" indent="0">
              <a:buNone/>
            </a:pPr>
            <a:endParaRPr lang="da-DK" sz="1400" dirty="0"/>
          </a:p>
          <a:p>
            <a:endParaRPr lang="da-DK" dirty="0"/>
          </a:p>
          <a:p>
            <a:pPr marL="252000" lvl="1" indent="0">
              <a:buNone/>
            </a:pPr>
            <a:endParaRPr lang="da-DK" dirty="0"/>
          </a:p>
          <a:p>
            <a:pPr marL="504000" lvl="2" indent="0">
              <a:buNone/>
            </a:pPr>
            <a:endParaRPr lang="da-DK" dirty="0"/>
          </a:p>
        </p:txBody>
      </p:sp>
      <p:sp>
        <p:nvSpPr>
          <p:cNvPr id="5" name="Pladsholder til slidenummer 4">
            <a:extLst>
              <a:ext uri="{FF2B5EF4-FFF2-40B4-BE49-F238E27FC236}">
                <a16:creationId xmlns:a16="http://schemas.microsoft.com/office/drawing/2014/main" id="{7E7B2493-69CC-4176-83A8-756AF8557A5B}"/>
              </a:ext>
            </a:extLst>
          </p:cNvPr>
          <p:cNvSpPr>
            <a:spLocks noGrp="1"/>
          </p:cNvSpPr>
          <p:nvPr>
            <p:ph type="sldNum" sz="quarter" idx="22"/>
          </p:nvPr>
        </p:nvSpPr>
        <p:spPr/>
        <p:txBody>
          <a:bodyPr/>
          <a:lstStyle/>
          <a:p>
            <a:fld id="{45D37B1E-C366-494F-A587-962AD9AABC83}" type="slidenum">
              <a:rPr lang="da-DK" smtClean="0"/>
              <a:pPr/>
              <a:t>7</a:t>
            </a:fld>
            <a:endParaRPr lang="da-DK" dirty="0"/>
          </a:p>
        </p:txBody>
      </p:sp>
    </p:spTree>
    <p:extLst>
      <p:ext uri="{BB962C8B-B14F-4D97-AF65-F5344CB8AC3E}">
        <p14:creationId xmlns:p14="http://schemas.microsoft.com/office/powerpoint/2010/main" val="2527215388"/>
      </p:ext>
    </p:extLst>
  </p:cSld>
  <p:clrMapOvr>
    <a:masterClrMapping/>
  </p:clrMapOvr>
</p:sld>
</file>

<file path=ppt/theme/theme1.xml><?xml version="1.0" encoding="utf-8"?>
<a:theme xmlns:a="http://schemas.openxmlformats.org/drawingml/2006/main" name="Blank">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widescreen.potx" id="{1C4F8E8D-0334-4267-96F7-9CAC143C1229}" vid="{6887ADA9-E5D5-4F4B-ACE2-43240691910A}"/>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TemplafyTemplateConfiguration><![CDATA[{"elementsMetadata":[],"transformationConfigurations":[{"language":"{{DocumentLanguage}}","disableUpdates":false,"type":"proofingLanguage"}],"templateName":"blank","templateDescription":"","enableDocumentContentUpdater":true,"version":"2.0"}]]></TemplafyTemplateConfiguration>
</file>

<file path=customXml/item2.xml><?xml version="1.0" encoding="utf-8"?>
<TemplafyFormConfiguration><![CDATA[{"formFields":[],"formDataEntries":[]}]]></TemplafyFormConfiguration>
</file>

<file path=customXml/itemProps1.xml><?xml version="1.0" encoding="utf-8"?>
<ds:datastoreItem xmlns:ds="http://schemas.openxmlformats.org/officeDocument/2006/customXml" ds:itemID="{C484C70F-0F64-4774-853F-19FDF7E1F81D}">
  <ds:schemaRefs/>
</ds:datastoreItem>
</file>

<file path=customXml/itemProps2.xml><?xml version="1.0" encoding="utf-8"?>
<ds:datastoreItem xmlns:ds="http://schemas.openxmlformats.org/officeDocument/2006/customXml" ds:itemID="{C5CD5A01-6378-494D-B71B-D23DEC9A120C}">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107</TotalTime>
  <Words>1050</Words>
  <Application>Microsoft Office PowerPoint</Application>
  <PresentationFormat>Widescreen</PresentationFormat>
  <Paragraphs>90</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Calibri</vt:lpstr>
      <vt:lpstr>Wingdings</vt:lpstr>
      <vt:lpstr>Blank</vt:lpstr>
      <vt:lpstr>Eksamens- uregelmæssigheder  Infomøder  Speciale-skrivning  </vt:lpstr>
      <vt:lpstr>Hvad er en eksamensuregelmæssighed?</vt:lpstr>
      <vt:lpstr>Typer af plagiat som ofte fører til indberetning</vt:lpstr>
      <vt:lpstr>Ofte forklarer den studerende …</vt:lpstr>
      <vt:lpstr>Brug af AI (kopi fra vejledningen)</vt:lpstr>
      <vt:lpstr>Supplerende regler på SAMF (følger fra og med F2026 af fagbeskrivelse)</vt:lpstr>
      <vt:lpstr>Gode råd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Nina Dietz Legind</dc:creator>
  <cp:keywords/>
  <dc:description/>
  <cp:lastModifiedBy>Nina Dietz Legind</cp:lastModifiedBy>
  <cp:revision>2</cp:revision>
  <cp:lastPrinted>2022-10-25T06:50:21Z</cp:lastPrinted>
  <dcterms:created xsi:type="dcterms:W3CDTF">2022-10-17T12:12:52Z</dcterms:created>
  <dcterms:modified xsi:type="dcterms:W3CDTF">2025-10-30T09:53:05Z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2022-07-04T06:37:46</vt:lpwstr>
  </property>
  <property fmtid="{D5CDD505-2E9C-101B-9397-08002B2CF9AE}" pid="3" name="TemplafyTenantId">
    <vt:lpwstr>sdu</vt:lpwstr>
  </property>
  <property fmtid="{D5CDD505-2E9C-101B-9397-08002B2CF9AE}" pid="4" name="TemplafyTemplateId">
    <vt:lpwstr>637925134655816945</vt:lpwstr>
  </property>
  <property fmtid="{D5CDD505-2E9C-101B-9397-08002B2CF9AE}" pid="5" name="TemplafyUserProfileId">
    <vt:lpwstr>637830418485985332</vt:lpwstr>
  </property>
  <property fmtid="{D5CDD505-2E9C-101B-9397-08002B2CF9AE}" pid="6" name="TemplafyLanguageCode">
    <vt:lpwstr>da-DK</vt:lpwstr>
  </property>
  <property fmtid="{D5CDD505-2E9C-101B-9397-08002B2CF9AE}" pid="7" name="TemplafyFromBlank">
    <vt:bool>true</vt:bool>
  </property>
</Properties>
</file>