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25"/>
  </p:notesMasterIdLst>
  <p:handoutMasterIdLst>
    <p:handoutMasterId r:id="rId26"/>
  </p:handoutMasterIdLst>
  <p:sldIdLst>
    <p:sldId id="273" r:id="rId6"/>
    <p:sldId id="741" r:id="rId7"/>
    <p:sldId id="783" r:id="rId8"/>
    <p:sldId id="779" r:id="rId9"/>
    <p:sldId id="784" r:id="rId10"/>
    <p:sldId id="786" r:id="rId11"/>
    <p:sldId id="787" r:id="rId12"/>
    <p:sldId id="792" r:id="rId13"/>
    <p:sldId id="795" r:id="rId14"/>
    <p:sldId id="793" r:id="rId15"/>
    <p:sldId id="781" r:id="rId16"/>
    <p:sldId id="785" r:id="rId17"/>
    <p:sldId id="788" r:id="rId18"/>
    <p:sldId id="789" r:id="rId19"/>
    <p:sldId id="796" r:id="rId20"/>
    <p:sldId id="790" r:id="rId21"/>
    <p:sldId id="791" r:id="rId22"/>
    <p:sldId id="782" r:id="rId23"/>
    <p:sldId id="780" r:id="rId2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686B292E-FC16-47E7-BB5F-A98F476C6D22}">
          <p14:sldIdLst>
            <p14:sldId id="273"/>
            <p14:sldId id="741"/>
            <p14:sldId id="783"/>
            <p14:sldId id="779"/>
            <p14:sldId id="784"/>
            <p14:sldId id="786"/>
            <p14:sldId id="787"/>
            <p14:sldId id="792"/>
            <p14:sldId id="795"/>
            <p14:sldId id="793"/>
            <p14:sldId id="781"/>
            <p14:sldId id="785"/>
            <p14:sldId id="788"/>
            <p14:sldId id="789"/>
            <p14:sldId id="796"/>
            <p14:sldId id="790"/>
            <p14:sldId id="791"/>
            <p14:sldId id="782"/>
            <p14:sldId id="7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1E48"/>
    <a:srgbClr val="D02448"/>
    <a:srgbClr val="CF043C"/>
    <a:srgbClr val="E7D2AD"/>
    <a:srgbClr val="6F6F6F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551" autoAdjust="0"/>
  </p:normalViewPr>
  <p:slideViewPr>
    <p:cSldViewPr snapToObjects="1">
      <p:cViewPr varScale="1">
        <p:scale>
          <a:sx n="51" d="100"/>
          <a:sy n="51" d="100"/>
        </p:scale>
        <p:origin x="1557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0" d="100"/>
          <a:sy n="90" d="100"/>
        </p:scale>
        <p:origin x="-374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2BE1F-4415-463E-AD84-AF072E23F6C0}" type="datetimeFigureOut">
              <a:rPr lang="da-DK" smtClean="0"/>
              <a:t>29-10-2024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9F058-1A62-4549-A72F-E20E023AA365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7813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ED9F4-A636-415C-B6A8-B382EF26CC8C}" type="datetimeFigureOut">
              <a:rPr lang="da-DK" smtClean="0"/>
              <a:t>29-10-2024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12B9D-1C60-4C0A-8A2D-4ADA5FC52A62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258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12B9D-1C60-4C0A-8A2D-4ADA5FC52A62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8516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12B9D-1C60-4C0A-8A2D-4ADA5FC52A62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310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_pag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207746" cy="792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3608" y="3789040"/>
            <a:ext cx="7772400" cy="1008112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br>
              <a:rPr lang="en-GB" dirty="0"/>
            </a:br>
            <a:r>
              <a:rPr lang="en-GB" dirty="0"/>
              <a:t>Click to edit Master title style</a:t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43608" y="4797152"/>
            <a:ext cx="5328592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E7D2A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4E90-02CF-4389-926F-7737B19C9F2E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3F83-73A8-4BBD-B479-B09C03780B01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574A-D36A-4E1B-BC64-76300B971325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Undersid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326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pic>
        <p:nvPicPr>
          <p:cNvPr id="7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7D2AD"/>
                </a:solidFill>
              </a:defRPr>
            </a:lvl1pPr>
          </a:lstStyle>
          <a:p>
            <a:fld id="{35E0A803-4428-4794-B708-8491B3CD228E}" type="datetime1">
              <a:rPr lang="en-US" smtClean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0856" y="6356350"/>
            <a:ext cx="2895600" cy="365125"/>
          </a:xfrm>
        </p:spPr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31840" y="6356350"/>
            <a:ext cx="2133600" cy="365125"/>
          </a:xfrm>
        </p:spPr>
        <p:txBody>
          <a:bodyPr/>
          <a:lstStyle>
            <a:lvl1pPr>
              <a:defRPr>
                <a:solidFill>
                  <a:srgbClr val="E7D2AD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pic>
        <p:nvPicPr>
          <p:cNvPr id="7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06AD-ADC0-409F-A8B8-00C95049FD10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31C6-B897-4908-9671-2B0F8E776E8D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C6D91-644B-42E6-8C0A-159C1E9EC8FA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406A-F046-41CE-9583-79D6E0DD1D44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BD7-E935-4B3C-9846-C315FB0A2586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BA6-616B-4F1D-9977-1F8D90B9BA0D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pt_red_footer_sol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" y="6035095"/>
            <a:ext cx="9143391" cy="82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A042-E196-4295-8854-865D6EEC5ABC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7417C-42F2-4C48-8737-3B6B9451C187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354B-5F29-B042-BBCD-19513F2D9E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31245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jkm@focus-advokater.d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4689157"/>
            <a:ext cx="48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latin typeface="Calibri"/>
                <a:cs typeface="Calibri"/>
              </a:rPr>
              <a:t>POWERPOINT TEMPLATE 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5235714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libri"/>
                <a:cs typeface="Calibri"/>
              </a:rPr>
              <a:t>A focused subheading</a:t>
            </a:r>
          </a:p>
          <a:p>
            <a:r>
              <a:rPr lang="en-US" sz="2000" dirty="0">
                <a:solidFill>
                  <a:schemeClr val="bg1"/>
                </a:solidFill>
                <a:latin typeface="Calibri"/>
                <a:cs typeface="Calibri"/>
              </a:rPr>
              <a:t>Date</a:t>
            </a:r>
          </a:p>
        </p:txBody>
      </p:sp>
      <p:pic>
        <p:nvPicPr>
          <p:cNvPr id="8" name="Picture 7" descr="cover_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" y="-27384"/>
            <a:ext cx="9207746" cy="7924800"/>
          </a:xfrm>
          <a:prstGeom prst="rect">
            <a:avLst/>
          </a:prstGeom>
        </p:spPr>
      </p:pic>
      <p:sp>
        <p:nvSpPr>
          <p:cNvPr id="4" name="Tekstboks 3"/>
          <p:cNvSpPr txBox="1"/>
          <p:nvPr/>
        </p:nvSpPr>
        <p:spPr>
          <a:xfrm>
            <a:off x="1046560" y="4077072"/>
            <a:ext cx="5109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>
                <a:solidFill>
                  <a:srgbClr val="E7D2AD"/>
                </a:solidFill>
              </a:rPr>
              <a:t>Det gode speciale</a:t>
            </a:r>
          </a:p>
          <a:p>
            <a:r>
              <a:rPr lang="da-DK" sz="1400" dirty="0">
                <a:solidFill>
                  <a:srgbClr val="E7D2AD"/>
                </a:solidFill>
              </a:rPr>
              <a:t>Jesper Markvart</a:t>
            </a:r>
          </a:p>
          <a:p>
            <a:r>
              <a:rPr lang="da-DK" sz="1400" dirty="0">
                <a:solidFill>
                  <a:srgbClr val="E7D2AD"/>
                </a:solidFill>
              </a:rPr>
              <a:t>Partner, Advokat, LL.M. (BSC) </a:t>
            </a:r>
            <a:r>
              <a:rPr lang="da-DK" sz="1400" dirty="0" err="1">
                <a:solidFill>
                  <a:srgbClr val="E7D2AD"/>
                </a:solidFill>
              </a:rPr>
              <a:t>Competition</a:t>
            </a:r>
            <a:r>
              <a:rPr lang="da-DK" sz="1400" dirty="0">
                <a:solidFill>
                  <a:srgbClr val="E7D2AD"/>
                </a:solidFill>
              </a:rPr>
              <a:t> Law &amp; </a:t>
            </a:r>
            <a:r>
              <a:rPr lang="da-DK" sz="1400" dirty="0" err="1">
                <a:solidFill>
                  <a:srgbClr val="E7D2AD"/>
                </a:solidFill>
              </a:rPr>
              <a:t>Economics</a:t>
            </a:r>
            <a:endParaRPr lang="da-DK" sz="1400" dirty="0">
              <a:solidFill>
                <a:srgbClr val="E7D2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518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Opbygning – Resten af specialet</a:t>
            </a:r>
            <a:endParaRPr lang="da-DK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4355976" cy="5517232"/>
          </a:xfr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1192652"/>
            <a:ext cx="4788024" cy="566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19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Typiske fejl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Sørg for, at </a:t>
            </a:r>
            <a:r>
              <a:rPr lang="da-DK" b="1" dirty="0">
                <a:solidFill>
                  <a:srgbClr val="D51E48"/>
                </a:solidFill>
              </a:rPr>
              <a:t>fodnoter passer til teksten</a:t>
            </a:r>
            <a:r>
              <a:rPr lang="da-DK" dirty="0"/>
              <a:t>! </a:t>
            </a:r>
          </a:p>
          <a:p>
            <a:pPr lvl="1"/>
            <a:r>
              <a:rPr lang="da-DK" dirty="0"/>
              <a:t>”Generelt kan det siges, at” ”Ifølge fast retspraksis” ”domstolene har flere gange fastslået, at”</a:t>
            </a:r>
          </a:p>
          <a:p>
            <a:pPr lvl="2"/>
            <a:r>
              <a:rPr lang="da-DK" dirty="0"/>
              <a:t>Og så kun 1-2 domme i fodnoterne. Det er useriøst. </a:t>
            </a:r>
          </a:p>
          <a:p>
            <a:pPr lvl="1"/>
            <a:r>
              <a:rPr lang="da-DK" dirty="0"/>
              <a:t>”EU-Domstolen har fastslået”</a:t>
            </a:r>
          </a:p>
          <a:p>
            <a:pPr lvl="2"/>
            <a:r>
              <a:rPr lang="da-DK" dirty="0"/>
              <a:t>”jf. forfatter xx, s. </a:t>
            </a:r>
            <a:r>
              <a:rPr lang="da-DK" dirty="0" err="1"/>
              <a:t>yy</a:t>
            </a:r>
            <a:r>
              <a:rPr lang="da-DK" dirty="0"/>
              <a:t>” – det er useriøst. Find EU-dommen selv. </a:t>
            </a:r>
          </a:p>
          <a:p>
            <a:endParaRPr lang="da-DK" dirty="0"/>
          </a:p>
          <a:p>
            <a:r>
              <a:rPr lang="da-DK" dirty="0"/>
              <a:t>For </a:t>
            </a:r>
            <a:r>
              <a:rPr lang="da-DK" b="1" dirty="0">
                <a:solidFill>
                  <a:srgbClr val="D51E48"/>
                </a:solidFill>
              </a:rPr>
              <a:t>snæver litteratursøgning</a:t>
            </a:r>
          </a:p>
          <a:p>
            <a:pPr lvl="1"/>
            <a:r>
              <a:rPr lang="da-DK" dirty="0"/>
              <a:t>I kan roligt regne med, at jeres vejleder – og sandsynligvis også censor – kender til væsentligt flere </a:t>
            </a:r>
            <a:r>
              <a:rPr lang="da-DK" dirty="0" err="1"/>
              <a:t>skriftssteder</a:t>
            </a:r>
            <a:r>
              <a:rPr lang="da-DK" dirty="0"/>
              <a:t> end de to lærebøger I tilfældigvis har fundet. </a:t>
            </a:r>
          </a:p>
          <a:p>
            <a:pPr lvl="1"/>
            <a:r>
              <a:rPr lang="da-DK" dirty="0"/>
              <a:t>Find </a:t>
            </a:r>
            <a:r>
              <a:rPr lang="da-DK" b="1" dirty="0">
                <a:solidFill>
                  <a:srgbClr val="D51E48"/>
                </a:solidFill>
              </a:rPr>
              <a:t>meget </a:t>
            </a:r>
            <a:r>
              <a:rPr lang="da-DK" dirty="0"/>
              <a:t>materiale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74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Typiske fejl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>
                <a:solidFill>
                  <a:srgbClr val="D51E48"/>
                </a:solidFill>
              </a:rPr>
              <a:t>Svar på problemformuleringen</a:t>
            </a:r>
            <a:r>
              <a:rPr lang="da-DK" dirty="0"/>
              <a:t>! </a:t>
            </a:r>
          </a:p>
          <a:p>
            <a:pPr lvl="1"/>
            <a:r>
              <a:rPr lang="da-DK" dirty="0"/>
              <a:t>Ofte sker der det, at man </a:t>
            </a:r>
            <a:r>
              <a:rPr lang="da-DK" b="1" dirty="0">
                <a:solidFill>
                  <a:srgbClr val="D51E48"/>
                </a:solidFill>
              </a:rPr>
              <a:t>skifter retning</a:t>
            </a:r>
            <a:r>
              <a:rPr lang="da-DK" dirty="0">
                <a:solidFill>
                  <a:srgbClr val="D51E48"/>
                </a:solidFill>
              </a:rPr>
              <a:t> </a:t>
            </a:r>
            <a:r>
              <a:rPr lang="da-DK" dirty="0"/>
              <a:t>undervejs</a:t>
            </a:r>
          </a:p>
          <a:p>
            <a:pPr lvl="1"/>
            <a:r>
              <a:rPr lang="da-DK" dirty="0"/>
              <a:t>Det er helt </a:t>
            </a:r>
            <a:r>
              <a:rPr lang="da-DK" b="1" dirty="0">
                <a:solidFill>
                  <a:srgbClr val="D51E48"/>
                </a:solidFill>
              </a:rPr>
              <a:t>OK</a:t>
            </a:r>
            <a:r>
              <a:rPr lang="da-DK" dirty="0"/>
              <a:t>. </a:t>
            </a:r>
          </a:p>
          <a:p>
            <a:pPr lvl="1"/>
            <a:r>
              <a:rPr lang="da-DK" dirty="0"/>
              <a:t>Men husk at </a:t>
            </a:r>
            <a:r>
              <a:rPr lang="da-DK" b="1" dirty="0">
                <a:solidFill>
                  <a:srgbClr val="D51E48"/>
                </a:solidFill>
              </a:rPr>
              <a:t>tilret</a:t>
            </a:r>
            <a:r>
              <a:rPr lang="da-DK" dirty="0">
                <a:solidFill>
                  <a:srgbClr val="D51E48"/>
                </a:solidFill>
              </a:rPr>
              <a:t> </a:t>
            </a:r>
            <a:r>
              <a:rPr lang="da-DK" dirty="0"/>
              <a:t>problemformuleringen! </a:t>
            </a:r>
          </a:p>
          <a:p>
            <a:endParaRPr lang="da-DK" dirty="0"/>
          </a:p>
          <a:p>
            <a:r>
              <a:rPr lang="da-DK" dirty="0"/>
              <a:t>Hav en </a:t>
            </a:r>
            <a:r>
              <a:rPr lang="da-DK" b="1" dirty="0">
                <a:solidFill>
                  <a:srgbClr val="D51E48"/>
                </a:solidFill>
              </a:rPr>
              <a:t>rød tråd</a:t>
            </a:r>
            <a:r>
              <a:rPr lang="da-DK" dirty="0"/>
              <a:t>! </a:t>
            </a:r>
          </a:p>
          <a:p>
            <a:pPr lvl="1"/>
            <a:r>
              <a:rPr lang="da-DK" dirty="0"/>
              <a:t>Ofte bliver specialet </a:t>
            </a:r>
            <a:r>
              <a:rPr lang="da-DK" b="1" dirty="0">
                <a:solidFill>
                  <a:srgbClr val="D51E48"/>
                </a:solidFill>
              </a:rPr>
              <a:t>rodet</a:t>
            </a:r>
          </a:p>
          <a:p>
            <a:pPr lvl="1"/>
            <a:r>
              <a:rPr lang="da-DK" dirty="0"/>
              <a:t>Man skriver et (del)kapitel ad gangen – og glemmer hvad man skrev for et par måneder siden. </a:t>
            </a:r>
          </a:p>
          <a:p>
            <a:pPr lvl="1"/>
            <a:r>
              <a:rPr lang="da-DK" dirty="0"/>
              <a:t>Læs specialet i sin helhed – flere gange. </a:t>
            </a:r>
            <a:r>
              <a:rPr lang="da-DK" b="1" dirty="0">
                <a:solidFill>
                  <a:srgbClr val="D51E48"/>
                </a:solidFill>
              </a:rPr>
              <a:t>Juster løbende</a:t>
            </a:r>
            <a:r>
              <a:rPr lang="da-DK" dirty="0"/>
              <a:t>.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3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Typiske fejl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>
                <a:solidFill>
                  <a:srgbClr val="D51E48"/>
                </a:solidFill>
              </a:rPr>
              <a:t>Forkert</a:t>
            </a:r>
            <a:r>
              <a:rPr lang="da-DK" dirty="0">
                <a:solidFill>
                  <a:srgbClr val="D51E48"/>
                </a:solidFill>
              </a:rPr>
              <a:t> </a:t>
            </a:r>
            <a:r>
              <a:rPr lang="da-DK" b="1" dirty="0">
                <a:solidFill>
                  <a:srgbClr val="D51E48"/>
                </a:solidFill>
              </a:rPr>
              <a:t>anvendelse</a:t>
            </a:r>
            <a:r>
              <a:rPr lang="da-DK" dirty="0">
                <a:solidFill>
                  <a:srgbClr val="D51E48"/>
                </a:solidFill>
              </a:rPr>
              <a:t> </a:t>
            </a:r>
            <a:r>
              <a:rPr lang="da-DK" dirty="0"/>
              <a:t>af vejleder</a:t>
            </a:r>
          </a:p>
          <a:p>
            <a:pPr lvl="1"/>
            <a:r>
              <a:rPr lang="da-DK" dirty="0"/>
              <a:t>Anvend vejleder rigtigt</a:t>
            </a:r>
          </a:p>
          <a:p>
            <a:pPr lvl="1"/>
            <a:r>
              <a:rPr lang="da-DK" dirty="0"/>
              <a:t>Vejleder vil dig gerne!</a:t>
            </a:r>
          </a:p>
          <a:p>
            <a:pPr lvl="1"/>
            <a:r>
              <a:rPr lang="da-DK" dirty="0"/>
              <a:t>Respektér din egen og vejleders tid. </a:t>
            </a:r>
          </a:p>
          <a:p>
            <a:pPr lvl="1"/>
            <a:r>
              <a:rPr lang="da-DK" dirty="0"/>
              <a:t>Book møde med vejleder i god tid</a:t>
            </a:r>
          </a:p>
          <a:p>
            <a:pPr lvl="1"/>
            <a:r>
              <a:rPr lang="da-DK" dirty="0"/>
              <a:t>Tænk grundigt over, </a:t>
            </a:r>
            <a:r>
              <a:rPr lang="da-DK" b="1" dirty="0">
                <a:solidFill>
                  <a:srgbClr val="D51E48"/>
                </a:solidFill>
              </a:rPr>
              <a:t>hvad du vil have ud af vejledermødet</a:t>
            </a:r>
            <a:r>
              <a:rPr lang="da-DK" dirty="0"/>
              <a:t>. </a:t>
            </a:r>
          </a:p>
          <a:p>
            <a:pPr lvl="2"/>
            <a:r>
              <a:rPr lang="da-DK" dirty="0"/>
              <a:t>Hvad vil du gerne vide, når du går fra et vejledermøde? </a:t>
            </a:r>
          </a:p>
          <a:p>
            <a:pPr lvl="2"/>
            <a:r>
              <a:rPr lang="da-DK" dirty="0"/>
              <a:t>Fortæl vejleder om det – i god tid forinden. </a:t>
            </a:r>
          </a:p>
          <a:p>
            <a:pPr lvl="2"/>
            <a:r>
              <a:rPr lang="da-DK" dirty="0"/>
              <a:t>Jo mere vejleder ved, om hvad I vil have ud af mødet, jo bedre kan vejleder forberede sig, og jo bedre kan vejleder vejlede!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5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Typiske fejl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>
                <a:solidFill>
                  <a:srgbClr val="D51E48"/>
                </a:solidFill>
              </a:rPr>
              <a:t>Skriv! Skriv! Skriv!  </a:t>
            </a:r>
          </a:p>
          <a:p>
            <a:pPr lvl="1"/>
            <a:r>
              <a:rPr lang="da-DK" dirty="0"/>
              <a:t>Lad være med at læse for meget, før skriveprocessen går i gang. </a:t>
            </a:r>
          </a:p>
          <a:p>
            <a:pPr lvl="1"/>
            <a:r>
              <a:rPr lang="da-DK" dirty="0"/>
              <a:t>I risikerer at miste overblikket hvis I læser for meget før I begynder at skrive… </a:t>
            </a:r>
          </a:p>
          <a:p>
            <a:pPr lvl="1"/>
            <a:r>
              <a:rPr lang="da-DK" dirty="0"/>
              <a:t>… men husk at læs for baggrundsviden (og overblik) </a:t>
            </a:r>
          </a:p>
          <a:p>
            <a:pPr lvl="2"/>
            <a:r>
              <a:rPr lang="da-DK" dirty="0"/>
              <a:t>Især hvis I skriver i et ‘nyt’ emne. </a:t>
            </a:r>
          </a:p>
          <a:p>
            <a:endParaRPr lang="da-DK" dirty="0"/>
          </a:p>
          <a:p>
            <a:r>
              <a:rPr lang="da-DK" b="1" dirty="0">
                <a:solidFill>
                  <a:srgbClr val="D51E48"/>
                </a:solidFill>
              </a:rPr>
              <a:t>Sprog</a:t>
            </a:r>
          </a:p>
          <a:p>
            <a:pPr lvl="1"/>
            <a:r>
              <a:rPr lang="da-DK" dirty="0"/>
              <a:t>Læs korrektur</a:t>
            </a:r>
          </a:p>
          <a:p>
            <a:pPr lvl="1"/>
            <a:r>
              <a:rPr lang="da-DK" dirty="0"/>
              <a:t>Både grammatik og sprog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Typiske fejl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b="1" dirty="0">
                <a:solidFill>
                  <a:srgbClr val="D51E48"/>
                </a:solidFill>
              </a:rPr>
              <a:t>Opdater litteraturlisten løbende</a:t>
            </a:r>
          </a:p>
          <a:p>
            <a:pPr lvl="1"/>
            <a:r>
              <a:rPr lang="da-DK" dirty="0"/>
              <a:t>Hver gang du nævner en kilde i enten brødtekst eller fodnote – tilføj kilden i litteraturlisten</a:t>
            </a:r>
          </a:p>
          <a:p>
            <a:endParaRPr lang="da-DK" dirty="0"/>
          </a:p>
          <a:p>
            <a:r>
              <a:rPr lang="da-DK" b="1" dirty="0">
                <a:solidFill>
                  <a:srgbClr val="D51E48"/>
                </a:solidFill>
              </a:rPr>
              <a:t>Tilføj fodnote straks</a:t>
            </a:r>
          </a:p>
          <a:p>
            <a:pPr lvl="1"/>
            <a:r>
              <a:rPr lang="da-DK" dirty="0"/>
              <a:t>Hvis du venter til senere, risikerer du at glemme hvor du har oplysningen fra</a:t>
            </a:r>
          </a:p>
          <a:p>
            <a:endParaRPr lang="da-DK" dirty="0"/>
          </a:p>
          <a:p>
            <a:r>
              <a:rPr lang="da-DK" b="1" dirty="0">
                <a:solidFill>
                  <a:srgbClr val="D51E48"/>
                </a:solidFill>
              </a:rPr>
              <a:t>Husk fodnoter </a:t>
            </a:r>
            <a:r>
              <a:rPr lang="da-DK" dirty="0"/>
              <a:t>til alle udsagn, der ikke er enten </a:t>
            </a:r>
          </a:p>
          <a:p>
            <a:pPr lvl="1"/>
            <a:r>
              <a:rPr lang="da-DK" dirty="0"/>
              <a:t>Udtryk for din </a:t>
            </a:r>
            <a:r>
              <a:rPr lang="da-DK" b="1" dirty="0">
                <a:solidFill>
                  <a:srgbClr val="D51E48"/>
                </a:solidFill>
              </a:rPr>
              <a:t>egen holdning</a:t>
            </a:r>
          </a:p>
          <a:p>
            <a:pPr lvl="1"/>
            <a:r>
              <a:rPr lang="da-DK" dirty="0"/>
              <a:t>Generel </a:t>
            </a:r>
            <a:r>
              <a:rPr lang="da-DK" b="1" dirty="0">
                <a:solidFill>
                  <a:srgbClr val="D51E48"/>
                </a:solidFill>
              </a:rPr>
              <a:t>allemandseje/viden</a:t>
            </a:r>
          </a:p>
          <a:p>
            <a:pPr lvl="1"/>
            <a:r>
              <a:rPr lang="da-DK" dirty="0"/>
              <a:t>Hvis der ikke er nogen kilde, er vejleder/censor tvunget til at gå ud fra, at der er tale om din egen personlige holdning – eller plagiat.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49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Eksempler på mulige interdisciplinære emner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a-DK" dirty="0"/>
              <a:t>Konkurrenceretlige problemer ved deleøkonomi</a:t>
            </a:r>
          </a:p>
          <a:p>
            <a:r>
              <a:rPr lang="da-DK" dirty="0"/>
              <a:t>”Patent-trolde” i EU-konkurrenceretten</a:t>
            </a:r>
          </a:p>
          <a:p>
            <a:r>
              <a:rPr lang="da-DK" dirty="0"/>
              <a:t>Anvendeligheden af det kontrafaktiske scenarie i en analyse af en formåls-overtrædelse i et konkurrenceøkonomisk perspektiv</a:t>
            </a:r>
          </a:p>
          <a:p>
            <a:r>
              <a:rPr lang="da-DK" dirty="0"/>
              <a:t>Konkurrencerettens </a:t>
            </a:r>
            <a:r>
              <a:rPr lang="da-DK" dirty="0" err="1"/>
              <a:t>ekstraterritorialitet</a:t>
            </a:r>
            <a:r>
              <a:rPr lang="da-DK" dirty="0"/>
              <a:t>. Evt. sammenlignet med USA</a:t>
            </a:r>
          </a:p>
          <a:p>
            <a:r>
              <a:rPr lang="da-DK" dirty="0"/>
              <a:t>Reguleringen af first-movers på teknologimarkeder – hvornår bliver der tale om dominans og/eller misbrug? </a:t>
            </a:r>
          </a:p>
          <a:p>
            <a:r>
              <a:rPr lang="da-DK" dirty="0"/>
              <a:t>Anvendeligheden af ”Out of </a:t>
            </a:r>
            <a:r>
              <a:rPr lang="da-DK" dirty="0" err="1"/>
              <a:t>market</a:t>
            </a:r>
            <a:r>
              <a:rPr lang="da-DK" dirty="0"/>
              <a:t>” effektivitetsgevinster i TEUF artikel 101, stk. 3 og/eller fusionskontrolforordningen</a:t>
            </a:r>
          </a:p>
          <a:p>
            <a:r>
              <a:rPr lang="da-DK" dirty="0"/>
              <a:t>Beskyttelsen af sekundære markeder </a:t>
            </a:r>
          </a:p>
          <a:p>
            <a:r>
              <a:rPr lang="da-DK" dirty="0"/>
              <a:t>Skal misbrug altid finde sted på det dominerede marked? </a:t>
            </a:r>
          </a:p>
          <a:p>
            <a:r>
              <a:rPr lang="da-DK" dirty="0"/>
              <a:t>Hvilken rolle spiller ”hensigt” i misbrugssager? </a:t>
            </a:r>
          </a:p>
          <a:p>
            <a:r>
              <a:rPr lang="da-DK" dirty="0"/>
              <a:t>MFN-klausuler: skadesteorier og hvordan konkurrenceretten bør appliceres til disse klausuler. </a:t>
            </a:r>
          </a:p>
          <a:p>
            <a:r>
              <a:rPr lang="da-DK" dirty="0"/>
              <a:t>Konkurrencerettens formål</a:t>
            </a:r>
          </a:p>
          <a:p>
            <a:r>
              <a:rPr lang="da-DK" dirty="0"/>
              <a:t>Den ”økonomiske tilgang” og retssikkerhed (rettens forudsigelighed): komplementære eller uforenelige? </a:t>
            </a:r>
          </a:p>
          <a:p>
            <a:r>
              <a:rPr lang="da-DK" dirty="0"/>
              <a:t>Hub and </a:t>
            </a:r>
            <a:r>
              <a:rPr lang="da-DK" dirty="0" err="1"/>
              <a:t>spoke</a:t>
            </a:r>
            <a:r>
              <a:rPr lang="da-DK" dirty="0"/>
              <a:t> aftaler og hvordan disse (bør) reguleres</a:t>
            </a:r>
          </a:p>
          <a:p>
            <a:r>
              <a:rPr lang="da-DK" dirty="0" err="1"/>
              <a:t>Signalling</a:t>
            </a:r>
            <a:r>
              <a:rPr lang="da-DK" dirty="0"/>
              <a:t>: skadesteorier og hvordan konkurrenceretten bør appliceres</a:t>
            </a:r>
          </a:p>
          <a:p>
            <a:r>
              <a:rPr lang="da-DK" dirty="0"/>
              <a:t>Bindende videresalgspriser: skadesteorier og hvordan konkurrenceretten bør appliceres</a:t>
            </a:r>
          </a:p>
          <a:p>
            <a:r>
              <a:rPr lang="da-DK" dirty="0"/>
              <a:t>Eksklusive grant back klausuler: skadesteorier og hvordan konkurrenceretten bør appliceres</a:t>
            </a:r>
          </a:p>
          <a:p>
            <a:r>
              <a:rPr lang="da-DK" dirty="0"/>
              <a:t>Patentforlig evt. med anvendelse Lundbeck og </a:t>
            </a:r>
            <a:r>
              <a:rPr lang="da-DK" dirty="0" err="1"/>
              <a:t>Actavis</a:t>
            </a:r>
            <a:endParaRPr lang="da-DK" dirty="0"/>
          </a:p>
          <a:p>
            <a:r>
              <a:rPr lang="da-DK" dirty="0"/>
              <a:t>Hvilken rolle bør ”fairness” og </a:t>
            </a:r>
            <a:r>
              <a:rPr lang="da-DK" dirty="0" err="1"/>
              <a:t>consumer</a:t>
            </a:r>
            <a:r>
              <a:rPr lang="da-DK" dirty="0"/>
              <a:t> </a:t>
            </a:r>
            <a:r>
              <a:rPr lang="da-DK" dirty="0" err="1"/>
              <a:t>choice</a:t>
            </a:r>
            <a:r>
              <a:rPr lang="da-DK" dirty="0"/>
              <a:t> have i konkurrenceretten? </a:t>
            </a:r>
          </a:p>
          <a:p>
            <a:r>
              <a:rPr lang="da-DK" dirty="0"/>
              <a:t>AEC-testens rolle efter Post Danmark II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81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Eksempler på mulige interdisciplinære emner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a-DK" dirty="0"/>
              <a:t>Statsstøtte til grøn energi – fordele og ulemper (Hvorfor der kan være behov for statsstøtte til grøn omstilling, når EU ETS sætter et låg på drivhusgasudledning og tillader handel med udledningsrettigheder) / Green Deal</a:t>
            </a:r>
          </a:p>
          <a:p>
            <a:r>
              <a:rPr lang="da-DK" dirty="0"/>
              <a:t>Skat, selektivitet og statsstøtte (Apple, Starbucks, World </a:t>
            </a:r>
            <a:r>
              <a:rPr lang="da-DK" dirty="0" err="1"/>
              <a:t>Duty</a:t>
            </a:r>
            <a:r>
              <a:rPr lang="da-DK" dirty="0"/>
              <a:t> </a:t>
            </a:r>
            <a:r>
              <a:rPr lang="da-DK" dirty="0" err="1"/>
              <a:t>Free</a:t>
            </a:r>
            <a:r>
              <a:rPr lang="da-DK" dirty="0"/>
              <a:t>)</a:t>
            </a:r>
          </a:p>
          <a:p>
            <a:r>
              <a:rPr lang="da-DK" dirty="0"/>
              <a:t>Hvorfor den juridiske test for dominans er forkert/korrekt ud fra et økonomisk synspunkt</a:t>
            </a:r>
          </a:p>
          <a:p>
            <a:r>
              <a:rPr lang="da-DK" dirty="0"/>
              <a:t>Hvorfor den juridiske test for retroaktive rabatter er forkert/korrekt ud fra et økonomisk synspunkt</a:t>
            </a:r>
          </a:p>
          <a:p>
            <a:r>
              <a:rPr lang="da-DK" dirty="0"/>
              <a:t>Hvorfor den juridiske test for eksklusivaftaler er forkert/korrekt ud fra et økonomisk synspunkt</a:t>
            </a:r>
          </a:p>
          <a:p>
            <a:r>
              <a:rPr lang="da-DK" dirty="0"/>
              <a:t>Hvorfor den juridiske test for </a:t>
            </a:r>
            <a:r>
              <a:rPr lang="da-DK" dirty="0" err="1"/>
              <a:t>tying</a:t>
            </a:r>
            <a:r>
              <a:rPr lang="da-DK" dirty="0"/>
              <a:t>/</a:t>
            </a:r>
            <a:r>
              <a:rPr lang="da-DK" dirty="0" err="1"/>
              <a:t>bundling</a:t>
            </a:r>
            <a:r>
              <a:rPr lang="da-DK" dirty="0"/>
              <a:t> er forkert/korrekt ud fra et økonomisk synspunkt</a:t>
            </a:r>
          </a:p>
          <a:p>
            <a:r>
              <a:rPr lang="da-DK" dirty="0"/>
              <a:t>Hvorfor den juridiske test for </a:t>
            </a:r>
            <a:r>
              <a:rPr lang="da-DK" dirty="0" err="1"/>
              <a:t>predatory</a:t>
            </a:r>
            <a:r>
              <a:rPr lang="da-DK" dirty="0"/>
              <a:t> </a:t>
            </a:r>
            <a:r>
              <a:rPr lang="da-DK" dirty="0" err="1"/>
              <a:t>pricing</a:t>
            </a:r>
            <a:r>
              <a:rPr lang="da-DK" dirty="0"/>
              <a:t> er forkert/korrekt ud fra et økonomisk synspunkt</a:t>
            </a:r>
          </a:p>
          <a:p>
            <a:r>
              <a:rPr lang="da-DK" dirty="0"/>
              <a:t>Margin </a:t>
            </a:r>
            <a:r>
              <a:rPr lang="da-DK" dirty="0" err="1"/>
              <a:t>squeeze</a:t>
            </a:r>
            <a:r>
              <a:rPr lang="da-DK" dirty="0"/>
              <a:t> – selvstændig misbrugskategori eller afart af leveringsnægtelse? En analyse af den juridiske og økonomiske test for margin </a:t>
            </a:r>
            <a:r>
              <a:rPr lang="da-DK" dirty="0" err="1"/>
              <a:t>squeeze</a:t>
            </a:r>
            <a:r>
              <a:rPr lang="da-DK" dirty="0"/>
              <a:t> </a:t>
            </a:r>
            <a:r>
              <a:rPr lang="da-DK" dirty="0" err="1"/>
              <a:t>ctr</a:t>
            </a:r>
            <a:r>
              <a:rPr lang="da-DK" dirty="0"/>
              <a:t>. Leveringsnægtelse</a:t>
            </a:r>
          </a:p>
          <a:p>
            <a:r>
              <a:rPr lang="da-DK" dirty="0"/>
              <a:t>Spilteoris indflydelse på statsstøttereglerne </a:t>
            </a:r>
          </a:p>
          <a:p>
            <a:r>
              <a:rPr lang="da-DK" dirty="0"/>
              <a:t>Er kollektiv dominans et økonomisk rationelt koncept, eller er Kommissionen gået for langt? </a:t>
            </a:r>
          </a:p>
          <a:p>
            <a:r>
              <a:rPr lang="da-DK" dirty="0"/>
              <a:t>Kollektiv dominans og </a:t>
            </a:r>
            <a:r>
              <a:rPr lang="da-DK" dirty="0" err="1"/>
              <a:t>tacit</a:t>
            </a:r>
            <a:r>
              <a:rPr lang="da-DK" dirty="0"/>
              <a:t> </a:t>
            </a:r>
            <a:r>
              <a:rPr lang="da-DK" dirty="0" err="1"/>
              <a:t>collusion</a:t>
            </a:r>
            <a:endParaRPr lang="da-DK" dirty="0"/>
          </a:p>
          <a:p>
            <a:r>
              <a:rPr lang="da-DK" dirty="0"/>
              <a:t>Det økonomiske rationale bag per se forbuddet mod bindende videresalgspriser i vertikale aftaler</a:t>
            </a:r>
          </a:p>
          <a:p>
            <a:r>
              <a:rPr lang="da-DK" dirty="0"/>
              <a:t>Hvorfor F&amp;U aftaler ofte fremmer konkurrencen (gennem tre – eller flere – konkrete eksempler)</a:t>
            </a:r>
          </a:p>
          <a:p>
            <a:r>
              <a:rPr lang="da-DK" dirty="0"/>
              <a:t>Juridisk og økonomisk analyse af standardiseringsaftaler – hvornår er FRAND-terms fair &amp; </a:t>
            </a:r>
            <a:r>
              <a:rPr lang="da-DK" dirty="0" err="1"/>
              <a:t>reasonable</a:t>
            </a:r>
            <a:r>
              <a:rPr lang="da-DK" dirty="0"/>
              <a:t>? </a:t>
            </a:r>
          </a:p>
          <a:p>
            <a:r>
              <a:rPr lang="da-DK" dirty="0"/>
              <a:t>Hvorfor prisaftaler er muligt i specialiseringsaftaler, men ikke i distributionsaftaler</a:t>
            </a:r>
          </a:p>
          <a:p>
            <a:r>
              <a:rPr lang="da-DK" dirty="0"/>
              <a:t>Den juridiske forskel på et indkøbskartel og en horisontal indkøbsaftale (</a:t>
            </a:r>
            <a:r>
              <a:rPr lang="da-DK" dirty="0" err="1"/>
              <a:t>buying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), og hvorfor den ene er samfundsøkonomisk skadelig og den anden ikke er. </a:t>
            </a:r>
          </a:p>
          <a:p>
            <a:r>
              <a:rPr lang="da-DK" dirty="0"/>
              <a:t>Er ”</a:t>
            </a:r>
            <a:r>
              <a:rPr lang="da-DK" dirty="0" err="1"/>
              <a:t>Chinese</a:t>
            </a:r>
            <a:r>
              <a:rPr lang="da-DK" dirty="0"/>
              <a:t> Walls” realistisk? Konsortiedannelse ved udbud, hvor der både udbydes hovedentreprise og delentrepriser</a:t>
            </a:r>
          </a:p>
          <a:p>
            <a:r>
              <a:rPr lang="da-DK" dirty="0"/>
              <a:t>Falck/BIOS – hvorfor Falck kan have misbrugt sin dominerende stilling ved at ansætte alle reddere i Region Syddanmark</a:t>
            </a:r>
          </a:p>
          <a:p>
            <a:r>
              <a:rPr lang="da-DK" dirty="0"/>
              <a:t>Anvendelsen af konkurrencereglerne ved koncentrationer – hvornår anvendes 101(1) </a:t>
            </a:r>
            <a:r>
              <a:rPr lang="da-DK" dirty="0" err="1"/>
              <a:t>ctr</a:t>
            </a:r>
            <a:r>
              <a:rPr lang="da-DK" dirty="0"/>
              <a:t>. EUMR – og er der et </a:t>
            </a:r>
            <a:r>
              <a:rPr lang="da-DK" dirty="0" err="1"/>
              <a:t>retstomt</a:t>
            </a:r>
            <a:r>
              <a:rPr lang="da-DK" dirty="0"/>
              <a:t> hul mellem de to? </a:t>
            </a:r>
          </a:p>
          <a:p>
            <a:r>
              <a:rPr lang="da-DK" dirty="0"/>
              <a:t>Full-</a:t>
            </a:r>
            <a:r>
              <a:rPr lang="da-DK" dirty="0" err="1"/>
              <a:t>function</a:t>
            </a:r>
            <a:r>
              <a:rPr lang="da-DK" dirty="0"/>
              <a:t> JV – de juridiske og økonomiske overvejelser og konsekvenser</a:t>
            </a:r>
          </a:p>
          <a:p>
            <a:r>
              <a:rPr lang="da-DK" dirty="0"/>
              <a:t>Fake news &amp; konkurrenceret</a:t>
            </a:r>
          </a:p>
          <a:p>
            <a:r>
              <a:rPr lang="da-DK" dirty="0" err="1"/>
              <a:t>Misrekommandering</a:t>
            </a:r>
            <a:r>
              <a:rPr lang="da-DK" dirty="0"/>
              <a:t> som misbrug af dominerende stilling?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62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Spørgsmål?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9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C4C58-C05D-4585-8DA4-D46A825E0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Tak for i dag!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4393E2-10C6-4E0A-9279-DEB63735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a-DK" dirty="0"/>
              <a:t>Kontakt</a:t>
            </a:r>
          </a:p>
          <a:p>
            <a:pPr lvl="1"/>
            <a:r>
              <a:rPr lang="da-DK" dirty="0"/>
              <a:t>Jesper Kruse Markvart</a:t>
            </a:r>
          </a:p>
          <a:p>
            <a:pPr lvl="1"/>
            <a:r>
              <a:rPr lang="da-DK" dirty="0"/>
              <a:t>63142065 / 41372065</a:t>
            </a:r>
          </a:p>
          <a:p>
            <a:pPr lvl="1"/>
            <a:r>
              <a:rPr lang="da-DK" dirty="0">
                <a:hlinkClick r:id="rId2"/>
              </a:rPr>
              <a:t>jkm@focus-advokater.dk</a:t>
            </a:r>
            <a:endParaRPr lang="da-DK" dirty="0"/>
          </a:p>
          <a:p>
            <a:pPr lvl="1"/>
            <a:endParaRPr lang="da-DK" dirty="0">
              <a:hlinkClick r:id="" action="ppaction://noaction"/>
            </a:endParaRPr>
          </a:p>
          <a:p>
            <a:pPr lvl="1"/>
            <a:endParaRPr lang="da-DK" dirty="0">
              <a:hlinkClick r:id="" action="ppaction://noaction"/>
            </a:endParaRPr>
          </a:p>
          <a:p>
            <a:pPr lvl="1"/>
            <a:endParaRPr lang="da-DK" dirty="0">
              <a:hlinkClick r:id="" action="ppaction://noaction"/>
            </a:endParaRPr>
          </a:p>
          <a:p>
            <a:pPr lvl="1"/>
            <a:r>
              <a:rPr lang="da-DK" dirty="0">
                <a:hlinkClick r:id="" action="ppaction://noaction"/>
              </a:rPr>
              <a:t>https://www.focus-advokater.dk/kontakt/medarbejdere/jesper-kruse-markvart/</a:t>
            </a:r>
            <a:r>
              <a:rPr lang="da-DK" dirty="0"/>
              <a:t> 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282D24-94A9-4FF0-AE84-0D5299C1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2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 mig .. 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/>
              <a:t>Jesper Markvart</a:t>
            </a:r>
          </a:p>
          <a:p>
            <a:r>
              <a:rPr lang="da-DK" sz="1800" dirty="0"/>
              <a:t>Partner, Advokat</a:t>
            </a:r>
          </a:p>
          <a:p>
            <a:pPr lvl="1"/>
            <a:r>
              <a:rPr lang="da-DK" sz="1600" dirty="0"/>
              <a:t>Focus Advokater</a:t>
            </a:r>
            <a:endParaRPr lang="da-DK" sz="1800" dirty="0"/>
          </a:p>
          <a:p>
            <a:r>
              <a:rPr lang="da-DK" sz="1800" dirty="0"/>
              <a:t>Ekstern Lektor</a:t>
            </a:r>
          </a:p>
          <a:p>
            <a:pPr lvl="1"/>
            <a:r>
              <a:rPr lang="da-DK" sz="1600" dirty="0"/>
              <a:t>SDU</a:t>
            </a:r>
          </a:p>
          <a:p>
            <a:pPr lvl="2"/>
            <a:r>
              <a:rPr lang="da-DK" sz="1400" dirty="0"/>
              <a:t>Industriøkonomi &amp; Konkurrenceret</a:t>
            </a:r>
          </a:p>
          <a:p>
            <a:pPr lvl="2"/>
            <a:r>
              <a:rPr lang="da-DK" sz="1400" dirty="0"/>
              <a:t>Rets- og kontraktøkonomi</a:t>
            </a:r>
          </a:p>
          <a:p>
            <a:pPr lvl="2"/>
            <a:r>
              <a:rPr lang="da-DK" sz="1400" dirty="0"/>
              <a:t>Forretningsforståelse for jurister</a:t>
            </a:r>
          </a:p>
          <a:p>
            <a:r>
              <a:rPr lang="da-DK" sz="1800" dirty="0"/>
              <a:t>Uddannelse</a:t>
            </a:r>
          </a:p>
          <a:p>
            <a:pPr lvl="1"/>
            <a:r>
              <a:rPr lang="da-DK" sz="1600" dirty="0"/>
              <a:t>Cand.jur. </a:t>
            </a:r>
          </a:p>
          <a:p>
            <a:pPr lvl="2"/>
            <a:r>
              <a:rPr lang="da-DK" sz="1400" dirty="0"/>
              <a:t>SDU 2015</a:t>
            </a:r>
          </a:p>
          <a:p>
            <a:pPr lvl="1"/>
            <a:r>
              <a:rPr lang="da-DK" sz="1600" dirty="0"/>
              <a:t>LL.M. </a:t>
            </a:r>
            <a:r>
              <a:rPr lang="da-DK" sz="1600" dirty="0" err="1"/>
              <a:t>Competition</a:t>
            </a:r>
            <a:r>
              <a:rPr lang="da-DK" sz="1600" dirty="0"/>
              <a:t> Law &amp; </a:t>
            </a:r>
            <a:r>
              <a:rPr lang="da-DK" sz="1600" dirty="0" err="1"/>
              <a:t>Economics</a:t>
            </a:r>
            <a:endParaRPr lang="da-DK" sz="1600" dirty="0"/>
          </a:p>
          <a:p>
            <a:pPr lvl="2"/>
            <a:r>
              <a:rPr lang="da-DK" sz="1400" dirty="0" err="1"/>
              <a:t>Brussels</a:t>
            </a:r>
            <a:r>
              <a:rPr lang="da-DK" sz="1400" dirty="0"/>
              <a:t> School of </a:t>
            </a:r>
            <a:r>
              <a:rPr lang="da-DK" sz="1400" dirty="0" err="1"/>
              <a:t>Competition</a:t>
            </a:r>
            <a:r>
              <a:rPr lang="da-DK" sz="1400" dirty="0"/>
              <a:t> </a:t>
            </a:r>
          </a:p>
          <a:p>
            <a:pPr lvl="3"/>
            <a:r>
              <a:rPr lang="da-DK" sz="1200" dirty="0"/>
              <a:t>(BSC) 2017</a:t>
            </a:r>
            <a:endParaRPr lang="da-DK" dirty="0"/>
          </a:p>
          <a:p>
            <a:endParaRPr lang="da-DK" sz="2800" dirty="0"/>
          </a:p>
          <a:p>
            <a:endParaRPr lang="da-DK" sz="2800" dirty="0"/>
          </a:p>
        </p:txBody>
      </p:sp>
      <p:sp>
        <p:nvSpPr>
          <p:cNvPr id="8" name="Pladsholder til indhold 4"/>
          <p:cNvSpPr txBox="1">
            <a:spLocks/>
          </p:cNvSpPr>
          <p:nvPr/>
        </p:nvSpPr>
        <p:spPr>
          <a:xfrm>
            <a:off x="4620964" y="3762871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D3124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  <p:sp>
        <p:nvSpPr>
          <p:cNvPr id="7" name="Pladsholder til indhold 4"/>
          <p:cNvSpPr txBox="1">
            <a:spLocks/>
          </p:cNvSpPr>
          <p:nvPr/>
        </p:nvSpPr>
        <p:spPr>
          <a:xfrm>
            <a:off x="5265440" y="3768733"/>
            <a:ext cx="3421360" cy="2036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D3124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800" dirty="0"/>
              <a:t>Vejleder på flere bachelor- og </a:t>
            </a:r>
            <a:r>
              <a:rPr lang="da-DK" sz="1800" dirty="0" err="1"/>
              <a:t>specialeopgaver</a:t>
            </a:r>
            <a:r>
              <a:rPr lang="da-DK" sz="1800" dirty="0"/>
              <a:t>. </a:t>
            </a:r>
          </a:p>
          <a:p>
            <a:pPr lvl="1"/>
            <a:r>
              <a:rPr lang="da-DK" sz="1600" dirty="0"/>
              <a:t>Særligt indenfor:</a:t>
            </a:r>
          </a:p>
          <a:p>
            <a:pPr lvl="2"/>
            <a:r>
              <a:rPr lang="da-DK" sz="1400" dirty="0"/>
              <a:t>Konkurrenceret/økonomi</a:t>
            </a:r>
          </a:p>
          <a:p>
            <a:pPr lvl="2"/>
            <a:r>
              <a:rPr lang="da-DK" sz="1400" dirty="0"/>
              <a:t>IPR</a:t>
            </a:r>
          </a:p>
          <a:p>
            <a:pPr lvl="2"/>
            <a:r>
              <a:rPr lang="da-DK" sz="1400" dirty="0"/>
              <a:t>Rets- og kontraktøkonomi</a:t>
            </a:r>
          </a:p>
          <a:p>
            <a:pPr lvl="1"/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93126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Målbeskrivelse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Den studerende skal være i stand til selvstændigt at:</a:t>
            </a:r>
          </a:p>
          <a:p>
            <a:pPr lvl="1"/>
            <a:r>
              <a:rPr lang="da-DK" dirty="0"/>
              <a:t>Udarbejde og </a:t>
            </a:r>
            <a:r>
              <a:rPr lang="da-DK" b="1" dirty="0">
                <a:solidFill>
                  <a:srgbClr val="D51E48"/>
                </a:solidFill>
              </a:rPr>
              <a:t>formulere en præcis, relevant problemstilling</a:t>
            </a:r>
            <a:r>
              <a:rPr lang="da-DK" dirty="0"/>
              <a:t>, der ligger inden for det erhvervsøkonomiske og/eller juridiske område som specialet omhandler.  </a:t>
            </a:r>
          </a:p>
          <a:p>
            <a:pPr lvl="1"/>
            <a:r>
              <a:rPr lang="da-DK" b="1" dirty="0">
                <a:solidFill>
                  <a:srgbClr val="D51E48"/>
                </a:solidFill>
              </a:rPr>
              <a:t>Tilvejebringe relevante (rets)kilder/erhvervsøkonomiske </a:t>
            </a:r>
            <a:r>
              <a:rPr lang="da-DK" dirty="0"/>
              <a:t>kilder i relation til det valgte emne. </a:t>
            </a:r>
          </a:p>
          <a:p>
            <a:pPr lvl="1"/>
            <a:r>
              <a:rPr lang="da-DK" dirty="0"/>
              <a:t>Oparbejde og </a:t>
            </a:r>
            <a:r>
              <a:rPr lang="da-DK" b="1" dirty="0">
                <a:solidFill>
                  <a:srgbClr val="D51E48"/>
                </a:solidFill>
              </a:rPr>
              <a:t>demonstrere kendskab </a:t>
            </a:r>
            <a:r>
              <a:rPr lang="da-DK" dirty="0"/>
              <a:t>til den retlige regulering/erhvervsøkonomiske regulering og videnskabelige teori af relevans for den valgte problemstilling. </a:t>
            </a:r>
          </a:p>
          <a:p>
            <a:pPr lvl="1"/>
            <a:r>
              <a:rPr lang="da-DK" b="1" dirty="0">
                <a:solidFill>
                  <a:srgbClr val="D51E48"/>
                </a:solidFill>
              </a:rPr>
              <a:t>Anvende den oparbejdede viden </a:t>
            </a:r>
            <a:r>
              <a:rPr lang="da-DK" dirty="0"/>
              <a:t>i forhold til den valgte problemstilling. </a:t>
            </a:r>
          </a:p>
          <a:p>
            <a:pPr lvl="1"/>
            <a:r>
              <a:rPr lang="da-DK" b="1" dirty="0">
                <a:solidFill>
                  <a:srgbClr val="D51E48"/>
                </a:solidFill>
              </a:rPr>
              <a:t>Analysere de relevante (rets)kilder</a:t>
            </a:r>
            <a:r>
              <a:rPr lang="da-DK" dirty="0"/>
              <a:t>/erhvervsøkonomiske kilder gennem hensigtsmæssig anvendelse af relevante metoder.  </a:t>
            </a:r>
          </a:p>
          <a:p>
            <a:pPr lvl="1"/>
            <a:r>
              <a:rPr lang="da-DK" b="1" dirty="0">
                <a:solidFill>
                  <a:srgbClr val="D51E48"/>
                </a:solidFill>
              </a:rPr>
              <a:t>Diskutere og reflektere </a:t>
            </a:r>
            <a:r>
              <a:rPr lang="da-DK" dirty="0"/>
              <a:t>over (rets)kildernes/de erhvervsøkonomiske kilders anvendelse i forhold til den konkrete problemstilling. </a:t>
            </a:r>
          </a:p>
          <a:p>
            <a:pPr lvl="1"/>
            <a:r>
              <a:rPr lang="da-DK" dirty="0"/>
              <a:t>Udarbejde en skriftlig opgave, der i sin form og indhold fremstår </a:t>
            </a:r>
            <a:r>
              <a:rPr lang="da-DK" b="1" dirty="0">
                <a:solidFill>
                  <a:srgbClr val="D51E48"/>
                </a:solidFill>
              </a:rPr>
              <a:t>struktureret</a:t>
            </a:r>
            <a:r>
              <a:rPr lang="da-DK" dirty="0"/>
              <a:t>, </a:t>
            </a:r>
            <a:r>
              <a:rPr lang="da-DK" b="1" dirty="0">
                <a:solidFill>
                  <a:srgbClr val="D51E48"/>
                </a:solidFill>
              </a:rPr>
              <a:t>velskrevet</a:t>
            </a:r>
            <a:r>
              <a:rPr lang="da-DK" dirty="0">
                <a:solidFill>
                  <a:srgbClr val="D51E48"/>
                </a:solidFill>
              </a:rPr>
              <a:t> </a:t>
            </a:r>
            <a:r>
              <a:rPr lang="da-DK" dirty="0"/>
              <a:t>og </a:t>
            </a:r>
            <a:r>
              <a:rPr lang="da-DK" b="1" dirty="0">
                <a:solidFill>
                  <a:srgbClr val="D51E48"/>
                </a:solidFill>
              </a:rPr>
              <a:t>meningsfuld</a:t>
            </a:r>
            <a:r>
              <a:rPr lang="da-DK" dirty="0">
                <a:solidFill>
                  <a:srgbClr val="D51E48"/>
                </a:solidFill>
              </a:rPr>
              <a:t> </a:t>
            </a:r>
            <a:r>
              <a:rPr lang="da-DK" dirty="0"/>
              <a:t>for læseren. </a:t>
            </a:r>
          </a:p>
          <a:p>
            <a:pPr lvl="1"/>
            <a:r>
              <a:rPr lang="da-DK" b="1" dirty="0">
                <a:solidFill>
                  <a:srgbClr val="D51E48"/>
                </a:solidFill>
              </a:rPr>
              <a:t>Diskutere og reflektere </a:t>
            </a:r>
            <a:r>
              <a:rPr lang="da-DK" dirty="0"/>
              <a:t>over muligheder for afklaring af de i specialet beskrevne problemstillinger konkret og/eller mere generelt.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21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Nødvendigheder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Formalia skal være i orden! </a:t>
            </a:r>
          </a:p>
          <a:p>
            <a:pPr lvl="1"/>
            <a:r>
              <a:rPr lang="da-DK" dirty="0"/>
              <a:t>Forside, tro- og love erklæring, anslag på forsiden, anslag inden for rammen af det tilladte, fodnoter ser skarpe ud</a:t>
            </a:r>
          </a:p>
          <a:p>
            <a:pPr lvl="1"/>
            <a:r>
              <a:rPr lang="da-DK" dirty="0"/>
              <a:t>Korrekte og relevante referencer </a:t>
            </a:r>
          </a:p>
          <a:p>
            <a:pPr lvl="1"/>
            <a:r>
              <a:rPr lang="da-DK" b="1" dirty="0">
                <a:solidFill>
                  <a:srgbClr val="D51E48"/>
                </a:solidFill>
              </a:rPr>
              <a:t>Hygiejnefaktor</a:t>
            </a:r>
          </a:p>
          <a:p>
            <a:pPr lvl="1"/>
            <a:endParaRPr lang="da-DK" dirty="0"/>
          </a:p>
          <a:p>
            <a:r>
              <a:rPr lang="da-DK" dirty="0"/>
              <a:t>Søg litteratur bredt.</a:t>
            </a:r>
          </a:p>
          <a:p>
            <a:endParaRPr lang="da-DK" dirty="0"/>
          </a:p>
          <a:p>
            <a:r>
              <a:rPr lang="da-DK" dirty="0"/>
              <a:t>Tænk over formidling – hvordan læser min læser dette? </a:t>
            </a:r>
          </a:p>
          <a:p>
            <a:endParaRPr lang="da-DK" dirty="0"/>
          </a:p>
          <a:p>
            <a:r>
              <a:rPr lang="da-DK" dirty="0"/>
              <a:t>Hav en rød tråd</a:t>
            </a:r>
          </a:p>
          <a:p>
            <a:endParaRPr lang="da-DK" dirty="0"/>
          </a:p>
          <a:p>
            <a:pPr lvl="1"/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4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Nødvendigheder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God/skarp problemstilling! </a:t>
            </a:r>
          </a:p>
          <a:p>
            <a:pPr lvl="1"/>
            <a:r>
              <a:rPr lang="da-DK" dirty="0"/>
              <a:t>Nyhedsværdi? Teoretisk eller praktisk anvendeligt. </a:t>
            </a:r>
          </a:p>
          <a:p>
            <a:pPr lvl="1"/>
            <a:r>
              <a:rPr lang="da-DK" dirty="0"/>
              <a:t>Undgå reproduktion, men arbejd videre på eksisterende 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Gør opgaven kompleks og interessant</a:t>
            </a:r>
          </a:p>
          <a:p>
            <a:pPr lvl="1"/>
            <a:r>
              <a:rPr lang="da-DK" dirty="0"/>
              <a:t>Vær kritisk over for kilderne! </a:t>
            </a:r>
          </a:p>
          <a:p>
            <a:pPr lvl="1"/>
            <a:r>
              <a:rPr lang="da-DK" dirty="0"/>
              <a:t>Selvstændigt og originalt? </a:t>
            </a:r>
          </a:p>
          <a:p>
            <a:endParaRPr lang="da-DK" dirty="0"/>
          </a:p>
          <a:p>
            <a:r>
              <a:rPr lang="da-DK" dirty="0"/>
              <a:t>For </a:t>
            </a:r>
            <a:r>
              <a:rPr lang="da-DK" dirty="0" err="1"/>
              <a:t>cand.merc.jur</a:t>
            </a:r>
            <a:r>
              <a:rPr lang="da-DK" dirty="0"/>
              <a:t>: </a:t>
            </a:r>
          </a:p>
          <a:p>
            <a:pPr lvl="1"/>
            <a:r>
              <a:rPr lang="da-DK" dirty="0"/>
              <a:t>Tilstrækkeligt interdisciplinært</a:t>
            </a:r>
          </a:p>
          <a:p>
            <a:pPr lvl="2"/>
            <a:r>
              <a:rPr lang="da-DK" i="1"/>
              <a:t>”….  </a:t>
            </a:r>
            <a:r>
              <a:rPr lang="da-DK" i="1" dirty="0"/>
              <a:t>skrives med en </a:t>
            </a:r>
            <a:r>
              <a:rPr lang="da-DK" b="1" i="1" dirty="0">
                <a:solidFill>
                  <a:srgbClr val="C00000"/>
                </a:solidFill>
              </a:rPr>
              <a:t>vægtning af 15 erhvervsøkonomiske ECTS og 15 juridiske ECTS</a:t>
            </a:r>
            <a:r>
              <a:rPr lang="da-DK" i="1" dirty="0"/>
              <a:t>.</a:t>
            </a:r>
          </a:p>
          <a:p>
            <a:endParaRPr lang="da-DK" dirty="0"/>
          </a:p>
          <a:p>
            <a:pPr lvl="1"/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7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Interdisciplinært – hvordan? 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Speciale med juridisk eller økonomisk fokus, hvor økonomisk teori anvendes til normativt at kritisere gældende ret</a:t>
            </a:r>
          </a:p>
          <a:p>
            <a:endParaRPr lang="da-DK" dirty="0"/>
          </a:p>
          <a:p>
            <a:r>
              <a:rPr lang="da-DK" dirty="0"/>
              <a:t>Speciale med juridisk fokus, hvor økonomisk teori anvendes til at kvalificere de juridiske argumenter </a:t>
            </a:r>
          </a:p>
          <a:p>
            <a:endParaRPr lang="da-DK" dirty="0"/>
          </a:p>
          <a:p>
            <a:r>
              <a:rPr lang="da-DK" dirty="0"/>
              <a:t>Erhvervsøkonomisk speciale, hvor jura anvendes som ét af flere beslutningsgrundlag i en proces </a:t>
            </a:r>
          </a:p>
          <a:p>
            <a:pPr lvl="1"/>
            <a:r>
              <a:rPr lang="da-DK" dirty="0"/>
              <a:t>f.eks. et spørgsmål om, hvornår en (navngiven) virksomhed bør internalisere en markedstransaktion</a:t>
            </a:r>
          </a:p>
          <a:p>
            <a:pPr lvl="1"/>
            <a:r>
              <a:rPr lang="da-DK" dirty="0"/>
              <a:t>Juraen vedrørende markedstransaktionen </a:t>
            </a:r>
            <a:r>
              <a:rPr lang="da-DK" u="sng" dirty="0"/>
              <a:t>og</a:t>
            </a:r>
            <a:r>
              <a:rPr lang="da-DK" dirty="0"/>
              <a:t> internaliseringen vil dermed være en del af specialet.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23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Opbygning – kapitel 1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Indledning og problemformulering</a:t>
            </a:r>
          </a:p>
          <a:p>
            <a:pPr lvl="1"/>
            <a:r>
              <a:rPr lang="da-DK" dirty="0"/>
              <a:t>Introduktion til emnet</a:t>
            </a:r>
          </a:p>
          <a:p>
            <a:pPr lvl="2"/>
            <a:r>
              <a:rPr lang="da-DK" dirty="0"/>
              <a:t>Baggrund og </a:t>
            </a:r>
          </a:p>
          <a:p>
            <a:pPr lvl="2"/>
            <a:r>
              <a:rPr lang="da-DK" dirty="0" err="1"/>
              <a:t>Scope</a:t>
            </a:r>
            <a:r>
              <a:rPr lang="da-DK" dirty="0"/>
              <a:t> (om indholdet) – hvad er afhandlingens fokus</a:t>
            </a:r>
          </a:p>
          <a:p>
            <a:pPr lvl="1"/>
            <a:r>
              <a:rPr lang="da-DK" dirty="0"/>
              <a:t>Fremstillingens formål</a:t>
            </a:r>
          </a:p>
          <a:p>
            <a:pPr lvl="2"/>
            <a:r>
              <a:rPr lang="da-DK" dirty="0"/>
              <a:t>Problemformuleringen</a:t>
            </a:r>
          </a:p>
          <a:p>
            <a:pPr lvl="1"/>
            <a:r>
              <a:rPr lang="da-DK" dirty="0"/>
              <a:t>Disposition og afgrænsning</a:t>
            </a:r>
          </a:p>
          <a:p>
            <a:pPr lvl="1"/>
            <a:r>
              <a:rPr lang="da-DK" dirty="0"/>
              <a:t>Metode</a:t>
            </a:r>
          </a:p>
          <a:p>
            <a:pPr lvl="2"/>
            <a:r>
              <a:rPr lang="da-DK" dirty="0" err="1"/>
              <a:t>Retsdogmatik</a:t>
            </a:r>
            <a:endParaRPr lang="da-DK" dirty="0"/>
          </a:p>
          <a:p>
            <a:pPr lvl="2"/>
            <a:r>
              <a:rPr lang="da-DK" dirty="0"/>
              <a:t>Retskildeanvendelse</a:t>
            </a:r>
          </a:p>
          <a:p>
            <a:pPr lvl="2"/>
            <a:r>
              <a:rPr lang="da-DK" dirty="0"/>
              <a:t>Retskildeafvejning</a:t>
            </a:r>
          </a:p>
          <a:p>
            <a:pPr lvl="2"/>
            <a:r>
              <a:rPr lang="da-DK" dirty="0"/>
              <a:t>Økonomisk metode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Opbygning – Resten af specialet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Tre modeller: </a:t>
            </a:r>
          </a:p>
          <a:p>
            <a:pPr lvl="1"/>
            <a:r>
              <a:rPr lang="da-DK" dirty="0"/>
              <a:t>”Gymnasiemodellen”</a:t>
            </a:r>
          </a:p>
          <a:p>
            <a:pPr lvl="2"/>
            <a:r>
              <a:rPr lang="da-DK" dirty="0"/>
              <a:t>Redegørende afsnit</a:t>
            </a:r>
          </a:p>
          <a:p>
            <a:pPr lvl="2"/>
            <a:r>
              <a:rPr lang="da-DK" dirty="0"/>
              <a:t>Analyserende afsnit</a:t>
            </a:r>
          </a:p>
          <a:p>
            <a:pPr lvl="2"/>
            <a:r>
              <a:rPr lang="da-DK" dirty="0"/>
              <a:t>Diskuterende afsnit</a:t>
            </a:r>
          </a:p>
          <a:p>
            <a:pPr lvl="2"/>
            <a:r>
              <a:rPr lang="da-DK" dirty="0"/>
              <a:t>Perspektiverende afsnit</a:t>
            </a:r>
          </a:p>
          <a:p>
            <a:pPr lvl="2"/>
            <a:r>
              <a:rPr lang="da-DK" dirty="0"/>
              <a:t>Konklusion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Den anden model: </a:t>
            </a:r>
          </a:p>
          <a:p>
            <a:pPr lvl="2"/>
            <a:r>
              <a:rPr lang="da-DK" dirty="0"/>
              <a:t>Direkte tilgang, hvor analyse, diskussion og perspektivering sker simultant, mens redegørelse kun sker i det omfang, det er direkte relevant for analysen/diskussionen/perspektiveringen. 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Hybrid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1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900" dirty="0">
                <a:solidFill>
                  <a:prstClr val="black"/>
                </a:solidFill>
              </a:rPr>
              <a:t>Det gode speciale</a:t>
            </a:r>
            <a:br>
              <a:rPr lang="da-DK" sz="2900" dirty="0">
                <a:solidFill>
                  <a:prstClr val="black"/>
                </a:solidFill>
              </a:rPr>
            </a:br>
            <a:r>
              <a:rPr lang="da-DK" sz="2400" dirty="0">
                <a:solidFill>
                  <a:srgbClr val="C00000"/>
                </a:solidFill>
              </a:rPr>
              <a:t>Opbygning – Resten af specialet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/>
          </a:bodyPr>
          <a:lstStyle/>
          <a:p>
            <a:r>
              <a:rPr lang="da-DK" dirty="0"/>
              <a:t>Afsnit, der introducerer til de centrale juridiske/økonomiske emner</a:t>
            </a:r>
          </a:p>
          <a:p>
            <a:r>
              <a:rPr lang="da-DK" dirty="0"/>
              <a:t>Efterfølgende afsnit, der bygger videre på forrige afsnit </a:t>
            </a:r>
          </a:p>
          <a:p>
            <a:r>
              <a:rPr lang="da-DK" dirty="0"/>
              <a:t>Analysen/diskussionen tager et nyt skridt hver gang. </a:t>
            </a:r>
          </a:p>
          <a:p>
            <a:endParaRPr lang="da-DK" dirty="0"/>
          </a:p>
          <a:p>
            <a:r>
              <a:rPr lang="da-DK" dirty="0"/>
              <a:t>Husk delkonklusioner.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ladsholder til ind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74637"/>
            <a:ext cx="3600400" cy="571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34948"/>
      </p:ext>
    </p:extLst>
  </p:cSld>
  <p:clrMapOvr>
    <a:masterClrMapping/>
  </p:clrMapOvr>
</p:sld>
</file>

<file path=ppt/theme/theme1.xml><?xml version="1.0" encoding="utf-8"?>
<a:theme xmlns:a="http://schemas.openxmlformats.org/drawingml/2006/main" name="FocusTalent2015 præsentation - igangværen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B931F9FD54C04DB65043E48683B799" ma:contentTypeVersion="1" ma:contentTypeDescription="Opret et nyt dokument." ma:contentTypeScope="" ma:versionID="bdbfd3b82bc9aaf02f96548e63ee8f1a">
  <xsd:schema xmlns:xsd="http://www.w3.org/2001/XMLSchema" xmlns:xs="http://www.w3.org/2001/XMLSchema" xmlns:p="http://schemas.microsoft.com/office/2006/metadata/properties" xmlns:ns2="0013f702-809b-433d-825a-f4e801c52f1c" xmlns:ns3="de3327f3-0446-423f-aef1-4297fa48cb6c" targetNamespace="http://schemas.microsoft.com/office/2006/metadata/properties" ma:root="true" ma:fieldsID="0c33dfbebbb8e952ea5b8d7891c53d66" ns2:_="" ns3:_="">
    <xsd:import namespace="0013f702-809b-433d-825a-f4e801c52f1c"/>
    <xsd:import namespace="de3327f3-0446-423f-aef1-4297fa48cb6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Hus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3f702-809b-433d-825a-f4e801c52f1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327f3-0446-423f-aef1-4297fa48cb6c" elementFormDefault="qualified">
    <xsd:import namespace="http://schemas.microsoft.com/office/2006/documentManagement/types"/>
    <xsd:import namespace="http://schemas.microsoft.com/office/infopath/2007/PartnerControls"/>
    <xsd:element name="Husk" ma:index="11" nillable="true" ma:displayName="Husk" ma:internalName="Husk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usk xmlns="de3327f3-0446-423f-aef1-4297fa48cb6c" xsi:nil="true"/>
    <_dlc_DocId xmlns="0013f702-809b-433d-825a-f4e801c52f1c">4DVK6USQYVVC-63-11</_dlc_DocId>
    <_dlc_DocIdUrl xmlns="0013f702-809b-433d-825a-f4e801c52f1c">
      <Url>http://intranet.focusadvokater.dk/administration/marketing/_layouts/DocIdRedir.aspx?ID=4DVK6USQYVVC-63-11</Url>
      <Description>4DVK6USQYVVC-63-11</Description>
    </_dlc_DocIdUrl>
  </documentManagement>
</p:properties>
</file>

<file path=customXml/itemProps1.xml><?xml version="1.0" encoding="utf-8"?>
<ds:datastoreItem xmlns:ds="http://schemas.openxmlformats.org/officeDocument/2006/customXml" ds:itemID="{E6378646-17DF-4580-A422-DF29167910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70ECC5-A918-4308-9C05-FFAACB26CF3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BDE6080-E3C6-436E-A2E2-C15DC0D451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13f702-809b-433d-825a-f4e801c52f1c"/>
    <ds:schemaRef ds:uri="de3327f3-0446-423f-aef1-4297fa48cb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FEF5AD9-9E98-4085-8562-D6F7F843E777}">
  <ds:schemaRefs>
    <ds:schemaRef ds:uri="0013f702-809b-433d-825a-f4e801c52f1c"/>
    <ds:schemaRef ds:uri="http://purl.org/dc/terms/"/>
    <ds:schemaRef ds:uri="http://schemas.microsoft.com/office/2006/documentManagement/types"/>
    <ds:schemaRef ds:uri="de3327f3-0446-423f-aef1-4297fa48cb6c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FocusTalent2015 præsentation - igangværende</Template>
  <TotalTime>9155</TotalTime>
  <Words>1635</Words>
  <Application>Microsoft Office PowerPoint</Application>
  <PresentationFormat>On-screen Show (4:3)</PresentationFormat>
  <Paragraphs>265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FocusTalent2015 præsentation - igangværende</vt:lpstr>
      <vt:lpstr>PowerPoint Presentation</vt:lpstr>
      <vt:lpstr>Om mig .. </vt:lpstr>
      <vt:lpstr>Det gode speciale Målbeskrivelse</vt:lpstr>
      <vt:lpstr>Det gode speciale Nødvendigheder</vt:lpstr>
      <vt:lpstr>Det gode speciale Nødvendigheder</vt:lpstr>
      <vt:lpstr>Det gode speciale Interdisciplinært – hvordan?  </vt:lpstr>
      <vt:lpstr>Det gode speciale Opbygning – kapitel 1 </vt:lpstr>
      <vt:lpstr>Det gode speciale Opbygning – Resten af specialet</vt:lpstr>
      <vt:lpstr>Det gode speciale Opbygning – Resten af specialet</vt:lpstr>
      <vt:lpstr>Det gode speciale Opbygning – Resten af specialet</vt:lpstr>
      <vt:lpstr>Det gode speciale Typiske fejl </vt:lpstr>
      <vt:lpstr>Det gode speciale Typiske fejl </vt:lpstr>
      <vt:lpstr>Det gode speciale Typiske fejl </vt:lpstr>
      <vt:lpstr>Det gode speciale Typiske fejl </vt:lpstr>
      <vt:lpstr>Det gode speciale Typiske fejl </vt:lpstr>
      <vt:lpstr>Det gode speciale Eksempler på mulige interdisciplinære emner </vt:lpstr>
      <vt:lpstr>Det gode speciale Eksempler på mulige interdisciplinære emner </vt:lpstr>
      <vt:lpstr>Det gode speciale Spørgsmål?</vt:lpstr>
      <vt:lpstr>Tak for i dag!</vt:lpstr>
    </vt:vector>
  </TitlesOfParts>
  <Company>Focus Advokater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Jesper Kusk Markvart</dc:creator>
  <cp:lastModifiedBy>Nina Dietz Legind</cp:lastModifiedBy>
  <cp:revision>777</cp:revision>
  <cp:lastPrinted>2017-11-20T14:13:10Z</cp:lastPrinted>
  <dcterms:created xsi:type="dcterms:W3CDTF">2015-09-01T13:57:03Z</dcterms:created>
  <dcterms:modified xsi:type="dcterms:W3CDTF">2024-10-29T11:17:20Z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0x0101004DB931F9FD54C04DB65043E48683B799</vt:lpwstr>
  </property>
  <property fmtid="{D5CDD505-2E9C-101B-9397-08002B2CF9AE}" pid="3" name="_dlc_DocIdItemGuid">
    <vt:lpwstr>a4dbbcb6-6da2-4b36-838a-4a3093318c91</vt:lpwstr>
  </property>
</Properties>
</file>