
<file path=[Content_Types].xml><?xml version="1.0" encoding="utf-8"?>
<Types xmlns="http://schemas.openxmlformats.org/package/2006/content-types">
  <Default Extension="bin" ContentType="image/x-emf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3"/>
  </p:sldMasterIdLst>
  <p:notesMasterIdLst>
    <p:notesMasterId r:id="rId14"/>
  </p:notesMasterIdLst>
  <p:sldIdLst>
    <p:sldId id="258" r:id="rId4"/>
    <p:sldId id="263" r:id="rId5"/>
    <p:sldId id="264" r:id="rId6"/>
    <p:sldId id="259" r:id="rId7"/>
    <p:sldId id="276" r:id="rId8"/>
    <p:sldId id="284" r:id="rId9"/>
    <p:sldId id="281" r:id="rId10"/>
    <p:sldId id="287" r:id="rId11"/>
    <p:sldId id="285" r:id="rId12"/>
    <p:sldId id="26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C28BAF-5D93-4F67-8E29-F829A8148B12}" v="5" dt="2024-10-29T11:03:47.0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2" autoAdjust="0"/>
  </p:normalViewPr>
  <p:slideViewPr>
    <p:cSldViewPr snapToGrid="0" showGuides="1">
      <p:cViewPr varScale="1">
        <p:scale>
          <a:sx n="63" d="100"/>
          <a:sy n="63" d="100"/>
        </p:scale>
        <p:origin x="88" y="2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CD72A38B-F9FA-4036-A084-652409E98F08}" type="datetimeFigureOut">
              <a:rPr lang="en-GB"/>
              <a:pPr/>
              <a:t>28/10/2024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49436F85-577F-4A92-A47F-D540A2BCC821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8091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68960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384554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8702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in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in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in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in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in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in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vid 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49384" y="1760373"/>
            <a:ext cx="10069011" cy="4070408"/>
          </a:xfrm>
        </p:spPr>
        <p:txBody>
          <a:bodyPr anchor="t" anchorCtr="0"/>
          <a:lstStyle>
            <a:lvl1pPr algn="l">
              <a:lnSpc>
                <a:spcPct val="90000"/>
              </a:lnSpc>
              <a:defRPr sz="94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13" name="Date Placeholder 14">
            <a:extLst>
              <a:ext uri="{FF2B5EF4-FFF2-40B4-BE49-F238E27FC236}">
                <a16:creationId xmlns:a16="http://schemas.microsoft.com/office/drawing/2014/main" id="{5161ABAB-6DB4-433A-ACC8-A0EC0AACAD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F1A13B18-F5ED-4611-8DBB-F05123AFBA22}" type="datetimeFigureOut">
              <a:rPr lang="da-DK" smtClean="0"/>
              <a:pPr/>
              <a:t>28-10-2024</a:t>
            </a:fld>
            <a:endParaRPr lang="da-DK" dirty="0"/>
          </a:p>
        </p:txBody>
      </p:sp>
      <p:sp>
        <p:nvSpPr>
          <p:cNvPr id="14" name="Date Placeholder 14">
            <a:extLst>
              <a:ext uri="{FF2B5EF4-FFF2-40B4-BE49-F238E27FC236}">
                <a16:creationId xmlns:a16="http://schemas.microsoft.com/office/drawing/2014/main" id="{BC3A8B03-9EA5-416E-BD54-B87E6C4A6781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28-10-2024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90335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og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dsholder til billede 3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6099300" cy="6858000"/>
          </a:xfrm>
          <a:solidFill>
            <a:schemeClr val="bg1"/>
          </a:solidFill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Vælg pladsholderen og indsæt billede via Templafy/Skyfish eller ikon eller logo via Templafy/Billeder</a:t>
            </a:r>
            <a:endParaRPr lang="da-DK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6692401" y="1076109"/>
            <a:ext cx="4680000" cy="1822734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overskrift, maksimalt 3 linjer</a:t>
            </a:r>
            <a:endParaRPr lang="da-DK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256969-981A-4869-9324-B595DF89D12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692400" y="3387600"/>
            <a:ext cx="4680000" cy="246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pic>
        <p:nvPicPr>
          <p:cNvPr id="20" name="Logo black">
            <a:extLst>
              <a:ext uri="{FF2B5EF4-FFF2-40B4-BE49-F238E27FC236}">
                <a16:creationId xmlns:a16="http://schemas.microsoft.com/office/drawing/2014/main" id="{1421C492-A651-4EE4-BB8B-C6886E7B5C1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2400" y="6294893"/>
            <a:ext cx="784800" cy="211840"/>
          </a:xfrm>
          <a:prstGeom prst="rect">
            <a:avLst/>
          </a:prstGeom>
        </p:spPr>
      </p:pic>
      <p:sp>
        <p:nvSpPr>
          <p:cNvPr id="30" name="Date Placeholder 14">
            <a:extLst>
              <a:ext uri="{FF2B5EF4-FFF2-40B4-BE49-F238E27FC236}">
                <a16:creationId xmlns:a16="http://schemas.microsoft.com/office/drawing/2014/main" id="{2C4B35A0-F8F7-420F-9E06-CC0AAAA0B84F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28-10-2024</a:t>
            </a:fld>
            <a:endParaRPr lang="da-DK" dirty="0"/>
          </a:p>
        </p:txBody>
      </p:sp>
      <p:sp>
        <p:nvSpPr>
          <p:cNvPr id="9" name="TextBox 19">
            <a:extLst>
              <a:ext uri="{FF2B5EF4-FFF2-40B4-BE49-F238E27FC236}">
                <a16:creationId xmlns:a16="http://schemas.microsoft.com/office/drawing/2014/main" id="{77BCC6E7-9279-FA89-A785-CF0077EE4743}"/>
              </a:ext>
            </a:extLst>
          </p:cNvPr>
          <p:cNvSpPr txBox="1"/>
          <p:nvPr userDrawn="1"/>
        </p:nvSpPr>
        <p:spPr>
          <a:xfrm>
            <a:off x="0" y="-349741"/>
            <a:ext cx="11457183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b="1" noProof="1"/>
              <a:t>Skift baggrundsfarve. </a:t>
            </a:r>
            <a:r>
              <a:rPr lang="da-DK" sz="1050" noProof="1"/>
              <a:t>Højreklik på slidet og vælg </a:t>
            </a:r>
            <a:r>
              <a:rPr lang="da-DK" sz="1050" b="1" noProof="1"/>
              <a:t>Formatér baggrund</a:t>
            </a:r>
            <a:r>
              <a:rPr lang="da-DK" sz="1050" noProof="1"/>
              <a:t>. Klik på </a:t>
            </a:r>
            <a:r>
              <a:rPr lang="da-DK" sz="1050" b="1" noProof="1"/>
              <a:t>Fyld farve </a:t>
            </a:r>
            <a:r>
              <a:rPr lang="da-DK" sz="1050" noProof="1"/>
              <a:t>i Formater baggrund vinduet og vælg farve fra øverste række i SDU’s farve palette eller fra den brugerdefinerede farvepalette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072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og tekst (CV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6710399" y="1700213"/>
            <a:ext cx="4677070" cy="1436392"/>
          </a:xfrm>
        </p:spPr>
        <p:txBody>
          <a:bodyPr/>
          <a:lstStyle>
            <a:lvl1pPr>
              <a:defRPr sz="4800"/>
            </a:lvl1pPr>
          </a:lstStyle>
          <a:p>
            <a:r>
              <a:rPr lang="da-DK" dirty="0"/>
              <a:t>Overskrift i </a:t>
            </a:r>
            <a:r>
              <a:rPr lang="da-DK" dirty="0" err="1"/>
              <a:t>maks</a:t>
            </a:r>
            <a:r>
              <a:rPr lang="da-DK" dirty="0"/>
              <a:t> 2 linjer</a:t>
            </a:r>
            <a:endParaRPr lang="da-DK"/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6FAAEFF0-FCE4-48D6-A0D1-A458F3CD3EB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692202" y="3387600"/>
            <a:ext cx="4680000" cy="246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F21E6D3-406B-4DA0-9B5A-6A2F208BAF7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710399" y="452437"/>
            <a:ext cx="4659277" cy="790493"/>
          </a:xfrm>
        </p:spPr>
        <p:txBody>
          <a:bodyPr anchor="b" anchorCtr="0"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da-DK" dirty="0"/>
              <a:t>Klik for at indsætte tekst (f.eks. job titel)</a:t>
            </a:r>
            <a:endParaRPr lang="da-DK"/>
          </a:p>
        </p:txBody>
      </p:sp>
      <p:sp>
        <p:nvSpPr>
          <p:cNvPr id="10" name="Pladsholder til billede 3"/>
          <p:cNvSpPr>
            <a:spLocks noGrp="1"/>
          </p:cNvSpPr>
          <p:nvPr>
            <p:ph type="pic" sz="quarter" idx="13" hasCustomPrompt="1"/>
          </p:nvPr>
        </p:nvSpPr>
        <p:spPr>
          <a:xfrm>
            <a:off x="411163" y="1016000"/>
            <a:ext cx="4043879" cy="4804038"/>
          </a:xfrm>
          <a:noFill/>
        </p:spPr>
        <p:txBody>
          <a:bodyPr/>
          <a:lstStyle>
            <a:lvl1pPr marL="0" indent="0" algn="ctr">
              <a:buNone/>
              <a:defRPr sz="1100"/>
            </a:lvl1pPr>
          </a:lstStyle>
          <a:p>
            <a:r>
              <a:rPr lang="da-DK" dirty="0"/>
              <a:t>Vælg pladsholderen og indsæt billede via Templafy/Skyfish eller ikon eller logo via Templafy/Billeder</a:t>
            </a:r>
            <a:endParaRPr lang="da-DK"/>
          </a:p>
        </p:txBody>
      </p:sp>
      <p:sp>
        <p:nvSpPr>
          <p:cNvPr id="18" name="Date Placeholder 14">
            <a:extLst>
              <a:ext uri="{FF2B5EF4-FFF2-40B4-BE49-F238E27FC236}">
                <a16:creationId xmlns:a16="http://schemas.microsoft.com/office/drawing/2014/main" id="{4AC2696B-BD55-4932-A36E-BCC4318F22B0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28-10-2024</a:t>
            </a:fld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591D0A-163E-46D9-B4AE-DA2791457328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28-10-2024</a:t>
            </a:fld>
            <a:endParaRPr lang="da-DK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A9685AE-678B-466E-B97B-590BC795CFDA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‹#›</a:t>
            </a:fld>
            <a:endParaRPr lang="da-DK" dirty="0"/>
          </a:p>
        </p:txBody>
      </p:sp>
      <p:pic>
        <p:nvPicPr>
          <p:cNvPr id="13" name="Logo black">
            <a:extLst>
              <a:ext uri="{FF2B5EF4-FFF2-40B4-BE49-F238E27FC236}">
                <a16:creationId xmlns:a16="http://schemas.microsoft.com/office/drawing/2014/main" id="{16CDF92D-C78F-4CBE-853B-4E3CD39D2A5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46" y="6294893"/>
            <a:ext cx="784800" cy="211840"/>
          </a:xfrm>
          <a:prstGeom prst="rect">
            <a:avLst/>
          </a:prstGeom>
        </p:spPr>
      </p:pic>
      <p:sp>
        <p:nvSpPr>
          <p:cNvPr id="14" name="TextBox 19">
            <a:extLst>
              <a:ext uri="{FF2B5EF4-FFF2-40B4-BE49-F238E27FC236}">
                <a16:creationId xmlns:a16="http://schemas.microsoft.com/office/drawing/2014/main" id="{84BAC96C-D3F0-4589-BA68-661284F36D77}"/>
              </a:ext>
            </a:extLst>
          </p:cNvPr>
          <p:cNvSpPr txBox="1"/>
          <p:nvPr userDrawn="1"/>
        </p:nvSpPr>
        <p:spPr>
          <a:xfrm>
            <a:off x="0" y="-349741"/>
            <a:ext cx="11457183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b="1" noProof="1"/>
              <a:t>Skift baggrundsfarve. </a:t>
            </a:r>
            <a:r>
              <a:rPr lang="da-DK" sz="1050" noProof="1"/>
              <a:t>Højreklik på slidet og vælg </a:t>
            </a:r>
            <a:r>
              <a:rPr lang="da-DK" sz="1050" b="1" noProof="1"/>
              <a:t>Formatér baggrund</a:t>
            </a:r>
            <a:r>
              <a:rPr lang="da-DK" sz="1050" noProof="1"/>
              <a:t>. Klik på </a:t>
            </a:r>
            <a:r>
              <a:rPr lang="da-DK" sz="1050" b="1" noProof="1"/>
              <a:t>Fyld farve </a:t>
            </a:r>
            <a:r>
              <a:rPr lang="da-DK" sz="1050" noProof="1"/>
              <a:t>i Formater baggrund vinduet og vælg farve fra øverste række i SDU’s farve palette eller fra den brugerdefinerede farvepalette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72234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4697" y="1700212"/>
            <a:ext cx="5367600" cy="4141787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BAC5FF5C-5A1F-4EF8-85A8-E1370E4FA7C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415848" y="1000443"/>
            <a:ext cx="4951428" cy="4841557"/>
          </a:xfr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r>
              <a:rPr lang="da-DK" dirty="0"/>
              <a:t>Vælg pladsholderen og indsæt billede via Templafy/Skyfish eller ikon eller logo via Templafy/Billeder</a:t>
            </a:r>
            <a:endParaRPr lang="da-DK"/>
          </a:p>
        </p:txBody>
      </p:sp>
      <p:sp>
        <p:nvSpPr>
          <p:cNvPr id="17" name="Date Placeholder 14">
            <a:extLst>
              <a:ext uri="{FF2B5EF4-FFF2-40B4-BE49-F238E27FC236}">
                <a16:creationId xmlns:a16="http://schemas.microsoft.com/office/drawing/2014/main" id="{360EC57D-D72D-43A3-90BC-3ACC9F8BC9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F1A13B18-F5ED-4611-8DBB-F05123AFBA22}" type="datetimeFigureOut">
              <a:rPr lang="da-DK" smtClean="0"/>
              <a:pPr/>
              <a:t>28-10-2024</a:t>
            </a:fld>
            <a:endParaRPr lang="da-DK" dirty="0"/>
          </a:p>
        </p:txBody>
      </p:sp>
      <p:sp>
        <p:nvSpPr>
          <p:cNvPr id="18" name="Date Placeholder 14">
            <a:extLst>
              <a:ext uri="{FF2B5EF4-FFF2-40B4-BE49-F238E27FC236}">
                <a16:creationId xmlns:a16="http://schemas.microsoft.com/office/drawing/2014/main" id="{36B2A848-B2AD-472A-AC10-0002D162D52D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28-10-2024</a:t>
            </a:fld>
            <a:endParaRPr lang="da-D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7D6F82-73FC-4F13-BFEC-9200E77E152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183040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e iko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FA71C01-3350-42F9-9392-0F3379095A9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932902" y="1700213"/>
            <a:ext cx="936000" cy="936000"/>
          </a:xfrm>
        </p:spPr>
        <p:txBody>
          <a:bodyPr wrap="none"/>
          <a:lstStyle>
            <a:lvl1pPr marL="0" indent="0">
              <a:buNone/>
              <a:defRPr sz="1000"/>
            </a:lvl1pPr>
          </a:lstStyle>
          <a:p>
            <a:pPr lvl="0"/>
            <a:r>
              <a:rPr lang="da-DK" dirty="0"/>
              <a:t>Indsæt logo: Vælg pladsholderen, indsæt logo via Templafy/Billeder</a:t>
            </a:r>
            <a:endParaRPr lang="da-DK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0A09C85-3CCC-44AB-A808-AA96845B128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32902" y="2733129"/>
            <a:ext cx="3564000" cy="756000"/>
          </a:xfrm>
        </p:spPr>
        <p:txBody>
          <a:bodyPr/>
          <a:lstStyle>
            <a:lvl1pPr marL="0" indent="0">
              <a:buFont typeface="Arial" panose="020B0604020202020204" pitchFamily="34" charset="0"/>
              <a:buChar char="​"/>
              <a:defRPr sz="2100" b="1"/>
            </a:lvl1pPr>
            <a:lvl2pPr marL="252000">
              <a:defRPr/>
            </a:lvl2pPr>
            <a:lvl3pPr marL="504000">
              <a:defRPr/>
            </a:lvl3pPr>
          </a:lstStyle>
          <a:p>
            <a:pPr lvl="0"/>
            <a:r>
              <a:rPr lang="da-DK"/>
              <a:t>Klik for at tilføje overskrift</a:t>
            </a:r>
          </a:p>
          <a:p>
            <a:pPr lvl="1"/>
            <a:r>
              <a:rPr lang="da-DK"/>
              <a:t>Second level</a:t>
            </a:r>
          </a:p>
          <a:p>
            <a:pPr lvl="2"/>
            <a:endParaRPr lang="da-DK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3F35B7FD-E0E2-4581-BAC7-8858E530AFEA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2934000" y="4012975"/>
            <a:ext cx="936000" cy="936000"/>
          </a:xfrm>
        </p:spPr>
        <p:txBody>
          <a:bodyPr wrap="none"/>
          <a:lstStyle>
            <a:lvl1pPr marL="0" indent="0">
              <a:buNone/>
              <a:defRPr sz="1000"/>
            </a:lvl1pPr>
          </a:lstStyle>
          <a:p>
            <a:pPr lvl="0"/>
            <a:r>
              <a:rPr lang="da-DK" dirty="0"/>
              <a:t>Indsæt logo: Vælg pladsholderen, indsæt logo via Templafy/Billeder</a:t>
            </a:r>
            <a:endParaRPr lang="da-DK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2C92166-E723-47D5-9A87-3354EB28C43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932112" y="5093240"/>
            <a:ext cx="3564000" cy="756000"/>
          </a:xfrm>
        </p:spPr>
        <p:txBody>
          <a:bodyPr/>
          <a:lstStyle>
            <a:lvl1pPr marL="0" indent="0">
              <a:buFont typeface="Arial" panose="020B0604020202020204" pitchFamily="34" charset="0"/>
              <a:buChar char="​"/>
              <a:defRPr sz="2000" b="1"/>
            </a:lvl1pPr>
            <a:lvl2pPr marL="252000">
              <a:defRPr/>
            </a:lvl2pPr>
            <a:lvl3pPr marL="252000" indent="0">
              <a:buNone/>
              <a:defRPr/>
            </a:lvl3pPr>
          </a:lstStyle>
          <a:p>
            <a:pPr lvl="0"/>
            <a:r>
              <a:rPr lang="da-DK" dirty="0"/>
              <a:t>Klik for at </a:t>
            </a:r>
            <a:r>
              <a:rPr lang="da-DK"/>
              <a:t>tilføje overskrift</a:t>
            </a:r>
          </a:p>
          <a:p>
            <a:pPr lvl="1"/>
            <a:r>
              <a:rPr lang="da-DK"/>
              <a:t>Second level</a:t>
            </a:r>
            <a:endParaRPr lang="da-DK" dirty="0"/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AE23DA26-37CC-4CA7-8253-FD9AB459D2EF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474740" y="1700213"/>
            <a:ext cx="936000" cy="936000"/>
          </a:xfrm>
        </p:spPr>
        <p:txBody>
          <a:bodyPr wrap="none"/>
          <a:lstStyle>
            <a:lvl1pPr marL="0" indent="0">
              <a:buNone/>
              <a:defRPr sz="1000"/>
            </a:lvl1pPr>
            <a:lvl2pPr marL="252000" indent="0">
              <a:buNone/>
              <a:defRPr sz="1000"/>
            </a:lvl2pPr>
          </a:lstStyle>
          <a:p>
            <a:pPr lvl="0"/>
            <a:r>
              <a:rPr lang="da-DK" dirty="0"/>
              <a:t>Indsæt logo: Vælg pladsholderen, indsæt logo via Templafy/Billeder</a:t>
            </a:r>
            <a:endParaRPr lang="da-DK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62682726-03AB-4490-8664-993881FA0BB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459663" y="2732400"/>
            <a:ext cx="3564000" cy="756000"/>
          </a:xfrm>
        </p:spPr>
        <p:txBody>
          <a:bodyPr/>
          <a:lstStyle>
            <a:lvl1pPr marL="0" indent="0">
              <a:buFont typeface="Arial" panose="020B0604020202020204" pitchFamily="34" charset="0"/>
              <a:buChar char="​"/>
              <a:defRPr sz="2000" b="1"/>
            </a:lvl1pPr>
            <a:lvl2pPr marL="252000">
              <a:defRPr/>
            </a:lvl2pPr>
            <a:lvl3pPr marL="504000">
              <a:defRPr/>
            </a:lvl3pPr>
          </a:lstStyle>
          <a:p>
            <a:pPr lvl="0"/>
            <a:r>
              <a:rPr lang="da-DK" dirty="0"/>
              <a:t>Klik for at </a:t>
            </a:r>
            <a:r>
              <a:rPr lang="da-DK"/>
              <a:t>tilføje overskrift</a:t>
            </a:r>
          </a:p>
          <a:p>
            <a:pPr lvl="1"/>
            <a:r>
              <a:rPr lang="da-DK"/>
              <a:t>Second level</a:t>
            </a:r>
          </a:p>
          <a:p>
            <a:pPr lvl="2"/>
            <a:endParaRPr lang="da-DK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762625AB-198B-4F37-9382-C78FD9118D5A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7459663" y="4012975"/>
            <a:ext cx="936000" cy="936000"/>
          </a:xfrm>
        </p:spPr>
        <p:txBody>
          <a:bodyPr wrap="none"/>
          <a:lstStyle>
            <a:lvl1pPr marL="0" indent="0">
              <a:buNone/>
              <a:defRPr sz="1000"/>
            </a:lvl1pPr>
          </a:lstStyle>
          <a:p>
            <a:pPr lvl="0"/>
            <a:r>
              <a:rPr lang="da-DK" dirty="0"/>
              <a:t>Indsæt logo: Vælg pladsholderen, indsæt logo via Templafy/Billeder</a:t>
            </a:r>
            <a:endParaRPr lang="da-DK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D8AE7F93-F2C6-4199-8D16-CFB4D977F63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473948" y="5093240"/>
            <a:ext cx="3564000" cy="756000"/>
          </a:xfrm>
        </p:spPr>
        <p:txBody>
          <a:bodyPr/>
          <a:lstStyle>
            <a:lvl1pPr marL="0" indent="0">
              <a:buFont typeface="Arial" panose="020B0604020202020204" pitchFamily="34" charset="0"/>
              <a:buChar char="​"/>
              <a:defRPr sz="2000" b="1"/>
            </a:lvl1pPr>
            <a:lvl2pPr marL="252000">
              <a:defRPr/>
            </a:lvl2pPr>
            <a:lvl3pPr marL="504000">
              <a:defRPr/>
            </a:lvl3pPr>
          </a:lstStyle>
          <a:p>
            <a:pPr lvl="0"/>
            <a:r>
              <a:rPr lang="da-DK" dirty="0"/>
              <a:t>Klik for at </a:t>
            </a:r>
            <a:r>
              <a:rPr lang="da-DK"/>
              <a:t>tilføje overskrift</a:t>
            </a:r>
          </a:p>
          <a:p>
            <a:pPr lvl="1"/>
            <a:r>
              <a:rPr lang="da-DK"/>
              <a:t>Second level</a:t>
            </a:r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133E6A-A4F4-491B-846E-1DACC83D9BB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28-10-2024</a:t>
            </a:fld>
            <a:endParaRPr lang="da-DK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38E8B2-EC82-4BE1-85C6-8F2725969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829211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6F8A6A9-890A-4EA2-8FA4-EA834B1A12F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14697" y="1700212"/>
            <a:ext cx="5367600" cy="4141787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11" name="Date Placeholder 14">
            <a:extLst>
              <a:ext uri="{FF2B5EF4-FFF2-40B4-BE49-F238E27FC236}">
                <a16:creationId xmlns:a16="http://schemas.microsoft.com/office/drawing/2014/main" id="{705F52FC-7E26-46C0-8E8B-4445D500B9C7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28-10-2024</a:t>
            </a:fld>
            <a:endParaRPr lang="da-DK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1B1D99-4B52-4731-AEC4-C722464A7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28-10-2024</a:t>
            </a:fld>
            <a:endParaRPr lang="da-DK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B452C39-88DE-4155-8ED8-643714B1A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985225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a-DK"/>
              <a:t>November 2011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2044700" y="6572250"/>
            <a:ext cx="3860800" cy="2857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7F6E5-B367-4E9C-9CA9-62FF49E6CF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99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C1A9A-6ADC-4F72-A312-ED1DBEF01B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0400" y="1028246"/>
            <a:ext cx="10962000" cy="671967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256969-981A-4869-9324-B595DF89D12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11163" y="1989138"/>
            <a:ext cx="10961237" cy="386446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tekst, klik ikon for at tilføje graf/tabel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pic>
        <p:nvPicPr>
          <p:cNvPr id="22" name="Logo black">
            <a:extLst>
              <a:ext uri="{FF2B5EF4-FFF2-40B4-BE49-F238E27FC236}">
                <a16:creationId xmlns:a16="http://schemas.microsoft.com/office/drawing/2014/main" id="{CAAF367F-3818-457C-9EE1-320E9050AE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46" y="6294893"/>
            <a:ext cx="784800" cy="211840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F779A9-E4FE-4412-9D9E-BF5BF84D02AB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28-10-2024</a:t>
            </a:fld>
            <a:endParaRPr lang="da-DK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5949DE-6D77-480D-A4A9-E2E53BE1CE80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612922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rt 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ckground">
            <a:extLst>
              <a:ext uri="{FF2B5EF4-FFF2-40B4-BE49-F238E27FC236}">
                <a16:creationId xmlns:a16="http://schemas.microsoft.com/office/drawing/2014/main" id="{BBCAF46D-9983-4AEE-9B8A-24654CDEDDB0}"/>
              </a:ext>
            </a:extLst>
          </p:cNvPr>
          <p:cNvSpPr/>
          <p:nvPr userDrawn="1"/>
        </p:nvSpPr>
        <p:spPr>
          <a:xfrm>
            <a:off x="0" y="0"/>
            <a:ext cx="121896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 sz="1600" dirty="0" err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49384" y="1760373"/>
            <a:ext cx="10069011" cy="4070408"/>
          </a:xfrm>
        </p:spPr>
        <p:txBody>
          <a:bodyPr anchor="t" anchorCtr="0"/>
          <a:lstStyle>
            <a:lvl1pPr algn="l">
              <a:lnSpc>
                <a:spcPct val="90000"/>
              </a:lnSpc>
              <a:defRPr sz="94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pic>
        <p:nvPicPr>
          <p:cNvPr id="7" name="Logo black">
            <a:extLst>
              <a:ext uri="{FF2B5EF4-FFF2-40B4-BE49-F238E27FC236}">
                <a16:creationId xmlns:a16="http://schemas.microsoft.com/office/drawing/2014/main" id="{E6E48129-FB3C-4F39-A5A1-63313B41D3C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00" y="6296400"/>
            <a:ext cx="786874" cy="212400"/>
          </a:xfrm>
          <a:prstGeom prst="rect">
            <a:avLst/>
          </a:prstGeom>
        </p:spPr>
      </p:pic>
      <p:sp>
        <p:nvSpPr>
          <p:cNvPr id="11" name="Date Placeholder 14">
            <a:extLst>
              <a:ext uri="{FF2B5EF4-FFF2-40B4-BE49-F238E27FC236}">
                <a16:creationId xmlns:a16="http://schemas.microsoft.com/office/drawing/2014/main" id="{D4E1389B-CA3B-4709-956D-F396D960BB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F1A13B18-F5ED-4611-8DBB-F05123AFBA22}" type="datetimeFigureOut">
              <a:rPr lang="da-DK" smtClean="0"/>
              <a:pPr/>
              <a:t>28-10-2024</a:t>
            </a:fld>
            <a:endParaRPr lang="da-DK" dirty="0"/>
          </a:p>
        </p:txBody>
      </p:sp>
      <p:sp>
        <p:nvSpPr>
          <p:cNvPr id="14" name="Date Placeholder 14">
            <a:extLst>
              <a:ext uri="{FF2B5EF4-FFF2-40B4-BE49-F238E27FC236}">
                <a16:creationId xmlns:a16="http://schemas.microsoft.com/office/drawing/2014/main" id="{8A94F1C1-AE36-4BBA-B958-8FC614A9472A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28-10-2024</a:t>
            </a:fld>
            <a:endParaRPr lang="da-DK" dirty="0"/>
          </a:p>
        </p:txBody>
      </p:sp>
      <p:sp>
        <p:nvSpPr>
          <p:cNvPr id="8" name="TextBox 19">
            <a:extLst>
              <a:ext uri="{FF2B5EF4-FFF2-40B4-BE49-F238E27FC236}">
                <a16:creationId xmlns:a16="http://schemas.microsoft.com/office/drawing/2014/main" id="{5C6B8E24-66E4-1DDA-ADCF-C1D6EB952142}"/>
              </a:ext>
            </a:extLst>
          </p:cNvPr>
          <p:cNvSpPr txBox="1"/>
          <p:nvPr userDrawn="1"/>
        </p:nvSpPr>
        <p:spPr>
          <a:xfrm>
            <a:off x="0" y="-349741"/>
            <a:ext cx="11457183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b="1" noProof="1"/>
              <a:t>Skift baggrundsfarve. </a:t>
            </a:r>
            <a:r>
              <a:rPr lang="da-DK" sz="1050" noProof="1"/>
              <a:t>Højreklik på slidet og vælg </a:t>
            </a:r>
            <a:r>
              <a:rPr lang="da-DK" sz="1050" b="1" noProof="1"/>
              <a:t>Formatér baggrund</a:t>
            </a:r>
            <a:r>
              <a:rPr lang="da-DK" sz="1050" noProof="1"/>
              <a:t>. Klik på </a:t>
            </a:r>
            <a:r>
              <a:rPr lang="da-DK" sz="1050" b="1" noProof="1"/>
              <a:t>Fyld farve </a:t>
            </a:r>
            <a:r>
              <a:rPr lang="da-DK" sz="1050" noProof="1"/>
              <a:t>i Formater baggrund vinduet og vælg farve fra øverste række i SDU’s farve palette eller fra den brugerdefinerede farvepalette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67525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BAC5FF5C-5A1F-4EF8-85A8-E1370E4FA7C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415848" y="1000443"/>
            <a:ext cx="4951428" cy="4841557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Vælg pladsholderen og indsæt billede via Templafy/Skyfish eller ikon eller logo via Templafy/Billeder</a:t>
            </a:r>
            <a:endParaRPr lang="da-DK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4697" y="1700212"/>
            <a:ext cx="5367600" cy="4141787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4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pic>
        <p:nvPicPr>
          <p:cNvPr id="13" name="Logo black">
            <a:extLst>
              <a:ext uri="{FF2B5EF4-FFF2-40B4-BE49-F238E27FC236}">
                <a16:creationId xmlns:a16="http://schemas.microsoft.com/office/drawing/2014/main" id="{8790A71A-B09B-4B5F-9D31-846A17201C9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46" y="6294893"/>
            <a:ext cx="784800" cy="211840"/>
          </a:xfrm>
          <a:prstGeom prst="rect">
            <a:avLst/>
          </a:prstGeom>
        </p:spPr>
      </p:pic>
      <p:sp>
        <p:nvSpPr>
          <p:cNvPr id="17" name="Date Placeholder 14">
            <a:extLst>
              <a:ext uri="{FF2B5EF4-FFF2-40B4-BE49-F238E27FC236}">
                <a16:creationId xmlns:a16="http://schemas.microsoft.com/office/drawing/2014/main" id="{D63CFED0-47FC-4852-81C1-6B705FD6417D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28-10-2024</a:t>
            </a:fld>
            <a:endParaRPr lang="da-DK" dirty="0"/>
          </a:p>
        </p:txBody>
      </p:sp>
      <p:sp>
        <p:nvSpPr>
          <p:cNvPr id="7" name="TextBox 19">
            <a:extLst>
              <a:ext uri="{FF2B5EF4-FFF2-40B4-BE49-F238E27FC236}">
                <a16:creationId xmlns:a16="http://schemas.microsoft.com/office/drawing/2014/main" id="{69D838CB-E753-1CD5-AF9E-101E63EE7002}"/>
              </a:ext>
            </a:extLst>
          </p:cNvPr>
          <p:cNvSpPr txBox="1"/>
          <p:nvPr userDrawn="1"/>
        </p:nvSpPr>
        <p:spPr>
          <a:xfrm>
            <a:off x="0" y="-349741"/>
            <a:ext cx="11457183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b="1" noProof="1"/>
              <a:t>Skift baggrundsfarve. </a:t>
            </a:r>
            <a:r>
              <a:rPr lang="da-DK" sz="1050" noProof="1"/>
              <a:t>Højreklik på slidet og vælg </a:t>
            </a:r>
            <a:r>
              <a:rPr lang="da-DK" sz="1050" b="1" noProof="1"/>
              <a:t>Formatér baggrund</a:t>
            </a:r>
            <a:r>
              <a:rPr lang="da-DK" sz="1050" noProof="1"/>
              <a:t>. Klik på </a:t>
            </a:r>
            <a:r>
              <a:rPr lang="da-DK" sz="1050" b="1" noProof="1"/>
              <a:t>Fyld farve </a:t>
            </a:r>
            <a:r>
              <a:rPr lang="da-DK" sz="1050" noProof="1"/>
              <a:t>i Formater baggrund vinduet og vælg farve fra øverste række i SDU’s farve palette eller fra den brugerdefinerede farvepalette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409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4697" y="1700212"/>
            <a:ext cx="5367600" cy="4141787"/>
          </a:xfrm>
        </p:spPr>
        <p:txBody>
          <a:bodyPr anchor="b" anchorCtr="0"/>
          <a:lstStyle>
            <a:lvl1pPr algn="l">
              <a:lnSpc>
                <a:spcPct val="100000"/>
              </a:lnSpc>
              <a:defRPr sz="44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A915360E-F247-49FB-821B-5399F132647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415848" y="1000443"/>
            <a:ext cx="4951428" cy="4841557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Vælg pladsholderen og indsæt billede via Templafy/Skyfish eller ikon eller logo via Templafy/Billeder</a:t>
            </a:r>
            <a:endParaRPr lang="da-DK"/>
          </a:p>
        </p:txBody>
      </p:sp>
      <p:sp>
        <p:nvSpPr>
          <p:cNvPr id="7" name="Date Placeholder 14">
            <a:extLst>
              <a:ext uri="{FF2B5EF4-FFF2-40B4-BE49-F238E27FC236}">
                <a16:creationId xmlns:a16="http://schemas.microsoft.com/office/drawing/2014/main" id="{FB068F22-0263-44BB-8333-C5643293F3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F1A13B18-F5ED-4611-8DBB-F05123AFBA22}" type="datetimeFigureOut">
              <a:rPr lang="da-DK" smtClean="0"/>
              <a:pPr/>
              <a:t>28-10-2024</a:t>
            </a:fld>
            <a:endParaRPr lang="da-DK" dirty="0"/>
          </a:p>
        </p:txBody>
      </p:sp>
      <p:sp>
        <p:nvSpPr>
          <p:cNvPr id="8" name="Date Placeholder 14">
            <a:extLst>
              <a:ext uri="{FF2B5EF4-FFF2-40B4-BE49-F238E27FC236}">
                <a16:creationId xmlns:a16="http://schemas.microsoft.com/office/drawing/2014/main" id="{2D08A2CA-4B19-4B39-B540-F97244C446A4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28-10-2024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50034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4697" y="1700212"/>
            <a:ext cx="5367600" cy="4141787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9D41ADC-5992-4476-8E55-8A709AA1B4B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673356" y="1700212"/>
            <a:ext cx="4693920" cy="41417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tekst, klik ikon for at tilføje graf/tabel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0" name="Date Placeholder 14">
            <a:extLst>
              <a:ext uri="{FF2B5EF4-FFF2-40B4-BE49-F238E27FC236}">
                <a16:creationId xmlns:a16="http://schemas.microsoft.com/office/drawing/2014/main" id="{BBCDE8CE-8147-4B12-B358-7B7ACA92F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F1A13B18-F5ED-4611-8DBB-F05123AFBA22}" type="datetimeFigureOut">
              <a:rPr lang="da-DK" smtClean="0"/>
              <a:pPr/>
              <a:t>28-10-2024</a:t>
            </a:fld>
            <a:endParaRPr lang="da-DK" dirty="0"/>
          </a:p>
        </p:txBody>
      </p:sp>
      <p:sp>
        <p:nvSpPr>
          <p:cNvPr id="11" name="Date Placeholder 14">
            <a:extLst>
              <a:ext uri="{FF2B5EF4-FFF2-40B4-BE49-F238E27FC236}">
                <a16:creationId xmlns:a16="http://schemas.microsoft.com/office/drawing/2014/main" id="{7ACE2053-07AA-42FA-A789-E1430CAF7988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28-10-2024</a:t>
            </a:fld>
            <a:endParaRPr lang="da-D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DCBB1C-1FE3-42F2-ACED-70B0664062B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0968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C1A9A-6ADC-4F72-A312-ED1DBEF01B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0400" y="1028246"/>
            <a:ext cx="5366267" cy="1884283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256969-981A-4869-9324-B595DF89D12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156000" y="1028246"/>
            <a:ext cx="5216400" cy="482535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tekst, klik ikon for at tilføje graf/tabel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pic>
        <p:nvPicPr>
          <p:cNvPr id="22" name="Logo black">
            <a:extLst>
              <a:ext uri="{FF2B5EF4-FFF2-40B4-BE49-F238E27FC236}">
                <a16:creationId xmlns:a16="http://schemas.microsoft.com/office/drawing/2014/main" id="{CAAF367F-3818-457C-9EE1-320E9050AE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46" y="6294893"/>
            <a:ext cx="784800" cy="211840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F779A9-E4FE-4412-9D9E-BF5BF84D02AB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28-10-2024</a:t>
            </a:fld>
            <a:endParaRPr lang="da-DK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5949DE-6D77-480D-A4A9-E2E53BE1CE80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17717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692202" y="1006605"/>
            <a:ext cx="4680000" cy="1938338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B99C08-64C3-4ADA-9CD2-FBE2ED8551F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692202" y="3387600"/>
            <a:ext cx="4680000" cy="246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pic>
        <p:nvPicPr>
          <p:cNvPr id="16" name="Logo black">
            <a:extLst>
              <a:ext uri="{FF2B5EF4-FFF2-40B4-BE49-F238E27FC236}">
                <a16:creationId xmlns:a16="http://schemas.microsoft.com/office/drawing/2014/main" id="{B52757AD-346A-4AA0-A5D6-36F8B1FE487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46" y="6294893"/>
            <a:ext cx="784800" cy="211840"/>
          </a:xfrm>
          <a:prstGeom prst="rect">
            <a:avLst/>
          </a:prstGeom>
        </p:spPr>
      </p:pic>
      <p:sp>
        <p:nvSpPr>
          <p:cNvPr id="18" name="Date Placeholder 14">
            <a:extLst>
              <a:ext uri="{FF2B5EF4-FFF2-40B4-BE49-F238E27FC236}">
                <a16:creationId xmlns:a16="http://schemas.microsoft.com/office/drawing/2014/main" id="{A09FC7B4-885C-4F9D-BD71-AE2FBDB38698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28-10-2024</a:t>
            </a:fld>
            <a:endParaRPr lang="da-DK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8FEE58-0FE9-4218-904C-188D46CD214D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22432" y="1000443"/>
            <a:ext cx="5077365" cy="485315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tekst, klik ikon for at tilføje graf/tabel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3F302217-B569-449A-8422-B6650C9BB084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28-10-2024</a:t>
            </a:fld>
            <a:endParaRPr lang="da-DK" dirty="0"/>
          </a:p>
        </p:txBody>
      </p:sp>
      <p:sp>
        <p:nvSpPr>
          <p:cNvPr id="24" name="Slide Number Placeholder 23">
            <a:extLst>
              <a:ext uri="{FF2B5EF4-FFF2-40B4-BE49-F238E27FC236}">
                <a16:creationId xmlns:a16="http://schemas.microsoft.com/office/drawing/2014/main" id="{58D7263E-B2E5-4CB9-9AAF-C0006E4A040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10" name="TextBox 19">
            <a:extLst>
              <a:ext uri="{FF2B5EF4-FFF2-40B4-BE49-F238E27FC236}">
                <a16:creationId xmlns:a16="http://schemas.microsoft.com/office/drawing/2014/main" id="{D1BE9BA7-ED5E-4943-A249-9704A0A8F736}"/>
              </a:ext>
            </a:extLst>
          </p:cNvPr>
          <p:cNvSpPr txBox="1"/>
          <p:nvPr userDrawn="1"/>
        </p:nvSpPr>
        <p:spPr>
          <a:xfrm>
            <a:off x="0" y="-349741"/>
            <a:ext cx="11457183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b="1" noProof="1"/>
              <a:t>Skift baggrundsfarve. </a:t>
            </a:r>
            <a:r>
              <a:rPr lang="da-DK" sz="1050" noProof="1"/>
              <a:t>Højreklik på slidet og vælg </a:t>
            </a:r>
            <a:r>
              <a:rPr lang="da-DK" sz="1050" b="1" noProof="1"/>
              <a:t>Formatér baggrund</a:t>
            </a:r>
            <a:r>
              <a:rPr lang="da-DK" sz="1050" noProof="1"/>
              <a:t>. Klik på </a:t>
            </a:r>
            <a:r>
              <a:rPr lang="da-DK" sz="1050" b="1" noProof="1"/>
              <a:t>Fyld farve </a:t>
            </a:r>
            <a:r>
              <a:rPr lang="da-DK" sz="1050" noProof="1"/>
              <a:t>i Formater baggrund vinduet og vælg farve fra øverste række i SDU’s farve palette eller fra den brugerdefinerede farvepalette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6544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e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B9A67-E62D-400C-BC42-A3A96AAED2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0401" y="1028247"/>
            <a:ext cx="2502000" cy="432000"/>
          </a:xfrm>
        </p:spPr>
        <p:txBody>
          <a:bodyPr/>
          <a:lstStyle>
            <a:lvl1pPr>
              <a:lnSpc>
                <a:spcPct val="110000"/>
              </a:lnSpc>
              <a:defRPr sz="1200"/>
            </a:lvl1pPr>
          </a:lstStyle>
          <a:p>
            <a:r>
              <a:rPr lang="da-DK" noProof="0" dirty="0"/>
              <a:t>Klik for at tilføje underoverskrift</a:t>
            </a:r>
            <a:endParaRPr lang="da-DK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E60E8CAC-51BD-4862-8B6E-BD3E315677C4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11163" y="1475354"/>
            <a:ext cx="2502000" cy="4366646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 dirty="0"/>
              <a:t>Klik for at tilføje tekst</a:t>
            </a:r>
            <a:endParaRPr lang="da-DK"/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25135A09-8F8A-4D87-8C43-B3A0A80BE2F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273164" y="1028246"/>
            <a:ext cx="2502000" cy="432000"/>
          </a:xfrm>
        </p:spPr>
        <p:txBody>
          <a:bodyPr/>
          <a:lstStyle>
            <a:lvl1pPr marL="0" indent="0" algn="l">
              <a:buNone/>
              <a:defRPr sz="1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noProof="0" dirty="0"/>
              <a:t>Klik for at tilføje underoverskrift</a:t>
            </a:r>
            <a:endParaRPr lang="da-DK"/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462D92C6-668E-491E-B394-72897FAB3085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273163" y="1475354"/>
            <a:ext cx="2502000" cy="4366646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 dirty="0"/>
              <a:t>Klik for at tilføje tekst</a:t>
            </a:r>
            <a:endParaRPr lang="da-DK"/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C0F1B1F1-CA40-4EA4-AB68-69DBBD61ED9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35163" y="1028246"/>
            <a:ext cx="2502000" cy="432000"/>
          </a:xfrm>
        </p:spPr>
        <p:txBody>
          <a:bodyPr/>
          <a:lstStyle>
            <a:lvl1pPr marL="0" indent="0">
              <a:buNone/>
              <a:defRPr sz="1200" b="1"/>
            </a:lvl1pPr>
            <a:lvl2pPr marL="252000" indent="0">
              <a:buNone/>
              <a:defRPr/>
            </a:lvl2pPr>
          </a:lstStyle>
          <a:p>
            <a:pPr lvl="0"/>
            <a:r>
              <a:rPr lang="da-DK" noProof="0" dirty="0"/>
              <a:t>Klik for at tilføje underoverskrift</a:t>
            </a:r>
            <a:endParaRPr lang="da-DK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3DBEE0FF-2C0E-499E-ACAF-B6F421AF13D5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135163" y="1475354"/>
            <a:ext cx="2502000" cy="4366646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 dirty="0"/>
              <a:t>Klik for at tilføje tekst</a:t>
            </a:r>
            <a:endParaRPr lang="da-DK"/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F091117C-5AED-4416-88BA-F1C88ACD7A2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997162" y="1028247"/>
            <a:ext cx="2502000" cy="432000"/>
          </a:xfrm>
        </p:spPr>
        <p:txBody>
          <a:bodyPr/>
          <a:lstStyle>
            <a:lvl1pPr marL="0" indent="0">
              <a:buNone/>
              <a:defRPr sz="1200" b="1"/>
            </a:lvl1pPr>
            <a:lvl2pPr marL="252000" indent="0">
              <a:buNone/>
              <a:defRPr/>
            </a:lvl2pPr>
          </a:lstStyle>
          <a:p>
            <a:pPr lvl="0"/>
            <a:r>
              <a:rPr lang="da-DK" noProof="0" dirty="0"/>
              <a:t>Klik for at tilføje underoverskrift</a:t>
            </a:r>
            <a:endParaRPr lang="da-DK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C66F31E1-769E-4E9A-9DCC-2C64321A89C1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997161" y="1475354"/>
            <a:ext cx="2501999" cy="4366646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 dirty="0"/>
              <a:t>Klik for at tilføje tekst</a:t>
            </a:r>
            <a:endParaRPr lang="da-DK"/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</p:txBody>
      </p:sp>
      <p:sp>
        <p:nvSpPr>
          <p:cNvPr id="28" name="Date Placeholder 14">
            <a:extLst>
              <a:ext uri="{FF2B5EF4-FFF2-40B4-BE49-F238E27FC236}">
                <a16:creationId xmlns:a16="http://schemas.microsoft.com/office/drawing/2014/main" id="{1DCD95D8-07B6-42C0-8767-A640B7CA8534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28-10-2024</a:t>
            </a:fld>
            <a:endParaRPr lang="da-DK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588C40-671D-463C-8463-D77B96C28D88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28-10-2024</a:t>
            </a:fld>
            <a:endParaRPr lang="da-DK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B93800-6F51-413B-BA21-0A9967FF3386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41953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bin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0400" y="1028247"/>
            <a:ext cx="11379347" cy="160267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a-DK" dirty="0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0400" y="3369040"/>
            <a:ext cx="11371905" cy="247296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dirty="0"/>
              <a:t>Første niveau, bullet 16 </a:t>
            </a:r>
            <a:r>
              <a:rPr lang="da-DK" dirty="0" err="1"/>
              <a:t>pkt</a:t>
            </a:r>
            <a:endParaRPr lang="da-DK" dirty="0"/>
          </a:p>
          <a:p>
            <a:pPr lvl="1"/>
            <a:r>
              <a:rPr lang="da-DK" dirty="0"/>
              <a:t>Andet niveau, bullet 14 </a:t>
            </a:r>
            <a:r>
              <a:rPr lang="da-DK" dirty="0" err="1"/>
              <a:t>pkt</a:t>
            </a:r>
            <a:endParaRPr lang="da-DK" dirty="0"/>
          </a:p>
          <a:p>
            <a:pPr lvl="2"/>
            <a:r>
              <a:rPr lang="da-DK" dirty="0"/>
              <a:t>Tredje niveau, bullet 12 </a:t>
            </a:r>
            <a:r>
              <a:rPr lang="da-DK" dirty="0" err="1"/>
              <a:t>pkt</a:t>
            </a:r>
            <a:endParaRPr lang="da-DK" dirty="0"/>
          </a:p>
          <a:p>
            <a:pPr lvl="3"/>
            <a:r>
              <a:rPr lang="da-DK" dirty="0"/>
              <a:t>Fjerde niveau, Header bold 16 </a:t>
            </a:r>
            <a:r>
              <a:rPr lang="da-DK" dirty="0" err="1"/>
              <a:t>pkt</a:t>
            </a:r>
            <a:endParaRPr lang="da-DK" dirty="0"/>
          </a:p>
          <a:p>
            <a:pPr lvl="4"/>
            <a:r>
              <a:rPr lang="da-DK" dirty="0"/>
              <a:t>Femte niveau, Body </a:t>
            </a:r>
            <a:r>
              <a:rPr lang="da-DK" dirty="0" err="1"/>
              <a:t>regular</a:t>
            </a:r>
            <a:r>
              <a:rPr lang="da-DK" dirty="0"/>
              <a:t> 16 </a:t>
            </a:r>
            <a:r>
              <a:rPr lang="da-DK" dirty="0" err="1"/>
              <a:t>pkt</a:t>
            </a:r>
            <a:endParaRPr lang="da-DK" dirty="0"/>
          </a:p>
          <a:p>
            <a:pPr lvl="5"/>
            <a:r>
              <a:rPr lang="da-DK" dirty="0"/>
              <a:t>Sjette niveau, bullet 12 </a:t>
            </a:r>
            <a:r>
              <a:rPr lang="da-DK" dirty="0" err="1"/>
              <a:t>pkt</a:t>
            </a:r>
            <a:endParaRPr lang="da-DK" dirty="0"/>
          </a:p>
          <a:p>
            <a:pPr lvl="6"/>
            <a:r>
              <a:rPr lang="da-DK" dirty="0"/>
              <a:t>Syvende niveau, bullet 12 </a:t>
            </a:r>
            <a:r>
              <a:rPr lang="da-DK" dirty="0" err="1"/>
              <a:t>pkt</a:t>
            </a:r>
            <a:r>
              <a:rPr lang="da-DK" dirty="0"/>
              <a:t> (indryk 1 gang)</a:t>
            </a:r>
          </a:p>
          <a:p>
            <a:pPr lvl="7"/>
            <a:r>
              <a:rPr lang="da-DK" dirty="0"/>
              <a:t>Ottende niveau, Header bold, 12 </a:t>
            </a:r>
            <a:r>
              <a:rPr lang="da-DK" dirty="0" err="1"/>
              <a:t>pkt</a:t>
            </a:r>
            <a:endParaRPr lang="da-DK" dirty="0"/>
          </a:p>
          <a:p>
            <a:pPr lvl="8"/>
            <a:r>
              <a:rPr lang="da-DK" dirty="0"/>
              <a:t>Niende niveau, Body </a:t>
            </a:r>
            <a:r>
              <a:rPr lang="da-DK" dirty="0" err="1"/>
              <a:t>regular</a:t>
            </a:r>
            <a:r>
              <a:rPr lang="da-DK" dirty="0"/>
              <a:t>, 12 </a:t>
            </a:r>
            <a:r>
              <a:rPr lang="da-DK" dirty="0" err="1"/>
              <a:t>pkt</a:t>
            </a:r>
            <a:endParaRPr lang="da-DK" dirty="0"/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A56ADEC3-98E1-4CEA-9AF5-46F4CDD2FA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F1A13B18-F5ED-4611-8DBB-F05123AFBA22}" type="datetimeFigureOut">
              <a:rPr lang="da-DK" smtClean="0"/>
              <a:pPr/>
              <a:t>28-10-2024</a:t>
            </a:fld>
            <a:endParaRPr lang="da-DK" dirty="0"/>
          </a:p>
        </p:txBody>
      </p:sp>
      <p:pic>
        <p:nvPicPr>
          <p:cNvPr id="25" name="Logo black">
            <a:extLst>
              <a:ext uri="{FF2B5EF4-FFF2-40B4-BE49-F238E27FC236}">
                <a16:creationId xmlns:a16="http://schemas.microsoft.com/office/drawing/2014/main" id="{860AC4C2-E6D6-4DCE-950A-C298C0AE9B87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46" y="6294893"/>
            <a:ext cx="784800" cy="21184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100">
                <a:noFill/>
              </a:defRPr>
            </a:lvl1pPr>
          </a:lstStyle>
          <a:p>
            <a:fld id="{45D37B1E-C366-494F-A587-962AD9AABC83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18" name="Date Placeholder 14">
            <a:extLst>
              <a:ext uri="{FF2B5EF4-FFF2-40B4-BE49-F238E27FC236}">
                <a16:creationId xmlns:a16="http://schemas.microsoft.com/office/drawing/2014/main" id="{7DF98717-AAEA-4E2B-96B8-AAAFF896C0EA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28-10-2024</a:t>
            </a:fld>
            <a:endParaRPr lang="da-DK" dirty="0"/>
          </a:p>
        </p:txBody>
      </p:sp>
      <p:sp>
        <p:nvSpPr>
          <p:cNvPr id="8" name="TextBox 19">
            <a:extLst>
              <a:ext uri="{FF2B5EF4-FFF2-40B4-BE49-F238E27FC236}">
                <a16:creationId xmlns:a16="http://schemas.microsoft.com/office/drawing/2014/main" id="{FEA46720-1AC7-3FC2-4AB2-8DA6DE7D6F8D}"/>
              </a:ext>
            </a:extLst>
          </p:cNvPr>
          <p:cNvSpPr txBox="1"/>
          <p:nvPr userDrawn="1"/>
        </p:nvSpPr>
        <p:spPr>
          <a:xfrm>
            <a:off x="0" y="-349741"/>
            <a:ext cx="11457183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b="1" noProof="1"/>
              <a:t>Skift baggrundsfarve. </a:t>
            </a:r>
            <a:r>
              <a:rPr lang="da-DK" sz="1050" noProof="1"/>
              <a:t>Højreklik på slidet og vælg </a:t>
            </a:r>
            <a:r>
              <a:rPr lang="da-DK" sz="1050" b="1" noProof="1"/>
              <a:t>Formatér baggrund</a:t>
            </a:r>
            <a:r>
              <a:rPr lang="da-DK" sz="1050" noProof="1"/>
              <a:t>. Klik på </a:t>
            </a:r>
            <a:r>
              <a:rPr lang="da-DK" sz="1050" b="1" noProof="1"/>
              <a:t>Fyld farve </a:t>
            </a:r>
            <a:r>
              <a:rPr lang="da-DK" sz="1050" noProof="1"/>
              <a:t>i Formater baggrund vinduet og vælg farve fra øverste række i SDU’s farve palette eller fra den brugerdefinerede farvepalette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4352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2" r:id="rId2"/>
    <p:sldLayoutId id="2147483679" r:id="rId3"/>
    <p:sldLayoutId id="2147483680" r:id="rId4"/>
    <p:sldLayoutId id="2147483688" r:id="rId5"/>
    <p:sldLayoutId id="2147483690" r:id="rId6"/>
    <p:sldLayoutId id="2147483686" r:id="rId7"/>
    <p:sldLayoutId id="2147483682" r:id="rId8"/>
    <p:sldLayoutId id="2147483689" r:id="rId9"/>
    <p:sldLayoutId id="2147483676" r:id="rId10"/>
    <p:sldLayoutId id="2147483654" r:id="rId11"/>
    <p:sldLayoutId id="2147483685" r:id="rId12"/>
    <p:sldLayoutId id="2147483691" r:id="rId13"/>
    <p:sldLayoutId id="2147483662" r:id="rId14"/>
    <p:sldLayoutId id="2147483693" r:id="rId15"/>
  </p:sldLayoutIdLst>
  <p:hf hdr="0"/>
  <p:txStyles>
    <p:titleStyle>
      <a:lvl1pPr algn="l" defTabSz="914400" rtl="0" eaLnBrk="1" latinLnBrk="0" hangingPunct="1">
        <a:lnSpc>
          <a:spcPct val="97000"/>
        </a:lnSpc>
        <a:spcBef>
          <a:spcPct val="0"/>
        </a:spcBef>
        <a:buNone/>
        <a:tabLst>
          <a:tab pos="1438275" algn="l"/>
        </a:tabLst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10000"/>
        </a:lnSpc>
        <a:spcBef>
          <a:spcPts val="0"/>
        </a:spcBef>
        <a:buFont typeface="Wingdings" panose="05000000000000000000" pitchFamily="2" charset="2"/>
        <a:buChar char="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10000"/>
        </a:lnSpc>
        <a:spcBef>
          <a:spcPts val="0"/>
        </a:spcBef>
        <a:buFont typeface="Wingdings" panose="05000000000000000000" pitchFamily="2" charset="2"/>
        <a:buChar char="à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10000"/>
        </a:lnSpc>
        <a:spcBef>
          <a:spcPts val="0"/>
        </a:spcBef>
        <a:buFont typeface="Wingdings" panose="05000000000000000000" pitchFamily="2" charset="2"/>
        <a:buChar char="à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​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​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2000" indent="-252000" algn="l" defTabSz="914400" rtl="0" eaLnBrk="1" latinLnBrk="0" hangingPunct="1">
        <a:lnSpc>
          <a:spcPct val="110000"/>
        </a:lnSpc>
        <a:spcBef>
          <a:spcPts val="0"/>
        </a:spcBef>
        <a:buFont typeface="Wingdings" panose="05000000000000000000" pitchFamily="2" charset="2"/>
        <a:buChar char="à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04000" indent="-252000" algn="l" defTabSz="914400" rtl="0" eaLnBrk="1" latinLnBrk="0" hangingPunct="1">
        <a:lnSpc>
          <a:spcPct val="110000"/>
        </a:lnSpc>
        <a:spcBef>
          <a:spcPts val="0"/>
        </a:spcBef>
        <a:buFont typeface="Wingdings" panose="05000000000000000000" pitchFamily="2" charset="2"/>
        <a:buChar char="à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​"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​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285" userDrawn="1">
          <p15:clr>
            <a:srgbClr val="F26B43"/>
          </p15:clr>
        </p15:guide>
        <p15:guide id="4" orient="horz" pos="1071" userDrawn="1">
          <p15:clr>
            <a:srgbClr val="F26B43"/>
          </p15:clr>
        </p15:guide>
        <p15:guide id="5" pos="259" userDrawn="1">
          <p15:clr>
            <a:srgbClr val="F26B43"/>
          </p15:clr>
        </p15:guide>
        <p15:guide id="6" pos="7421" userDrawn="1">
          <p15:clr>
            <a:srgbClr val="F26B43"/>
          </p15:clr>
        </p15:guide>
        <p15:guide id="7" orient="horz" pos="1253" userDrawn="1">
          <p15:clr>
            <a:srgbClr val="F26B43"/>
          </p15:clr>
        </p15:guide>
        <p15:guide id="8" orient="horz" pos="3680" userDrawn="1">
          <p15:clr>
            <a:srgbClr val="F26B43"/>
          </p15:clr>
        </p15:guide>
        <p15:guide id="9" orient="horz" pos="3916" userDrawn="1">
          <p15:clr>
            <a:srgbClr val="F26B43"/>
          </p15:clr>
        </p15:guide>
        <p15:guide id="10" orient="horz" pos="4094" userDrawn="1">
          <p15:clr>
            <a:srgbClr val="F26B43"/>
          </p15:clr>
        </p15:guide>
        <p15:guide id="11" pos="54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irect.mit.edu/qss/article/2/3/882/102990/scite-A-smart-citation-index-that-displays-the" TargetMode="External"/><Relationship Id="rId2" Type="http://schemas.openxmlformats.org/officeDocument/2006/relationships/hyperlink" Target="https://mitsdu.dk/da/mit_studie/kandidat/int_sec_law/vejledning-og-support/aipaasdu/vejledning-gai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mitsdu.dk/-/media/files/bibliotek/bliv-informationskompetent.pdf" TargetMode="Externa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itsdu.dk/da/service/bibliotek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BF3B8-EC8A-F0E8-7CB4-47263C45C0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5389" y="932237"/>
            <a:ext cx="10446588" cy="4070408"/>
          </a:xfrm>
        </p:spPr>
        <p:txBody>
          <a:bodyPr/>
          <a:lstStyle/>
          <a:p>
            <a:r>
              <a:rPr lang="da-DK" dirty="0">
                <a:solidFill>
                  <a:srgbClr val="0070C0"/>
                </a:solidFill>
              </a:rPr>
              <a:t>	</a:t>
            </a:r>
            <a:br>
              <a:rPr lang="da-DK" dirty="0">
                <a:solidFill>
                  <a:srgbClr val="0070C0"/>
                </a:solidFill>
              </a:rPr>
            </a:br>
            <a:r>
              <a:rPr lang="da-DK" dirty="0">
                <a:solidFill>
                  <a:srgbClr val="0070C0"/>
                </a:solidFill>
              </a:rPr>
              <a:t>	Juraspeciale						 2024</a:t>
            </a:r>
            <a:br>
              <a:rPr lang="da-DK" dirty="0">
                <a:solidFill>
                  <a:srgbClr val="0070C0"/>
                </a:solidFill>
              </a:rPr>
            </a:br>
            <a:endParaRPr lang="da-DK" dirty="0">
              <a:solidFill>
                <a:srgbClr val="0070C0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EC540A-9D10-D3CC-79B1-26160816002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1CB2D52-B154-44F7-911C-5C90487B99D2}" type="datetime1">
              <a:rPr lang="da-DK" smtClean="0"/>
              <a:t>28-10-2024</a:t>
            </a:fld>
            <a:endParaRPr lang="da-DK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804E76-1149-2AD6-57C2-1DE8C8395890}"/>
              </a:ext>
            </a:extLst>
          </p:cNvPr>
          <p:cNvSpPr txBox="1"/>
          <p:nvPr/>
        </p:nvSpPr>
        <p:spPr>
          <a:xfrm>
            <a:off x="9258141" y="5783059"/>
            <a:ext cx="2613804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600" dirty="0">
                <a:solidFill>
                  <a:schemeClr val="bg1"/>
                </a:solidFill>
              </a:rPr>
              <a:t> </a:t>
            </a:r>
          </a:p>
          <a:p>
            <a:r>
              <a:rPr lang="da-DK" sz="1600" dirty="0">
                <a:solidFill>
                  <a:schemeClr val="bg1"/>
                </a:solidFill>
              </a:rPr>
              <a:t>Line Laursen Corydon</a:t>
            </a:r>
          </a:p>
          <a:p>
            <a:r>
              <a:rPr lang="da-DK" sz="1600" dirty="0">
                <a:solidFill>
                  <a:schemeClr val="bg1"/>
                </a:solidFill>
              </a:rPr>
              <a:t>SDU Bibliotek</a:t>
            </a:r>
          </a:p>
        </p:txBody>
      </p:sp>
    </p:spTree>
    <p:extLst>
      <p:ext uri="{BB962C8B-B14F-4D97-AF65-F5344CB8AC3E}">
        <p14:creationId xmlns:p14="http://schemas.microsoft.com/office/powerpoint/2010/main" val="3522129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8C32CA-DE1D-2EA0-5AD1-25E4925F220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C96CCDC-BF58-45E7-8A1C-D91EDAE1C39F}" type="datetime1">
              <a:rPr lang="da-DK" smtClean="0"/>
              <a:t>28-10-2024</a:t>
            </a:fld>
            <a:endParaRPr lang="da-DK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0C409EF-8983-2D9B-F50F-B7CB933D5C84}"/>
              </a:ext>
            </a:extLst>
          </p:cNvPr>
          <p:cNvSpPr txBox="1"/>
          <p:nvPr/>
        </p:nvSpPr>
        <p:spPr>
          <a:xfrm>
            <a:off x="698740" y="414068"/>
            <a:ext cx="10794520" cy="547842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3600" b="1" dirty="0"/>
              <a:t>Tips når du bruger </a:t>
            </a:r>
            <a:r>
              <a:rPr lang="da-DK" sz="3600" b="1" dirty="0" err="1"/>
              <a:t>Scite</a:t>
            </a:r>
            <a:r>
              <a:rPr lang="da-DK" sz="3600" b="1" dirty="0"/>
              <a:t> </a:t>
            </a:r>
            <a:r>
              <a:rPr lang="da-DK" sz="3600" b="1" dirty="0" err="1"/>
              <a:t>ai</a:t>
            </a:r>
            <a:r>
              <a:rPr lang="da-DK" sz="3600" b="1" dirty="0"/>
              <a:t>: </a:t>
            </a:r>
            <a:br>
              <a:rPr lang="da-DK" sz="2400" b="1" dirty="0"/>
            </a:br>
            <a:endParaRPr lang="da-DK" sz="16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da-DK" sz="2400" dirty="0"/>
              <a:t>Brug en computer når du søger i scite.ai – her får du et bedre overblik over dine søgninger, end hvis du bruger en mobiltelefon.</a:t>
            </a:r>
            <a:br>
              <a:rPr lang="da-DK" sz="2400" dirty="0"/>
            </a:br>
            <a:endParaRPr lang="da-DK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da-DK" sz="2400" dirty="0"/>
              <a:t>Undlad at citere AI – gå i stedet til den originale ressource. Dette er din sikring for at du undgår en forkert </a:t>
            </a:r>
            <a:r>
              <a:rPr lang="da-DK" sz="2400" dirty="0" err="1"/>
              <a:t>ai</a:t>
            </a:r>
            <a:r>
              <a:rPr lang="da-DK" sz="2400" dirty="0"/>
              <a:t>-fortolkning.</a:t>
            </a:r>
            <a:br>
              <a:rPr lang="da-DK" sz="2400" dirty="0"/>
            </a:br>
            <a:endParaRPr lang="da-DK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da-DK" sz="2400" dirty="0"/>
              <a:t>Reglerne for brug af AI på SDU: </a:t>
            </a:r>
            <a:r>
              <a:rPr lang="da-DK" sz="2400" dirty="0">
                <a:hlinkClick r:id="rId2"/>
              </a:rPr>
              <a:t>https://mitsdu.dk/da/mit_studie/kandidat/int_sec_law/vejledning-og-support/aipaasdu/vejledning-gai</a:t>
            </a:r>
            <a:r>
              <a:rPr lang="da-DK" sz="2400" dirty="0"/>
              <a:t> </a:t>
            </a:r>
            <a:br>
              <a:rPr lang="da-DK" sz="2400" dirty="0"/>
            </a:br>
            <a:endParaRPr lang="da-DK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da-DK" sz="2400" dirty="0"/>
              <a:t>Mere om scite.ai: </a:t>
            </a:r>
            <a:r>
              <a:rPr lang="da-DK" sz="2400" dirty="0">
                <a:hlinkClick r:id="rId3"/>
              </a:rPr>
              <a:t>https://direct.mit.edu/qss/article/2/3/882/102990/scite-A-smart-citation-index-that-displays-the</a:t>
            </a:r>
            <a:r>
              <a:rPr lang="da-DK" sz="2400" dirty="0"/>
              <a:t> </a:t>
            </a:r>
          </a:p>
          <a:p>
            <a:endParaRPr lang="da-DK" sz="1600" dirty="0"/>
          </a:p>
        </p:txBody>
      </p:sp>
    </p:spTree>
    <p:extLst>
      <p:ext uri="{BB962C8B-B14F-4D97-AF65-F5344CB8AC3E}">
        <p14:creationId xmlns:p14="http://schemas.microsoft.com/office/powerpoint/2010/main" val="3853553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8257" y="717696"/>
            <a:ext cx="11379347" cy="1602672"/>
          </a:xfrm>
        </p:spPr>
        <p:txBody>
          <a:bodyPr/>
          <a:lstStyle/>
          <a:p>
            <a:pPr algn="ctr"/>
            <a:r>
              <a:rPr lang="da-DK" dirty="0"/>
              <a:t>Program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155940" y="2139351"/>
            <a:ext cx="9799607" cy="3892430"/>
          </a:xfrm>
        </p:spPr>
        <p:txBody>
          <a:bodyPr/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800" b="1" dirty="0" err="1">
                <a:ea typeface="Verdana" pitchFamily="34" charset="0"/>
                <a:cs typeface="Verdana" pitchFamily="34" charset="0"/>
              </a:rPr>
              <a:t>Grundlæggende</a:t>
            </a:r>
            <a:r>
              <a:rPr lang="en-US" sz="2800" b="1" dirty="0">
                <a:ea typeface="Verdana" pitchFamily="34" charset="0"/>
                <a:cs typeface="Verdana" pitchFamily="34" charset="0"/>
              </a:rPr>
              <a:t> </a:t>
            </a:r>
            <a:r>
              <a:rPr lang="en-US" sz="2800" b="1" dirty="0" err="1">
                <a:ea typeface="Verdana" pitchFamily="34" charset="0"/>
                <a:cs typeface="Verdana" pitchFamily="34" charset="0"/>
              </a:rPr>
              <a:t>søgeteknik</a:t>
            </a:r>
            <a:endParaRPr lang="en-US" sz="2800" b="1" dirty="0"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800" b="1" dirty="0" err="1">
                <a:ea typeface="Verdana" pitchFamily="34" charset="0"/>
                <a:cs typeface="Verdana" pitchFamily="34" charset="0"/>
              </a:rPr>
              <a:t>Bibliotekets</a:t>
            </a:r>
            <a:r>
              <a:rPr lang="en-US" sz="2800" b="1" dirty="0">
                <a:ea typeface="Verdana" pitchFamily="34" charset="0"/>
                <a:cs typeface="Verdana" pitchFamily="34" charset="0"/>
              </a:rPr>
              <a:t> </a:t>
            </a:r>
            <a:r>
              <a:rPr lang="en-US" sz="2800" b="1" dirty="0" err="1">
                <a:ea typeface="Verdana" pitchFamily="34" charset="0"/>
                <a:cs typeface="Verdana" pitchFamily="34" charset="0"/>
              </a:rPr>
              <a:t>hjemmeside</a:t>
            </a:r>
            <a:endParaRPr lang="en-US" sz="2800" b="1" dirty="0">
              <a:ea typeface="Verdana" pitchFamily="34" charset="0"/>
              <a:cs typeface="Verdana" pitchFamily="34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>
                <a:ea typeface="Verdana" pitchFamily="34" charset="0"/>
                <a:cs typeface="Verdana" pitchFamily="34" charset="0"/>
              </a:rPr>
              <a:t>Juraguiden</a:t>
            </a:r>
            <a:r>
              <a:rPr lang="en-US" sz="2800" dirty="0">
                <a:ea typeface="Verdana" pitchFamily="34" charset="0"/>
                <a:cs typeface="Verdana" pitchFamily="34" charset="0"/>
              </a:rPr>
              <a:t>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>
                <a:ea typeface="Verdana" pitchFamily="34" charset="0"/>
                <a:cs typeface="Verdana" pitchFamily="34" charset="0"/>
              </a:rPr>
              <a:t>Bibliotekets</a:t>
            </a:r>
            <a:r>
              <a:rPr lang="en-US" sz="2800" dirty="0"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>
                <a:ea typeface="Verdana" pitchFamily="34" charset="0"/>
                <a:cs typeface="Verdana" pitchFamily="34" charset="0"/>
              </a:rPr>
              <a:t>ressourcer</a:t>
            </a:r>
            <a:r>
              <a:rPr lang="en-US" sz="2800" dirty="0">
                <a:ea typeface="Verdana" pitchFamily="34" charset="0"/>
                <a:cs typeface="Verdana" pitchFamily="34" charset="0"/>
              </a:rPr>
              <a:t>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>
                <a:ea typeface="Verdana" pitchFamily="34" charset="0"/>
                <a:cs typeface="Verdana" pitchFamily="34" charset="0"/>
              </a:rPr>
              <a:t>Scite</a:t>
            </a:r>
            <a:r>
              <a:rPr lang="en-US" sz="2800" dirty="0">
                <a:ea typeface="Verdana" pitchFamily="34" charset="0"/>
                <a:cs typeface="Verdana" pitchFamily="34" charset="0"/>
              </a:rPr>
              <a:t> ai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D7F6E5-B367-4E9C-9CA9-62FF49E6CF0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685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>
            <a:extLst>
              <a:ext uri="{FF2B5EF4-FFF2-40B4-BE49-F238E27FC236}">
                <a16:creationId xmlns:a16="http://schemas.microsoft.com/office/drawing/2014/main" id="{7998432E-8C6F-BACD-D0FF-F7189C708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040" y="404811"/>
            <a:ext cx="8747760" cy="658812"/>
          </a:xfrm>
        </p:spPr>
        <p:txBody>
          <a:bodyPr/>
          <a:lstStyle/>
          <a:p>
            <a:r>
              <a:rPr lang="da-DK" altLang="da-DK" sz="3200" dirty="0">
                <a:ea typeface="ＭＳ Ｐゴシック" panose="020B0600070205080204" pitchFamily="34" charset="-128"/>
              </a:rPr>
              <a:t>Bibliotekets hjælp til specialeskrivning	</a:t>
            </a:r>
          </a:p>
        </p:txBody>
      </p:sp>
      <p:sp>
        <p:nvSpPr>
          <p:cNvPr id="4099" name="Pladsholder til indhold 2">
            <a:extLst>
              <a:ext uri="{FF2B5EF4-FFF2-40B4-BE49-F238E27FC236}">
                <a16:creationId xmlns:a16="http://schemas.microsoft.com/office/drawing/2014/main" id="{D73D6B7E-E81D-490D-83BE-8318788B31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40" y="1296354"/>
            <a:ext cx="9418320" cy="5400675"/>
          </a:xfrm>
        </p:spPr>
        <p:txBody>
          <a:bodyPr/>
          <a:lstStyle/>
          <a:p>
            <a:pPr>
              <a:defRPr/>
            </a:pPr>
            <a:r>
              <a:rPr lang="da-DK" altLang="da-DK" sz="2800" b="1" dirty="0">
                <a:ea typeface="ＭＳ Ｐゴシック" panose="020B0600070205080204" pitchFamily="34" charset="-128"/>
              </a:rPr>
              <a:t> Problemformulering</a:t>
            </a:r>
            <a:r>
              <a:rPr lang="da-DK" altLang="da-DK" sz="2800" dirty="0">
                <a:ea typeface="ＭＳ Ｐゴシック" panose="020B0600070205080204" pitchFamily="34" charset="-128"/>
              </a:rPr>
              <a:t>: står I selv for</a:t>
            </a:r>
          </a:p>
          <a:p>
            <a:pPr>
              <a:defRPr/>
            </a:pPr>
            <a:endParaRPr lang="da-DK" altLang="da-DK" sz="2800" dirty="0">
              <a:ea typeface="ＭＳ Ｐゴシック" panose="020B0600070205080204" pitchFamily="34" charset="-128"/>
            </a:endParaRPr>
          </a:p>
          <a:p>
            <a:pPr>
              <a:defRPr/>
            </a:pPr>
            <a:r>
              <a:rPr lang="da-DK" altLang="da-DK" sz="2800" b="1" dirty="0">
                <a:ea typeface="ＭＳ Ｐゴシック" panose="020B0600070205080204" pitchFamily="34" charset="-128"/>
              </a:rPr>
              <a:t> Søgestrategi </a:t>
            </a:r>
          </a:p>
          <a:p>
            <a:pPr lvl="1">
              <a:defRPr/>
            </a:pPr>
            <a:r>
              <a:rPr lang="da-DK" altLang="da-DK" sz="2800" dirty="0">
                <a:ea typeface="ＭＳ Ｐゴシック" panose="020B0600070205080204" pitchFamily="34" charset="-128"/>
              </a:rPr>
              <a:t> Søgeord (3-4 vigtigste) – sprog?</a:t>
            </a:r>
          </a:p>
          <a:p>
            <a:pPr lvl="1">
              <a:defRPr/>
            </a:pPr>
            <a:r>
              <a:rPr lang="da-DK" altLang="da-DK" sz="2800" dirty="0">
                <a:ea typeface="ＭＳ Ｐゴシック" panose="020B0600070205080204" pitchFamily="34" charset="-128"/>
              </a:rPr>
              <a:t> Find synonymer, over – og underbegreber</a:t>
            </a:r>
          </a:p>
          <a:p>
            <a:pPr lvl="1">
              <a:defRPr/>
            </a:pPr>
            <a:endParaRPr lang="da-DK" altLang="da-DK" sz="2800" dirty="0">
              <a:ea typeface="ＭＳ Ｐゴシック" panose="020B0600070205080204" pitchFamily="34" charset="-128"/>
            </a:endParaRPr>
          </a:p>
          <a:p>
            <a:pPr>
              <a:defRPr/>
            </a:pPr>
            <a:r>
              <a:rPr lang="da-DK" altLang="da-DK" sz="2800" b="1" dirty="0">
                <a:ea typeface="ＭＳ Ｐゴシック" panose="020B0600070205080204" pitchFamily="34" charset="-128"/>
              </a:rPr>
              <a:t> Søgeteknik</a:t>
            </a:r>
          </a:p>
          <a:p>
            <a:pPr lvl="1">
              <a:defRPr/>
            </a:pPr>
            <a:r>
              <a:rPr lang="da-DK" altLang="da-DK" sz="2800" dirty="0">
                <a:ea typeface="ＭＳ Ｐゴシック" panose="020B0600070205080204" pitchFamily="34" charset="-128"/>
              </a:rPr>
              <a:t> </a:t>
            </a:r>
            <a:r>
              <a:rPr lang="da-DK" altLang="da-DK" sz="2800" dirty="0" err="1">
                <a:ea typeface="ＭＳ Ｐゴシック" panose="020B0600070205080204" pitchFamily="34" charset="-128"/>
              </a:rPr>
              <a:t>Boolske</a:t>
            </a:r>
            <a:r>
              <a:rPr lang="da-DK" altLang="da-DK" sz="2800" dirty="0">
                <a:ea typeface="ＭＳ Ｐゴシック" panose="020B0600070205080204" pitchFamily="34" charset="-128"/>
              </a:rPr>
              <a:t> operatorer – OG/AND – hvordan fungerer den base, der skal søges i</a:t>
            </a:r>
          </a:p>
          <a:p>
            <a:pPr lvl="1">
              <a:defRPr/>
            </a:pPr>
            <a:r>
              <a:rPr lang="da-DK" altLang="da-DK" sz="2800" dirty="0">
                <a:ea typeface="ＭＳ Ｐゴシック" panose="020B0600070205080204" pitchFamily="34" charset="-128"/>
              </a:rPr>
              <a:t> Trunkering – </a:t>
            </a:r>
            <a:r>
              <a:rPr lang="da-DK" altLang="da-DK" sz="2800" dirty="0" err="1">
                <a:ea typeface="ＭＳ Ｐゴシック" panose="020B0600070205080204" pitchFamily="34" charset="-128"/>
              </a:rPr>
              <a:t>f.eks</a:t>
            </a:r>
            <a:r>
              <a:rPr lang="da-DK" altLang="da-DK" sz="2800" dirty="0">
                <a:ea typeface="ＭＳ Ｐゴシック" panose="020B0600070205080204" pitchFamily="34" charset="-128"/>
              </a:rPr>
              <a:t> *</a:t>
            </a:r>
          </a:p>
          <a:p>
            <a:pPr marL="457200" lvl="1" indent="0">
              <a:buNone/>
              <a:defRPr/>
            </a:pPr>
            <a:endParaRPr lang="da-DK" altLang="da-DK" sz="2800" b="1" dirty="0">
              <a:ea typeface="ＭＳ Ｐゴシック" panose="020B0600070205080204" pitchFamily="34" charset="-128"/>
            </a:endParaRPr>
          </a:p>
          <a:p>
            <a:pPr marL="457200" lvl="1" indent="0">
              <a:buNone/>
              <a:defRPr/>
            </a:pPr>
            <a:endParaRPr lang="da-DK" altLang="da-DK" sz="2800" dirty="0">
              <a:ea typeface="ＭＳ Ｐゴシック" panose="020B0600070205080204" pitchFamily="34" charset="-128"/>
            </a:endParaRPr>
          </a:p>
          <a:p>
            <a:pPr>
              <a:defRPr/>
            </a:pPr>
            <a:endParaRPr lang="da-DK" altLang="da-DK" sz="2800" dirty="0">
              <a:ea typeface="ＭＳ Ｐゴシック" panose="020B0600070205080204" pitchFamily="34" charset="-128"/>
            </a:endParaRPr>
          </a:p>
        </p:txBody>
      </p:sp>
      <p:sp>
        <p:nvSpPr>
          <p:cNvPr id="4100" name="Pladsholder til dato 3">
            <a:extLst>
              <a:ext uri="{FF2B5EF4-FFF2-40B4-BE49-F238E27FC236}">
                <a16:creationId xmlns:a16="http://schemas.microsoft.com/office/drawing/2014/main" id="{BDCD15A8-8187-985B-CA1E-21B65CF3DCE8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7F7F7F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7F7F7F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7F7F7F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7F7F7F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7F7F7F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a-DK" altLang="da-DK" sz="1000">
                <a:solidFill>
                  <a:srgbClr val="898989"/>
                </a:solidFill>
                <a:ea typeface="ヒラギノ角ゴ ProN W3" pitchFamily="18" charset="-128"/>
              </a:rPr>
              <a:t>Juni 2009</a:t>
            </a:r>
          </a:p>
        </p:txBody>
      </p:sp>
      <p:sp>
        <p:nvSpPr>
          <p:cNvPr id="4101" name="Pladsholder til slidenummer 4">
            <a:extLst>
              <a:ext uri="{FF2B5EF4-FFF2-40B4-BE49-F238E27FC236}">
                <a16:creationId xmlns:a16="http://schemas.microsoft.com/office/drawing/2014/main" id="{87F92D6A-9ECF-07FF-8401-662FA60209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7F7F7F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7F7F7F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7F7F7F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7F7F7F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7F7F7F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F8E2231-6125-4B16-A862-C123FEA37D70}" type="slidenum">
              <a:rPr lang="en-US" altLang="da-DK" sz="1000">
                <a:solidFill>
                  <a:srgbClr val="898989"/>
                </a:solidFill>
                <a:ea typeface="ヒラギノ角ゴ ProN W3" pitchFamily="18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da-DK" sz="1000">
              <a:solidFill>
                <a:srgbClr val="898989"/>
              </a:solidFill>
              <a:ea typeface="ヒラギノ角ゴ ProN W3" pitchFamily="18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24">
            <a:extLst>
              <a:ext uri="{FF2B5EF4-FFF2-40B4-BE49-F238E27FC236}">
                <a16:creationId xmlns:a16="http://schemas.microsoft.com/office/drawing/2014/main" id="{672E767A-5321-F5E0-049C-DD0B17AAC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89000"/>
          </a:xfrm>
        </p:spPr>
        <p:txBody>
          <a:bodyPr/>
          <a:lstStyle/>
          <a:p>
            <a:r>
              <a:rPr lang="da-DK" altLang="da-DK" sz="3200" dirty="0">
                <a:solidFill>
                  <a:schemeClr val="tx2"/>
                </a:solidFill>
                <a:ea typeface="ＭＳ Ｐゴシック" panose="020B0600070205080204" pitchFamily="34" charset="-128"/>
              </a:rPr>
              <a:t>Søgning</a:t>
            </a:r>
            <a:r>
              <a:rPr lang="da-DK" altLang="da-DK" dirty="0">
                <a:solidFill>
                  <a:schemeClr val="tx2"/>
                </a:solidFill>
                <a:ea typeface="ＭＳ Ｐゴシック" panose="020B0600070205080204" pitchFamily="34" charset="-128"/>
              </a:rPr>
              <a:t> - Valg af søgeredskaber</a:t>
            </a:r>
          </a:p>
        </p:txBody>
      </p:sp>
      <p:sp>
        <p:nvSpPr>
          <p:cNvPr id="5123" name="Content Placeholder 25">
            <a:extLst>
              <a:ext uri="{FF2B5EF4-FFF2-40B4-BE49-F238E27FC236}">
                <a16:creationId xmlns:a16="http://schemas.microsoft.com/office/drawing/2014/main" id="{D71302CF-8EF9-4489-9C9D-5226FB63E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236662"/>
            <a:ext cx="9479280" cy="5062537"/>
          </a:xfrm>
        </p:spPr>
        <p:txBody>
          <a:bodyPr/>
          <a:lstStyle/>
          <a:p>
            <a:pPr>
              <a:buFont typeface="Wingdings" pitchFamily="18" charset="2"/>
              <a:buChar char="§"/>
              <a:defRPr/>
            </a:pPr>
            <a:r>
              <a:rPr lang="da-DK" sz="1800" b="1" dirty="0">
                <a:solidFill>
                  <a:schemeClr val="tx2"/>
                </a:solidFill>
                <a:ea typeface="ＭＳ Ｐゴシック" pitchFamily="18" charset="-128"/>
              </a:rPr>
              <a:t>Hvilke materialer/kilder?</a:t>
            </a:r>
          </a:p>
          <a:p>
            <a:pPr lvl="2">
              <a:buFont typeface="Wingdings" pitchFamily="18" charset="2"/>
              <a:buChar char="§"/>
              <a:defRPr/>
            </a:pPr>
            <a:r>
              <a:rPr lang="da-DK" sz="1800" dirty="0">
                <a:solidFill>
                  <a:schemeClr val="tx2"/>
                </a:solidFill>
                <a:ea typeface="ＭＳ Ｐゴシック" pitchFamily="18" charset="-128"/>
              </a:rPr>
              <a:t>Retskilder (love, retspraksis)</a:t>
            </a:r>
          </a:p>
          <a:p>
            <a:pPr lvl="2">
              <a:buFont typeface="Wingdings" pitchFamily="18" charset="2"/>
              <a:buChar char="§"/>
              <a:defRPr/>
            </a:pPr>
            <a:r>
              <a:rPr lang="da-DK" sz="1800" dirty="0">
                <a:solidFill>
                  <a:schemeClr val="tx2"/>
                </a:solidFill>
                <a:ea typeface="ＭＳ Ｐゴシック" pitchFamily="18" charset="-128"/>
              </a:rPr>
              <a:t>Litteratur (bøger, artikler)	</a:t>
            </a:r>
          </a:p>
          <a:p>
            <a:pPr marL="504000" lvl="2" indent="0">
              <a:buNone/>
              <a:defRPr/>
            </a:pPr>
            <a:endParaRPr lang="da-DK" sz="1800" dirty="0">
              <a:solidFill>
                <a:schemeClr val="tx2"/>
              </a:solidFill>
              <a:ea typeface="ＭＳ Ｐゴシック" pitchFamily="18" charset="-128"/>
            </a:endParaRPr>
          </a:p>
          <a:p>
            <a:pPr>
              <a:buFont typeface="Wingdings" pitchFamily="18" charset="2"/>
              <a:buChar char="§"/>
              <a:defRPr/>
            </a:pPr>
            <a:r>
              <a:rPr lang="da-DK" sz="1800" b="1" dirty="0">
                <a:solidFill>
                  <a:schemeClr val="tx2"/>
                </a:solidFill>
                <a:ea typeface="ＭＳ Ｐゴシック" pitchFamily="18" charset="-128"/>
              </a:rPr>
              <a:t>Sprog? </a:t>
            </a:r>
          </a:p>
          <a:p>
            <a:pPr lvl="2">
              <a:buFont typeface="Wingdings" pitchFamily="18" charset="2"/>
              <a:buChar char="§"/>
              <a:defRPr/>
            </a:pPr>
            <a:r>
              <a:rPr lang="da-DK" sz="1800" dirty="0">
                <a:solidFill>
                  <a:schemeClr val="tx2"/>
                </a:solidFill>
                <a:ea typeface="ＭＳ Ｐゴシック" pitchFamily="18" charset="-128"/>
              </a:rPr>
              <a:t>Dansk ret, nordisk, </a:t>
            </a:r>
            <a:r>
              <a:rPr lang="da-DK" sz="1800" dirty="0" err="1">
                <a:solidFill>
                  <a:schemeClr val="tx2"/>
                </a:solidFill>
                <a:ea typeface="ＭＳ Ｐゴシック" pitchFamily="18" charset="-128"/>
              </a:rPr>
              <a:t>eu-ret</a:t>
            </a:r>
            <a:r>
              <a:rPr lang="da-DK" sz="1800" dirty="0">
                <a:solidFill>
                  <a:schemeClr val="tx2"/>
                </a:solidFill>
                <a:ea typeface="ＭＳ Ｐゴシック" pitchFamily="18" charset="-128"/>
              </a:rPr>
              <a:t>, international ret</a:t>
            </a:r>
          </a:p>
          <a:p>
            <a:pPr marL="504000" lvl="2" indent="0">
              <a:buNone/>
              <a:defRPr/>
            </a:pPr>
            <a:endParaRPr lang="da-DK" sz="1800" dirty="0">
              <a:solidFill>
                <a:schemeClr val="tx2"/>
              </a:solidFill>
              <a:ea typeface="ＭＳ Ｐゴシック" pitchFamily="18" charset="-128"/>
            </a:endParaRPr>
          </a:p>
          <a:p>
            <a:pPr>
              <a:defRPr/>
            </a:pPr>
            <a:r>
              <a:rPr lang="da-DK" sz="1800" b="1" dirty="0">
                <a:solidFill>
                  <a:schemeClr val="tx2"/>
                </a:solidFill>
                <a:ea typeface="ＭＳ Ｐゴシック" pitchFamily="18" charset="-128"/>
              </a:rPr>
              <a:t>Bibliotekskataloger og databaser</a:t>
            </a:r>
          </a:p>
          <a:p>
            <a:pPr lvl="2">
              <a:buFont typeface="Wingdings" pitchFamily="18" charset="2"/>
              <a:buChar char="§"/>
              <a:defRPr/>
            </a:pPr>
            <a:r>
              <a:rPr lang="da-DK" sz="1800" dirty="0" err="1">
                <a:solidFill>
                  <a:schemeClr val="tx2"/>
                </a:solidFill>
                <a:ea typeface="ＭＳ Ｐゴシック" pitchFamily="18" charset="-128"/>
              </a:rPr>
              <a:t>Summon</a:t>
            </a:r>
            <a:r>
              <a:rPr lang="da-DK" sz="1800" dirty="0">
                <a:solidFill>
                  <a:schemeClr val="tx2"/>
                </a:solidFill>
                <a:ea typeface="ＭＳ Ｐゴシック" pitchFamily="18" charset="-128"/>
              </a:rPr>
              <a:t> (bibliotekets søgebrønd)</a:t>
            </a:r>
          </a:p>
          <a:p>
            <a:pPr lvl="2">
              <a:buFont typeface="Wingdings" pitchFamily="18" charset="2"/>
              <a:buChar char="§"/>
              <a:defRPr/>
            </a:pPr>
            <a:r>
              <a:rPr lang="da-DK" sz="1800" dirty="0">
                <a:solidFill>
                  <a:schemeClr val="tx2"/>
                </a:solidFill>
                <a:ea typeface="ＭＳ Ｐゴシック" pitchFamily="18" charset="-128"/>
              </a:rPr>
              <a:t>Elektroniske tidsskrifter – liste</a:t>
            </a:r>
          </a:p>
          <a:p>
            <a:pPr lvl="2">
              <a:buFont typeface="Wingdings" pitchFamily="18" charset="2"/>
              <a:buChar char="§"/>
              <a:defRPr/>
            </a:pPr>
            <a:r>
              <a:rPr lang="da-DK" sz="1800" dirty="0">
                <a:solidFill>
                  <a:schemeClr val="tx2"/>
                </a:solidFill>
                <a:ea typeface="ＭＳ Ｐゴシック" pitchFamily="18" charset="-128"/>
              </a:rPr>
              <a:t>Bibliotek.dk (bøger og artikler i DK)</a:t>
            </a:r>
          </a:p>
          <a:p>
            <a:pPr lvl="2">
              <a:buFont typeface="Wingdings" pitchFamily="18" charset="2"/>
              <a:buChar char="§"/>
              <a:defRPr/>
            </a:pPr>
            <a:r>
              <a:rPr lang="da-DK" sz="1800" dirty="0">
                <a:solidFill>
                  <a:schemeClr val="tx2"/>
                </a:solidFill>
                <a:ea typeface="ＭＳ Ｐゴシック" pitchFamily="18" charset="-128"/>
              </a:rPr>
              <a:t>Databaser - via Jura Guide – se fanebladene foroven – databaser (alle) eller under emnerne       </a:t>
            </a:r>
          </a:p>
          <a:p>
            <a:pPr lvl="2">
              <a:defRPr/>
            </a:pPr>
            <a:r>
              <a:rPr lang="da-DK" sz="1800" dirty="0">
                <a:solidFill>
                  <a:schemeClr val="tx2"/>
                </a:solidFill>
                <a:ea typeface="ＭＳ Ｐゴシック" pitchFamily="18" charset="-128"/>
              </a:rPr>
              <a:t>De vigtigste: </a:t>
            </a:r>
          </a:p>
          <a:p>
            <a:pPr marL="504000" lvl="2" indent="0">
              <a:buNone/>
              <a:defRPr/>
            </a:pPr>
            <a:r>
              <a:rPr lang="da-DK" sz="1800" dirty="0">
                <a:solidFill>
                  <a:schemeClr val="tx2"/>
                </a:solidFill>
                <a:ea typeface="ＭＳ Ｐゴシック" pitchFamily="18" charset="-128"/>
              </a:rPr>
              <a:t>	</a:t>
            </a:r>
            <a:r>
              <a:rPr lang="da-DK" sz="1800" b="1" dirty="0">
                <a:solidFill>
                  <a:schemeClr val="tx2"/>
                </a:solidFill>
                <a:ea typeface="ＭＳ Ｐゴシック" pitchFamily="18" charset="-128"/>
              </a:rPr>
              <a:t>Dansk litteratur</a:t>
            </a:r>
            <a:r>
              <a:rPr lang="da-DK" sz="1800" dirty="0">
                <a:solidFill>
                  <a:schemeClr val="tx2"/>
                </a:solidFill>
                <a:ea typeface="ＭＳ Ｐゴシック" pitchFamily="18" charset="-128"/>
              </a:rPr>
              <a:t>: </a:t>
            </a:r>
            <a:r>
              <a:rPr lang="da-DK" sz="1800" dirty="0" err="1">
                <a:solidFill>
                  <a:schemeClr val="tx2"/>
                </a:solidFill>
                <a:ea typeface="ＭＳ Ｐゴシック" pitchFamily="18" charset="-128"/>
              </a:rPr>
              <a:t>Karnov</a:t>
            </a:r>
            <a:r>
              <a:rPr lang="da-DK" sz="1800" dirty="0">
                <a:solidFill>
                  <a:schemeClr val="tx2"/>
                </a:solidFill>
                <a:ea typeface="ＭＳ Ｐゴシック" pitchFamily="18" charset="-128"/>
              </a:rPr>
              <a:t>, Jurabibliotek.dk, Schultz Lovportaler, Synopsis</a:t>
            </a:r>
          </a:p>
          <a:p>
            <a:pPr marL="504000" lvl="2" indent="0">
              <a:buNone/>
              <a:defRPr/>
            </a:pPr>
            <a:r>
              <a:rPr lang="da-DK" sz="1800" dirty="0">
                <a:solidFill>
                  <a:schemeClr val="tx2"/>
                </a:solidFill>
                <a:ea typeface="ＭＳ Ｐゴシック" pitchFamily="18" charset="-128"/>
              </a:rPr>
              <a:t>	</a:t>
            </a:r>
            <a:r>
              <a:rPr lang="da-DK" sz="1800" b="1" dirty="0">
                <a:solidFill>
                  <a:schemeClr val="tx2"/>
                </a:solidFill>
                <a:ea typeface="ＭＳ Ｐゴシック" pitchFamily="18" charset="-128"/>
              </a:rPr>
              <a:t>International litteratur:  </a:t>
            </a:r>
            <a:r>
              <a:rPr lang="da-DK" sz="1800" dirty="0" err="1">
                <a:solidFill>
                  <a:schemeClr val="tx2"/>
                </a:solidFill>
                <a:ea typeface="ＭＳ Ｐゴシック" pitchFamily="18" charset="-128"/>
              </a:rPr>
              <a:t>HeinOnline</a:t>
            </a:r>
            <a:endParaRPr lang="da-DK" sz="1800" dirty="0">
              <a:solidFill>
                <a:schemeClr val="tx2"/>
              </a:solidFill>
              <a:ea typeface="ＭＳ Ｐゴシック" pitchFamily="18" charset="-128"/>
            </a:endParaRPr>
          </a:p>
          <a:p>
            <a:pPr lvl="2">
              <a:buFont typeface="Wingdings" pitchFamily="18" charset="2"/>
              <a:buChar char="§"/>
              <a:defRPr/>
            </a:pPr>
            <a:endParaRPr lang="da-DK" sz="1800" dirty="0">
              <a:solidFill>
                <a:schemeClr val="tx2"/>
              </a:solidFill>
              <a:ea typeface="ＭＳ Ｐゴシック" pitchFamily="18" charset="-128"/>
            </a:endParaRPr>
          </a:p>
          <a:p>
            <a:pPr marL="914400" lvl="2" indent="0">
              <a:buNone/>
              <a:defRPr/>
            </a:pPr>
            <a:endParaRPr lang="da-DK" sz="1800" dirty="0">
              <a:solidFill>
                <a:schemeClr val="tx2"/>
              </a:solidFill>
              <a:ea typeface="ＭＳ Ｐゴシック" pitchFamily="18" charset="-128"/>
            </a:endParaRPr>
          </a:p>
          <a:p>
            <a:pPr marL="914400" lvl="2" indent="0">
              <a:buNone/>
              <a:defRPr/>
            </a:pPr>
            <a:endParaRPr lang="da-DK" sz="1800" dirty="0">
              <a:solidFill>
                <a:schemeClr val="tx2"/>
              </a:solidFill>
              <a:ea typeface="ＭＳ Ｐゴシック" pitchFamily="18" charset="-128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02253" y="619533"/>
            <a:ext cx="11379347" cy="1602672"/>
          </a:xfrm>
        </p:spPr>
        <p:txBody>
          <a:bodyPr/>
          <a:lstStyle/>
          <a:p>
            <a:pPr algn="ctr"/>
            <a:r>
              <a:rPr lang="da-DK" dirty="0" err="1"/>
              <a:t>Boolske</a:t>
            </a:r>
            <a:r>
              <a:rPr lang="da-DK" dirty="0"/>
              <a:t> Operatorer: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99827" y="1927801"/>
            <a:ext cx="11371200" cy="3572519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b="1" dirty="0" err="1"/>
              <a:t>Boolske</a:t>
            </a:r>
            <a:r>
              <a:rPr lang="en-US" sz="2400" b="1" dirty="0"/>
              <a:t> </a:t>
            </a:r>
            <a:r>
              <a:rPr lang="en-US" sz="2400" b="1" dirty="0" err="1"/>
              <a:t>Operatorer</a:t>
            </a:r>
            <a:r>
              <a:rPr lang="en-US" sz="2400" b="1" dirty="0"/>
              <a:t> </a:t>
            </a:r>
            <a:r>
              <a:rPr lang="en-US" sz="2400" b="1" dirty="0" err="1"/>
              <a:t>bruges</a:t>
            </a:r>
            <a:r>
              <a:rPr lang="en-US" sz="2400" b="1" dirty="0"/>
              <a:t> til at </a:t>
            </a:r>
            <a:r>
              <a:rPr lang="en-US" sz="2400" b="1" dirty="0" err="1"/>
              <a:t>forbedre</a:t>
            </a:r>
            <a:r>
              <a:rPr lang="en-US" sz="2400" b="1" dirty="0"/>
              <a:t> din </a:t>
            </a:r>
            <a:r>
              <a:rPr lang="en-US" sz="2400" b="1" dirty="0" err="1"/>
              <a:t>søgning</a:t>
            </a:r>
            <a:endParaRPr lang="en-US" sz="2400" b="1" dirty="0"/>
          </a:p>
          <a:p>
            <a:pPr marL="0" indent="0">
              <a:lnSpc>
                <a:spcPct val="100000"/>
              </a:lnSpc>
              <a:buNone/>
            </a:pPr>
            <a:endParaRPr lang="da-DK" sz="24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da-DK" sz="2400" b="1" dirty="0"/>
              <a:t> AND </a:t>
            </a:r>
            <a:r>
              <a:rPr lang="da-DK" sz="2400" dirty="0"/>
              <a:t>afgrænser dit søgeresultat, da ALLE søgeord skal indgå i databasens resultatvisning</a:t>
            </a:r>
            <a:r>
              <a:rPr lang="en-US" sz="2400" dirty="0"/>
              <a:t> </a:t>
            </a:r>
            <a:br>
              <a:rPr lang="en-US" sz="2400" dirty="0"/>
            </a:br>
            <a:endParaRPr lang="da-DK" sz="24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da-DK" sz="2400" b="1" dirty="0"/>
              <a:t> OR </a:t>
            </a:r>
            <a:r>
              <a:rPr lang="da-DK" sz="2400" dirty="0"/>
              <a:t>udvider dit søgeresultat. </a:t>
            </a:r>
            <a:r>
              <a:rPr lang="da-DK" sz="2400" b="1" dirty="0"/>
              <a:t>OR </a:t>
            </a:r>
            <a:r>
              <a:rPr lang="da-DK" sz="2400" dirty="0"/>
              <a:t>forbinder to eller flere termer (synonymer). Her skal kun et enkelt af søgetermerne indgå i databasens resultatvisning</a:t>
            </a:r>
            <a:br>
              <a:rPr lang="en-US" sz="2400" dirty="0"/>
            </a:br>
            <a:endParaRPr lang="da-DK" sz="24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da-DK" sz="2400" b="1" dirty="0"/>
              <a:t> NOT </a:t>
            </a:r>
            <a:r>
              <a:rPr lang="da-DK" sz="2400" dirty="0"/>
              <a:t>afgrænser dit søgeresultat og udelukker ord fra din søgning.</a:t>
            </a:r>
            <a:endParaRPr lang="en-US" sz="2400" dirty="0"/>
          </a:p>
          <a:p>
            <a:pPr>
              <a:lnSpc>
                <a:spcPct val="100000"/>
              </a:lnSpc>
            </a:pPr>
            <a:endParaRPr lang="da-DK" sz="2400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D7F6E5-B367-4E9C-9CA9-62FF49E6CF0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01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CD9291-2DB2-E9C9-12AB-9DA231F6B36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8A01AA1-8AD9-4BA5-A142-7642E4F1CB08}" type="datetime1">
              <a:rPr lang="da-DK" smtClean="0"/>
              <a:t>28-10-2024</a:t>
            </a:fld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4308B644-8D9C-D09F-D8C2-B00E3CDD0B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6028" y="22818"/>
            <a:ext cx="9144000" cy="681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654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06326" y="826228"/>
            <a:ext cx="11379347" cy="1602672"/>
          </a:xfrm>
        </p:spPr>
        <p:txBody>
          <a:bodyPr/>
          <a:lstStyle/>
          <a:p>
            <a:pPr algn="ctr"/>
            <a:r>
              <a:rPr lang="da-DK" dirty="0"/>
              <a:t>Trunkering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21240" y="1627564"/>
            <a:ext cx="10749517" cy="3883995"/>
          </a:xfrm>
        </p:spPr>
        <p:txBody>
          <a:bodyPr/>
          <a:lstStyle/>
          <a:p>
            <a:pPr marL="0" indent="0">
              <a:buNone/>
            </a:pPr>
            <a:r>
              <a:rPr lang="da-DK" sz="2800" dirty="0"/>
              <a:t>Trunkering er ofte </a:t>
            </a:r>
            <a:r>
              <a:rPr lang="da-DK" sz="2800" b="1" dirty="0"/>
              <a:t>*</a:t>
            </a:r>
            <a:r>
              <a:rPr lang="da-DK" sz="2800" dirty="0"/>
              <a:t> eller </a:t>
            </a:r>
            <a:r>
              <a:rPr lang="da-DK" sz="2800" b="1" dirty="0"/>
              <a:t>? </a:t>
            </a:r>
            <a:br>
              <a:rPr lang="da-DK" sz="2800" b="1" dirty="0"/>
            </a:br>
            <a:r>
              <a:rPr lang="da-DK" sz="2000" dirty="0"/>
              <a:t>(Undersøg i den enkelte database)</a:t>
            </a:r>
            <a:br>
              <a:rPr lang="da-DK" sz="2800" b="1" u="sng" dirty="0"/>
            </a:br>
            <a:endParaRPr lang="da-DK" sz="2800" b="1" u="sng" dirty="0"/>
          </a:p>
          <a:p>
            <a:pPr marL="252000" lvl="1" indent="0">
              <a:buNone/>
            </a:pPr>
            <a:r>
              <a:rPr lang="en-US" sz="2600" b="1" u="sng" dirty="0" err="1"/>
              <a:t>crim</a:t>
            </a:r>
            <a:r>
              <a:rPr lang="en-US" sz="2600" b="1" u="sng" dirty="0"/>
              <a:t>* </a:t>
            </a:r>
            <a:r>
              <a:rPr lang="en-US" sz="2600" u="sng" dirty="0"/>
              <a:t>giver </a:t>
            </a:r>
            <a:r>
              <a:rPr lang="en-US" sz="2600" u="sng" dirty="0" err="1"/>
              <a:t>følgende</a:t>
            </a:r>
            <a:r>
              <a:rPr lang="en-US" sz="2600" u="sng" dirty="0"/>
              <a:t> </a:t>
            </a:r>
            <a:r>
              <a:rPr lang="en-US" sz="2600" u="sng" dirty="0" err="1"/>
              <a:t>resultater</a:t>
            </a:r>
            <a:r>
              <a:rPr lang="en-US" sz="2600" u="sng" dirty="0"/>
              <a:t>:</a:t>
            </a:r>
            <a:br>
              <a:rPr lang="en-US" sz="2600" dirty="0"/>
            </a:br>
            <a:r>
              <a:rPr lang="en-US" sz="2600" dirty="0"/>
              <a:t>crime</a:t>
            </a:r>
            <a:br>
              <a:rPr lang="en-US" sz="2600" dirty="0"/>
            </a:br>
            <a:r>
              <a:rPr lang="en-US" sz="2600" dirty="0"/>
              <a:t>crimes</a:t>
            </a:r>
            <a:br>
              <a:rPr lang="en-US" sz="2600" dirty="0"/>
            </a:br>
            <a:r>
              <a:rPr lang="en-US" sz="2600" dirty="0"/>
              <a:t>criminal</a:t>
            </a:r>
            <a:br>
              <a:rPr lang="en-US" sz="2600" dirty="0"/>
            </a:br>
            <a:r>
              <a:rPr lang="en-US" sz="2600" dirty="0"/>
              <a:t>criminals</a:t>
            </a:r>
            <a:br>
              <a:rPr lang="en-US" sz="2600" dirty="0"/>
            </a:br>
            <a:r>
              <a:rPr lang="en-US" sz="2600" dirty="0"/>
              <a:t>criminality</a:t>
            </a:r>
          </a:p>
          <a:p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D7F6E5-B367-4E9C-9CA9-62FF49E6CF0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13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7A524-AF91-1514-842E-E026A5282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095" y="318739"/>
            <a:ext cx="11379347" cy="1602672"/>
          </a:xfrm>
        </p:spPr>
        <p:txBody>
          <a:bodyPr/>
          <a:lstStyle/>
          <a:p>
            <a:pPr algn="ctr"/>
            <a:r>
              <a:rPr lang="da-DK" dirty="0"/>
              <a:t>Bliv informationskompetent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7D657-B945-CAE5-A6A8-62F060F6C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1898" y="6009529"/>
            <a:ext cx="9402919" cy="529732"/>
          </a:xfrm>
        </p:spPr>
        <p:txBody>
          <a:bodyPr/>
          <a:lstStyle/>
          <a:p>
            <a:pPr lvl="3" algn="ctr"/>
            <a:r>
              <a:rPr lang="da-DK" sz="2000" dirty="0">
                <a:hlinkClick r:id="rId2"/>
              </a:rPr>
              <a:t>https://mitsdu.dk/-/media/files/bibliotek/bliv-informationskompetent.pdf</a:t>
            </a:r>
            <a:r>
              <a:rPr lang="da-DK" sz="2000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5770B0-E41E-93F2-C78E-078C5C06C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November 2011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5851FB-DB36-91CD-1433-FCFDF5483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D7F6E5-B367-4E9C-9CA9-62FF49E6CF0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40D13D9-6C76-A6B6-498E-1DFF34B698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3280" y="912672"/>
            <a:ext cx="5222240" cy="4899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961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0E23E-9D11-99E9-CC04-0175BAE08B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1494" y="383703"/>
            <a:ext cx="10069011" cy="4070408"/>
          </a:xfrm>
        </p:spPr>
        <p:txBody>
          <a:bodyPr/>
          <a:lstStyle/>
          <a:p>
            <a:pPr algn="ctr"/>
            <a:br>
              <a:rPr lang="da-DK" dirty="0"/>
            </a:br>
            <a:r>
              <a:rPr lang="da-DK" dirty="0"/>
              <a:t>Live – links:</a:t>
            </a:r>
            <a:br>
              <a:rPr lang="da-DK" dirty="0"/>
            </a:br>
            <a:endParaRPr lang="da-DK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5FCC15-57B9-E147-FA2E-2FECD17733D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B0D3D97-2CB2-4EB3-87E1-3816339D9964}" type="datetime1">
              <a:rPr lang="da-DK" smtClean="0"/>
              <a:t>28-10-2024</a:t>
            </a:fld>
            <a:endParaRPr lang="da-DK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ADB204-DB80-65F1-9D3C-7829D6BD46B4}"/>
              </a:ext>
            </a:extLst>
          </p:cNvPr>
          <p:cNvSpPr txBox="1"/>
          <p:nvPr/>
        </p:nvSpPr>
        <p:spPr>
          <a:xfrm>
            <a:off x="2143453" y="4169632"/>
            <a:ext cx="8159495" cy="427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https://libguides.sdu.dk/jura</a:t>
            </a:r>
            <a:endParaRPr lang="da-DK" sz="2800" b="1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CB34BD-8C34-C371-CE73-2E2D43806820}"/>
              </a:ext>
            </a:extLst>
          </p:cNvPr>
          <p:cNvSpPr txBox="1"/>
          <p:nvPr/>
        </p:nvSpPr>
        <p:spPr>
          <a:xfrm>
            <a:off x="1138156" y="3253562"/>
            <a:ext cx="10377377" cy="427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da-DK" sz="2800" b="1" dirty="0"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  <a:hlinkClick r:id="rId2"/>
              </a:rPr>
              <a:t>https://mitsdu.dk/da/service/bibliotek</a:t>
            </a:r>
            <a:r>
              <a:rPr lang="da-DK" sz="2800" b="1" dirty="0"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1657578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SDU">
      <a:dk1>
        <a:srgbClr val="000000"/>
      </a:dk1>
      <a:lt1>
        <a:sysClr val="window" lastClr="FFFFFF"/>
      </a:lt1>
      <a:dk2>
        <a:srgbClr val="7A6040"/>
      </a:dk2>
      <a:lt2>
        <a:srgbClr val="DDCBA4"/>
      </a:lt2>
      <a:accent1>
        <a:srgbClr val="AEB862"/>
      </a:accent1>
      <a:accent2>
        <a:srgbClr val="789D4A"/>
      </a:accent2>
      <a:accent3>
        <a:srgbClr val="F2C75C"/>
      </a:accent3>
      <a:accent4>
        <a:srgbClr val="E07E3C"/>
      </a:accent4>
      <a:accent5>
        <a:srgbClr val="E1BBB4"/>
      </a:accent5>
      <a:accent6>
        <a:srgbClr val="D05A57"/>
      </a:accent6>
      <a:hlink>
        <a:srgbClr val="0563C1"/>
      </a:hlink>
      <a:folHlink>
        <a:srgbClr val="954F72"/>
      </a:folHlink>
    </a:clrScheme>
    <a:fontScheme name="SD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accent1"/>
          </a:solidFill>
        </a:ln>
      </a:spPr>
      <a:bodyPr lIns="72000" tIns="72000" rIns="72000" bIns="72000" rtlCol="0" anchor="ctr"/>
      <a:lstStyle>
        <a:defPPr algn="ctr">
          <a:defRPr sz="1600" dirty="0" err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 dirty="0" err="1"/>
        </a:defPPr>
      </a:lstStyle>
    </a:txDef>
  </a:objectDefaults>
  <a:extraClrSchemeLst/>
  <a:custClrLst>
    <a:custClr name="Grøn 1">
      <a:srgbClr val="4E5B31"/>
    </a:custClr>
    <a:custClr name="Grøn 2">
      <a:srgbClr val="789D4A"/>
    </a:custClr>
    <a:custClr name="Grøn 3">
      <a:srgbClr val="AEB862"/>
    </a:custClr>
    <a:custClr name="Grøn 4">
      <a:srgbClr val="EAE7B9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Orange 1">
      <a:srgbClr val="D38235"/>
    </a:custClr>
    <a:custClr name="Orange 2">
      <a:srgbClr val="E0A526"/>
    </a:custClr>
    <a:custClr name="Orange 3">
      <a:srgbClr val="EED484"/>
    </a:custClr>
    <a:custClr name="Orange 4">
      <a:srgbClr val="FCF0C4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Rød 1">
      <a:srgbClr val="862633"/>
    </a:custClr>
    <a:custClr name="Rød 2">
      <a:srgbClr val="D05A57"/>
    </a:custClr>
    <a:custClr name="Rød 3">
      <a:srgbClr val="E1BBB4"/>
    </a:custClr>
    <a:custClr name="Rød 4">
      <a:srgbClr val="F4E2DE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Brun 1">
      <a:srgbClr val="473729"/>
    </a:custClr>
    <a:custClr name="Brun 2">
      <a:srgbClr val="946037"/>
    </a:custClr>
    <a:custClr name="Brun 3">
      <a:srgbClr val="DDCBA4"/>
    </a:custClr>
    <a:custClr name="Brun 4">
      <a:srgbClr val="EFE5D1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Sort">
      <a:srgbClr val="000000"/>
    </a:custClr>
    <a:custClr name="Hvid">
      <a:srgbClr val="FFFFFF"/>
    </a:custClr>
  </a:custClrLst>
  <a:extLst>
    <a:ext uri="{05A4C25C-085E-4340-85A3-A5531E510DB2}">
      <thm15:themeFamily xmlns:thm15="http://schemas.microsoft.com/office/thememl/2012/main" name="SDU widescreen.potx" id="{1C4F8E8D-0334-4267-96F7-9CAC143C1229}" vid="{6887ADA9-E5D5-4F4B-ACE2-4324069191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Grøn 1">
      <a:srgbClr val="4E5B31"/>
    </a:custClr>
    <a:custClr name="Grøn 2">
      <a:srgbClr val="789D4A"/>
    </a:custClr>
    <a:custClr name="Grøn 3">
      <a:srgbClr val="AEB862"/>
    </a:custClr>
    <a:custClr name="Grøn 4">
      <a:srgbClr val="EAE7B9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Orange 1">
      <a:srgbClr val="D38235"/>
    </a:custClr>
    <a:custClr name="Orange 2">
      <a:srgbClr val="E0A526"/>
    </a:custClr>
    <a:custClr name="Orange 3">
      <a:srgbClr val="EED484"/>
    </a:custClr>
    <a:custClr name="Orange 4">
      <a:srgbClr val="FCF0C4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Rød 1">
      <a:srgbClr val="862633"/>
    </a:custClr>
    <a:custClr name="Rød 2">
      <a:srgbClr val="D05A57"/>
    </a:custClr>
    <a:custClr name="Rød 3">
      <a:srgbClr val="E1BBB4"/>
    </a:custClr>
    <a:custClr name="Rød 4">
      <a:srgbClr val="F4E2DE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Brun 1">
      <a:srgbClr val="473729"/>
    </a:custClr>
    <a:custClr name="Brun 2">
      <a:srgbClr val="946037"/>
    </a:custClr>
    <a:custClr name="Brun 3">
      <a:srgbClr val="DDCBA4"/>
    </a:custClr>
    <a:custClr name="Brun 4">
      <a:srgbClr val="EFE5D1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Sort">
      <a:srgbClr val="000000"/>
    </a:custClr>
    <a:custClr name="Hvid">
      <a:srgbClr val="FFFFFF"/>
    </a:custClr>
  </a:custClr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TemplafyFormConfiguration><![CDATA[{"formFields":[],"formDataEntries":[]}]]></TemplafyFormConfiguration>
</file>

<file path=customXml/item2.xml><?xml version="1.0" encoding="utf-8"?>
<TemplafyTemplateConfiguration><![CDATA[{"elementsMetadata":[],"transformationConfigurations":[],"templateName":"blank","templateDescription":"","enableDocumentContentUpdater":false,"version":"2.0"}]]></TemplafyTemplateConfiguration>
</file>

<file path=customXml/itemProps1.xml><?xml version="1.0" encoding="utf-8"?>
<ds:datastoreItem xmlns:ds="http://schemas.openxmlformats.org/officeDocument/2006/customXml" ds:itemID="{8A405656-6C4F-4C73-958C-1744EC0D04F1}">
  <ds:schemaRefs/>
</ds:datastoreItem>
</file>

<file path=customXml/itemProps2.xml><?xml version="1.0" encoding="utf-8"?>
<ds:datastoreItem xmlns:ds="http://schemas.openxmlformats.org/officeDocument/2006/customXml" ds:itemID="{E3874ABC-2065-4A7D-A58C-B9BA277BFB16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SDU widescreen dateA</Template>
  <TotalTime>0</TotalTime>
  <Words>455</Words>
  <Application>Microsoft Office PowerPoint</Application>
  <PresentationFormat>Widescreen</PresentationFormat>
  <Paragraphs>68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ＭＳ Ｐゴシック</vt:lpstr>
      <vt:lpstr>ヒラギノ角ゴ ProN W3</vt:lpstr>
      <vt:lpstr>Arial</vt:lpstr>
      <vt:lpstr>Verdana</vt:lpstr>
      <vt:lpstr>Wingdings</vt:lpstr>
      <vt:lpstr>Blank</vt:lpstr>
      <vt:lpstr>   Juraspeciale       2024 </vt:lpstr>
      <vt:lpstr>Program</vt:lpstr>
      <vt:lpstr>Bibliotekets hjælp til specialeskrivning </vt:lpstr>
      <vt:lpstr>Søgning - Valg af søgeredskaber</vt:lpstr>
      <vt:lpstr>Boolske Operatorer:</vt:lpstr>
      <vt:lpstr>PowerPoint Presentation</vt:lpstr>
      <vt:lpstr>Trunkering</vt:lpstr>
      <vt:lpstr>Bliv informationskompetent</vt:lpstr>
      <vt:lpstr> Live – links: 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2024-06-18T13:45:42Z</dcterms:created>
  <dcterms:modified xsi:type="dcterms:W3CDTF">2024-10-29T11:12:27Z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fyTimeStamp">
    <vt:lpwstr>2022-07-05T14:03:23</vt:lpwstr>
  </property>
  <property fmtid="{D5CDD505-2E9C-101B-9397-08002B2CF9AE}" pid="3" name="TemplafyTenantId">
    <vt:lpwstr>sdu</vt:lpwstr>
  </property>
  <property fmtid="{D5CDD505-2E9C-101B-9397-08002B2CF9AE}" pid="4" name="TemplafyTemplateId">
    <vt:lpwstr>637926266032732715</vt:lpwstr>
  </property>
  <property fmtid="{D5CDD505-2E9C-101B-9397-08002B2CF9AE}" pid="5" name="TemplafyUserProfileId">
    <vt:lpwstr>637830411329341999</vt:lpwstr>
  </property>
  <property fmtid="{D5CDD505-2E9C-101B-9397-08002B2CF9AE}" pid="6" name="TemplafyLanguageCode">
    <vt:lpwstr>en-GB</vt:lpwstr>
  </property>
  <property fmtid="{D5CDD505-2E9C-101B-9397-08002B2CF9AE}" pid="7" name="TemplafyFromBlank">
    <vt:bool>true</vt:bool>
  </property>
</Properties>
</file>