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0"/>
  </p:notesMasterIdLst>
  <p:handoutMasterIdLst>
    <p:handoutMasterId r:id="rId21"/>
  </p:handoutMasterIdLst>
  <p:sldIdLst>
    <p:sldId id="257" r:id="rId2"/>
    <p:sldId id="344" r:id="rId3"/>
    <p:sldId id="273" r:id="rId4"/>
    <p:sldId id="309" r:id="rId5"/>
    <p:sldId id="307" r:id="rId6"/>
    <p:sldId id="311" r:id="rId7"/>
    <p:sldId id="327" r:id="rId8"/>
    <p:sldId id="312" r:id="rId9"/>
    <p:sldId id="339" r:id="rId10"/>
    <p:sldId id="334" r:id="rId11"/>
    <p:sldId id="313" r:id="rId12"/>
    <p:sldId id="341" r:id="rId13"/>
    <p:sldId id="290" r:id="rId14"/>
    <p:sldId id="283" r:id="rId15"/>
    <p:sldId id="336" r:id="rId16"/>
    <p:sldId id="340" r:id="rId17"/>
    <p:sldId id="335" r:id="rId18"/>
    <p:sldId id="281" r:id="rId19"/>
  </p:sldIdLst>
  <p:sldSz cx="9144000" cy="6858000" type="screen4x3"/>
  <p:notesSz cx="6858000" cy="9144000"/>
  <p:custDataLst>
    <p:tags r:id="rId22"/>
  </p:custDataLst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12" y="60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CFFA5B-B440-452D-B07C-CEA126B58E5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062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A3D46E-A9F8-4C43-AB49-91F50D5B71D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170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78DAF-B1D3-4F48-89B3-8B93D1CC4AE5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172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0266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40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0447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7382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3261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612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66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38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313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76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55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125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6656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276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8CE8A-3497-4A4C-9CBA-DF9BD95E28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5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02E2-2901-4B45-A494-D32DED1D68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8E38-75E2-4621-8E3C-DAFD8FD2C7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2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857250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2012</a:t>
            </a: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43000" y="6572250"/>
            <a:ext cx="4725144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Marketing Theory | lecture I		Niklas Woermann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FC0F-2756-4061-BFBD-D0B9CA8C273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7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4623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357431"/>
            <a:ext cx="4040188" cy="37687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64623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57429"/>
            <a:ext cx="4041775" cy="3768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857250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2012</a:t>
            </a:r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43000" y="6572250"/>
            <a:ext cx="4725144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Niklas Woermann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0AE6-FBE2-40F5-B6FC-08907F371F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4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857250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2012</a:t>
            </a:r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43000" y="6572250"/>
            <a:ext cx="4725144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Niklas Woermann</a:t>
            </a: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FBACE-2B47-42C4-9D77-360F938041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7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857250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2012</a:t>
            </a:r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43000" y="6572250"/>
            <a:ext cx="4725144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Niklas Woermann</a:t>
            </a: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F0B4-88F4-46D7-8677-D86BCAB929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2574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00364" y="273050"/>
            <a:ext cx="5686436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574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857250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2012</a:t>
            </a: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43000" y="6572250"/>
            <a:ext cx="4725144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Niklas Woermann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64E7-2A2A-4A4B-AFA7-DAB8B0A317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0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50006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57158" y="357166"/>
            <a:ext cx="8429684" cy="46434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85918" y="55673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857250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2012</a:t>
            </a: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43000" y="6572250"/>
            <a:ext cx="4725144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Niklas Woermann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31D0-6EE2-4BC1-A432-DD3A9EC531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3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6537325"/>
            <a:ext cx="914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1028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572250"/>
            <a:ext cx="428625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89898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77104E58-3F2D-4D3F-B0A9-17D6C7402E7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2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i="0" u="none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MS PGothic" pitchFamily="34" charset="-128"/>
          <a:cs typeface="ＭＳ Ｐゴシック" pitchFamily="-10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MS PGothic" pitchFamily="34" charset="-128"/>
          <a:cs typeface="ＭＳ Ｐゴシック" pitchFamily="-10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MS PGothic" pitchFamily="34" charset="-128"/>
          <a:cs typeface="ＭＳ Ｐゴシック" pitchFamily="-10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MS PGothic" pitchFamily="34" charset="-128"/>
          <a:cs typeface="ＭＳ Ｐゴシック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u.dk/en/om_sdu/institutter_centre/i_marketing/forskning/forskerprofiler/cc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vejledning.merc.od@sam.sdu.d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ejviser.sdu.dk/opslag?lid=321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da-DK" sz="3600" dirty="0"/>
              <a:t>Planning and </a:t>
            </a:r>
            <a:r>
              <a:rPr lang="da-DK" sz="3600" dirty="0" err="1"/>
              <a:t>Starting</a:t>
            </a:r>
            <a:r>
              <a:rPr lang="da-DK" sz="3600" dirty="0"/>
              <a:t> </a:t>
            </a:r>
            <a:r>
              <a:rPr lang="da-DK" sz="3600" dirty="0" err="1"/>
              <a:t>your</a:t>
            </a:r>
            <a:r>
              <a:rPr lang="da-DK" sz="3600" dirty="0"/>
              <a:t> Master </a:t>
            </a:r>
            <a:r>
              <a:rPr lang="da-DK" sz="3600" dirty="0" err="1"/>
              <a:t>Thesis</a:t>
            </a:r>
            <a:r>
              <a:rPr lang="da-DK" sz="3600" dirty="0"/>
              <a:t> </a:t>
            </a:r>
            <a:br>
              <a:rPr lang="da-DK" sz="3600" dirty="0"/>
            </a:br>
            <a:br>
              <a:rPr lang="da-DK" sz="3600" dirty="0"/>
            </a:br>
            <a:br>
              <a:rPr lang="da-DK" dirty="0"/>
            </a:br>
            <a:r>
              <a:rPr lang="da-DK" sz="2000" b="0" dirty="0"/>
              <a:t>for students of the M. </a:t>
            </a:r>
            <a:r>
              <a:rPr lang="da-DK" sz="2000" b="0" dirty="0" err="1"/>
              <a:t>Sc</a:t>
            </a:r>
            <a:r>
              <a:rPr lang="da-DK" sz="2000" b="0" dirty="0"/>
              <a:t>. /Cand. Merc. in</a:t>
            </a:r>
            <a:br>
              <a:rPr lang="da-DK" sz="2000" b="0" dirty="0"/>
            </a:br>
            <a:r>
              <a:rPr lang="da-DK" sz="2000" b="0" dirty="0">
                <a:solidFill>
                  <a:srgbClr val="0070C0"/>
                </a:solidFill>
              </a:rPr>
              <a:t>Global Marketing and Consumer </a:t>
            </a:r>
            <a:r>
              <a:rPr lang="da-DK" sz="2000" b="0" dirty="0" err="1">
                <a:solidFill>
                  <a:srgbClr val="0070C0"/>
                </a:solidFill>
              </a:rPr>
              <a:t>Culture</a:t>
            </a:r>
            <a:br>
              <a:rPr lang="da-DK" sz="2000" b="0" dirty="0">
                <a:solidFill>
                  <a:srgbClr val="0070C0"/>
                </a:solidFill>
              </a:rPr>
            </a:br>
            <a:r>
              <a:rPr lang="en-US" sz="2000" b="0" dirty="0">
                <a:solidFill>
                  <a:srgbClr val="0070C0"/>
                </a:solidFill>
              </a:rPr>
              <a:t>Brand Management and Marketing Communication</a:t>
            </a:r>
            <a:br>
              <a:rPr lang="en-US" sz="2000" b="0" dirty="0">
                <a:solidFill>
                  <a:srgbClr val="0070C0"/>
                </a:solidFill>
              </a:rPr>
            </a:br>
            <a:r>
              <a:rPr lang="en-US" sz="2000" b="0" dirty="0">
                <a:solidFill>
                  <a:srgbClr val="0070C0"/>
                </a:solidFill>
              </a:rPr>
              <a:t>(and Market Anthropology)</a:t>
            </a:r>
            <a:br>
              <a:rPr lang="en-US" sz="2000" b="0" dirty="0">
                <a:solidFill>
                  <a:srgbClr val="0070C0"/>
                </a:solidFill>
              </a:rPr>
            </a:br>
            <a:endParaRPr lang="da-DK" sz="2000" b="0" dirty="0">
              <a:solidFill>
                <a:srgbClr val="0070C0"/>
              </a:solidFill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pPr algn="l"/>
            <a:r>
              <a:rPr lang="da-DK" dirty="0"/>
              <a:t>Søren Askegaard</a:t>
            </a:r>
          </a:p>
          <a:p>
            <a:pPr algn="l"/>
            <a:r>
              <a:rPr lang="da-DK" dirty="0"/>
              <a:t>Department of Marketing &amp; Management</a:t>
            </a:r>
          </a:p>
          <a:p>
            <a:pPr algn="l"/>
            <a:r>
              <a:rPr lang="da-DK" dirty="0" err="1"/>
              <a:t>Consumption</a:t>
            </a:r>
            <a:r>
              <a:rPr lang="da-DK" dirty="0"/>
              <a:t>, Culture &amp; Commerce</a:t>
            </a:r>
          </a:p>
          <a:p>
            <a:pPr algn="l"/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mistakes in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</a:t>
            </a:r>
            <a:r>
              <a:rPr lang="en-US" b="1" dirty="0"/>
              <a:t>broad</a:t>
            </a:r>
            <a:r>
              <a:rPr lang="en-US" dirty="0"/>
              <a:t>: “I will write about the internet.”</a:t>
            </a:r>
          </a:p>
          <a:p>
            <a:r>
              <a:rPr lang="en-US" dirty="0"/>
              <a:t>Nothing </a:t>
            </a:r>
            <a:r>
              <a:rPr lang="en-US" b="1" dirty="0"/>
              <a:t>new</a:t>
            </a:r>
            <a:r>
              <a:rPr lang="en-US" dirty="0"/>
              <a:t>: “I want to find out if social media are important to consumers.”</a:t>
            </a:r>
          </a:p>
          <a:p>
            <a:r>
              <a:rPr lang="en-US" dirty="0"/>
              <a:t>The question cannot be answered using the </a:t>
            </a:r>
            <a:r>
              <a:rPr lang="en-US" b="1" dirty="0"/>
              <a:t>data</a:t>
            </a:r>
            <a:r>
              <a:rPr lang="en-US" dirty="0"/>
              <a:t> you plan to collect: “I will study the sub-consciousness of consumers by reading newspaper articles.”</a:t>
            </a:r>
          </a:p>
          <a:p>
            <a:r>
              <a:rPr lang="en-US" dirty="0"/>
              <a:t>Only </a:t>
            </a:r>
            <a:r>
              <a:rPr lang="en-US" b="1" dirty="0"/>
              <a:t>basic</a:t>
            </a:r>
            <a:r>
              <a:rPr lang="en-US" dirty="0"/>
              <a:t> Bachelor-level theories are suggested; not content form the master courses</a:t>
            </a:r>
          </a:p>
          <a:p>
            <a:r>
              <a:rPr lang="en-US" dirty="0"/>
              <a:t>Too </a:t>
            </a:r>
            <a:r>
              <a:rPr lang="en-US" b="1" dirty="0"/>
              <a:t>similar</a:t>
            </a:r>
            <a:r>
              <a:rPr lang="en-US" dirty="0"/>
              <a:t> to a thesis that has already been written by someone else. (We check this!)</a:t>
            </a:r>
          </a:p>
          <a:p>
            <a:r>
              <a:rPr lang="en-US" dirty="0"/>
              <a:t>Theory or methodology are </a:t>
            </a:r>
            <a:r>
              <a:rPr lang="en-US" b="1" dirty="0"/>
              <a:t>missing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0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course Syllabi are a perfect starting point for your literature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11137" r="10187" b="55629"/>
          <a:stretch/>
        </p:blipFill>
        <p:spPr bwMode="auto">
          <a:xfrm>
            <a:off x="1691680" y="1890656"/>
            <a:ext cx="6048672" cy="456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483768" y="4365104"/>
            <a:ext cx="1548172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7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Remember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learned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…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textbook</a:t>
            </a:r>
            <a:r>
              <a:rPr lang="de-DE" dirty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100" name="Picture 4" descr="Billedresultat for doing qualitative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43530"/>
            <a:ext cx="2952328" cy="371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1C742-CA74-49C9-B771-455DB399B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62" y="2204864"/>
            <a:ext cx="8229600" cy="3964629"/>
          </a:xfrm>
        </p:spPr>
        <p:txBody>
          <a:bodyPr/>
          <a:lstStyle/>
          <a:p>
            <a:r>
              <a:rPr lang="da-DK" dirty="0"/>
              <a:t>Market </a:t>
            </a:r>
            <a:r>
              <a:rPr lang="da-DK" dirty="0" err="1"/>
              <a:t>Ethnography</a:t>
            </a:r>
            <a:endParaRPr lang="da-DK" dirty="0"/>
          </a:p>
          <a:p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methodological</a:t>
            </a:r>
            <a:r>
              <a:rPr lang="da-DK" dirty="0"/>
              <a:t> </a:t>
            </a:r>
            <a:r>
              <a:rPr lang="da-DK" dirty="0" err="1"/>
              <a:t>skills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755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 supervisor by e-Mail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talk in person or on the phone, email professors first to set up a date</a:t>
            </a:r>
          </a:p>
          <a:p>
            <a:r>
              <a:rPr lang="en-US" dirty="0"/>
              <a:t>Be precise &amp; short!</a:t>
            </a:r>
          </a:p>
          <a:p>
            <a:r>
              <a:rPr lang="en-US" dirty="0"/>
              <a:t>Allow about a week for a response</a:t>
            </a:r>
          </a:p>
          <a:p>
            <a:r>
              <a:rPr lang="en-US" dirty="0"/>
              <a:t>Send a reminder after a week</a:t>
            </a:r>
          </a:p>
          <a:p>
            <a:r>
              <a:rPr lang="en-US" dirty="0"/>
              <a:t>Only say it is urgent if it really is urgent – give a reason</a:t>
            </a:r>
          </a:p>
          <a:p>
            <a:r>
              <a:rPr lang="en-US" dirty="0"/>
              <a:t>Don’t over-interpret short replies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2413" cy="1143000"/>
          </a:xfrm>
        </p:spPr>
        <p:txBody>
          <a:bodyPr/>
          <a:lstStyle/>
          <a:p>
            <a:r>
              <a:rPr lang="en-US" dirty="0"/>
              <a:t>The Research Group </a:t>
            </a:r>
            <a:br>
              <a:rPr lang="en-US" dirty="0"/>
            </a:br>
            <a:r>
              <a:rPr lang="en-US" dirty="0"/>
              <a:t>Consumption Culture and 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A8E38-75E2-4621-8E3C-DAFD8FD2C7C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9888" y="5689044"/>
            <a:ext cx="8682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Research interests of the group members: </a:t>
            </a:r>
            <a:r>
              <a:rPr lang="en-US" sz="1600" dirty="0">
                <a:hlinkClick r:id="rId3"/>
              </a:rPr>
              <a:t>https://www.sdu.dk/en/om_sdu/institutter_centre/i_marketing/forskning/forskerprofiler/ccc</a:t>
            </a:r>
            <a:r>
              <a:rPr lang="en-US" sz="1600" dirty="0"/>
              <a:t> 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F1477EF-E7F9-455F-9A97-C446A363D6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8" y="1497661"/>
            <a:ext cx="8682637" cy="40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4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tragedy of the uninspiring thesis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A student start off with a great idea...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... collects rich and deep data...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... but does not really know how to analyse it to find something new/non-commonsensical.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So he turns to Google Scholar, using the wrong (descriptive) keywords...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... and clicks on the results at the top – usually old psychology papers proposing simplistic theories (these accumulate most citations over the decades).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He then tries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analyze</a:t>
            </a:r>
            <a:r>
              <a:rPr lang="de-DE" dirty="0"/>
              <a:t> rich qualitative data with simplistic, cause-effect theories designed for a differnt purpose.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His conculsions are commonsensical, and the methodology flawed. Everybody goes home disapoinnted. </a:t>
            </a:r>
            <a:r>
              <a:rPr lang="de-DE" dirty="0">
                <a:sym typeface="Wingdings" panose="05000000000000000000" pitchFamily="2" charset="2"/>
              </a:rPr>
              <a:t>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Can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imagine</a:t>
            </a:r>
            <a:r>
              <a:rPr lang="de-DE" dirty="0"/>
              <a:t> </a:t>
            </a:r>
            <a:r>
              <a:rPr lang="de-DE" dirty="0" err="1"/>
              <a:t>yourself</a:t>
            </a:r>
            <a:r>
              <a:rPr lang="de-DE" dirty="0"/>
              <a:t> </a:t>
            </a:r>
            <a:r>
              <a:rPr lang="de-DE" dirty="0" err="1"/>
              <a:t>getting</a:t>
            </a:r>
            <a:r>
              <a:rPr lang="de-DE" dirty="0"/>
              <a:t> a </a:t>
            </a:r>
            <a:r>
              <a:rPr lang="de-DE" dirty="0" err="1"/>
              <a:t>PhD</a:t>
            </a:r>
            <a:r>
              <a:rPr lang="de-DE" dirty="0"/>
              <a:t>?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074" name="Picture 2" descr="http://thegradstudentway.com/blog/wp-content/uploads/2012/12/PhD-Degre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275681"/>
            <a:ext cx="4826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44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questions?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Academic student Advisors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2570421"/>
            <a:ext cx="878497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altLang="en-US" sz="1800" dirty="0">
                <a:cs typeface="Arial" charset="0"/>
              </a:rPr>
              <a:t>Telephone: 6550 3191 (only during office hours) </a:t>
            </a:r>
            <a:br>
              <a:rPr lang="en-US" altLang="en-US" sz="1800" dirty="0">
                <a:cs typeface="Arial" charset="0"/>
              </a:rPr>
            </a:br>
            <a:r>
              <a:rPr lang="en-US" altLang="en-US" sz="1800" dirty="0">
                <a:cs typeface="Arial" charset="0"/>
              </a:rPr>
              <a:t>Fax: 6550 5692 </a:t>
            </a:r>
          </a:p>
          <a:p>
            <a:pPr lvl="0" eaLnBrk="1" hangingPunct="1"/>
            <a:endParaRPr lang="en-US" altLang="en-US" sz="1800" dirty="0">
              <a:cs typeface="Arial" charset="0"/>
            </a:endParaRPr>
          </a:p>
          <a:p>
            <a:pPr lvl="0"/>
            <a:r>
              <a:rPr lang="en-US" altLang="en-US" sz="1800" b="1" dirty="0">
                <a:cs typeface="Arial" charset="0"/>
              </a:rPr>
              <a:t>Collective email inbox: </a:t>
            </a:r>
            <a:r>
              <a:rPr lang="en-US" altLang="en-US" sz="1800" dirty="0">
                <a:cs typeface="Arial" charset="0"/>
                <a:hlinkClick r:id="rId3"/>
              </a:rPr>
              <a:t>vejledning.merc.od@sam.sdu.dk</a:t>
            </a:r>
            <a:r>
              <a:rPr lang="en-US" altLang="en-US" sz="1800" dirty="0">
                <a:cs typeface="Arial" charset="0"/>
              </a:rPr>
              <a:t> </a:t>
            </a:r>
          </a:p>
          <a:p>
            <a:pPr lvl="0"/>
            <a:r>
              <a:rPr lang="en-US" altLang="en-US" sz="1800" dirty="0">
                <a:cs typeface="Arial" charset="0"/>
              </a:rPr>
              <a:t>You can find your Academic Student Advisors behind the counter at </a:t>
            </a:r>
            <a:r>
              <a:rPr lang="en-US" altLang="en-US" sz="1800" dirty="0">
                <a:cs typeface="Arial" charset="0"/>
                <a:hlinkClick r:id="rId4"/>
              </a:rPr>
              <a:t>the Student Information Point</a:t>
            </a:r>
            <a:r>
              <a:rPr lang="en-US" altLang="en-US" sz="1800" dirty="0">
                <a:cs typeface="Arial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54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and don’t forget to have fun!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4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9E72-6CD3-4868-B15C-EEEB8B45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C3E62-4ED8-497B-A8F7-5D5F0AAC9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early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writing in groups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what you learned in your core courses (Marketing Theory, Marketing Across Cultures, Consumption Studies,..)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CA60E-79F5-459D-A3D3-A94D5664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0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master thesis in BMMC &amp; GMC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5614962" cy="4713387"/>
          </a:xfrm>
        </p:spPr>
        <p:txBody>
          <a:bodyPr/>
          <a:lstStyle/>
          <a:p>
            <a:r>
              <a:rPr lang="en-US" dirty="0"/>
              <a:t>Your chance to go deep-diving</a:t>
            </a:r>
          </a:p>
          <a:p>
            <a:r>
              <a:rPr lang="en-US" dirty="0"/>
              <a:t>You design, implement and describe an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scientific work</a:t>
            </a:r>
            <a:r>
              <a:rPr lang="en-US" dirty="0"/>
              <a:t>.</a:t>
            </a:r>
          </a:p>
          <a:p>
            <a:r>
              <a:rPr lang="en-US" dirty="0"/>
              <a:t>Finding a suitable topic and supervisor is </a:t>
            </a:r>
            <a:r>
              <a:rPr lang="en-US" dirty="0">
                <a:solidFill>
                  <a:srgbClr val="FF0000"/>
                </a:solidFill>
              </a:rPr>
              <a:t>your</a:t>
            </a:r>
            <a:r>
              <a:rPr lang="en-US" dirty="0"/>
              <a:t> task </a:t>
            </a:r>
          </a:p>
          <a:p>
            <a:r>
              <a:rPr lang="en-US" dirty="0"/>
              <a:t>An exam where YOU pick the question you have to answer</a:t>
            </a:r>
          </a:p>
          <a:p>
            <a:r>
              <a:rPr lang="en-US" dirty="0"/>
              <a:t>Academic freedom </a:t>
            </a:r>
            <a:r>
              <a:rPr lang="en-US" dirty="0">
                <a:sym typeface="Wingdings" panose="05000000000000000000" pitchFamily="2" charset="2"/>
              </a:rPr>
              <a:t> </a:t>
            </a:r>
            <a:r>
              <a:rPr lang="en-US" dirty="0"/>
              <a:t>Strict deadlines!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"/>
          <a:stretch/>
        </p:blipFill>
        <p:spPr bwMode="auto">
          <a:xfrm>
            <a:off x="6072162" y="1412776"/>
            <a:ext cx="2968098" cy="430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r>
              <a:rPr lang="en-US" dirty="0"/>
              <a:t>“A problem that is relevant for the profile by applying theories and methods that are characteristic of the profile.” </a:t>
            </a:r>
          </a:p>
          <a:p>
            <a:r>
              <a:rPr lang="en-US" dirty="0"/>
              <a:t>The thesis must use “theory that builds on or extends the knowledge which the student has attained in compulsory courses” of the profile. 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anose="05000000000000000000" pitchFamily="2" charset="2"/>
              </a:rPr>
              <a:t>BMMC/GMC: typically cultural/sociological theories applied to marketing or consumer behavior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anose="05000000000000000000" pitchFamily="2" charset="2"/>
              </a:rPr>
              <a:t>often, but not only qualitative research methods (ethnographies, interview studies, netnography, discourse analysis, semiotics,… ) applied to marketing or consumer behavior</a:t>
            </a:r>
            <a:endParaRPr lang="en-US" dirty="0"/>
          </a:p>
          <a:p>
            <a:pPr>
              <a:buFont typeface="Wingdings"/>
              <a:buChar char="à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A8E38-75E2-4621-8E3C-DAFD8FD2C7C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8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with a company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a great idea &amp; many do it successfully</a:t>
            </a:r>
          </a:p>
          <a:p>
            <a:r>
              <a:rPr lang="en-US" dirty="0"/>
              <a:t>But also an additional challenge</a:t>
            </a:r>
          </a:p>
          <a:p>
            <a:r>
              <a:rPr lang="en-US" dirty="0"/>
              <a:t>Be aware that supervisors and companies look for different things in a thesis (e.g. theory vs. practical suggestions)</a:t>
            </a:r>
          </a:p>
          <a:p>
            <a:r>
              <a:rPr lang="en-US" dirty="0"/>
              <a:t>Remember to stay in touch with your supervisor if e.g. the company’s plans/needs change (they often do)</a:t>
            </a:r>
          </a:p>
          <a:p>
            <a:r>
              <a:rPr lang="en-US" dirty="0"/>
              <a:t>It can be a good idea to prepare a final presentation/report for the company and write the thesis as a separate document</a:t>
            </a:r>
          </a:p>
          <a:p>
            <a:r>
              <a:rPr lang="en-US" dirty="0"/>
              <a:t>Make sure </a:t>
            </a:r>
            <a:r>
              <a:rPr lang="en-US" b="1" dirty="0">
                <a:solidFill>
                  <a:srgbClr val="FF0000"/>
                </a:solidFill>
              </a:rPr>
              <a:t>in advance </a:t>
            </a:r>
            <a:r>
              <a:rPr lang="en-US" dirty="0"/>
              <a:t>that you will have enough time to actually write the thesis! </a:t>
            </a:r>
          </a:p>
          <a:p>
            <a:r>
              <a:rPr lang="en-US" dirty="0"/>
              <a:t>Make sure in advance that you will have access to the data (e.g. interview partners) you will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5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</a:t>
            </a:r>
            <a:r>
              <a:rPr lang="en-US" dirty="0">
                <a:solidFill>
                  <a:srgbClr val="FF0000"/>
                </a:solidFill>
              </a:rPr>
              <a:t>cannot</a:t>
            </a:r>
            <a:r>
              <a:rPr lang="en-US" dirty="0"/>
              <a:t>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en-US" dirty="0"/>
              <a:t>Work for a company and write a report</a:t>
            </a:r>
          </a:p>
          <a:p>
            <a:r>
              <a:rPr lang="en-US" dirty="0"/>
              <a:t>Write (only) a business or marketing plan</a:t>
            </a:r>
          </a:p>
          <a:p>
            <a:r>
              <a:rPr lang="en-US" dirty="0"/>
              <a:t>Write an opinion piece</a:t>
            </a:r>
          </a:p>
          <a:p>
            <a:r>
              <a:rPr lang="en-US" dirty="0"/>
              <a:t>Only collect and present data without a theory-laden interpretation</a:t>
            </a:r>
          </a:p>
          <a:p>
            <a:r>
              <a:rPr lang="en-US" dirty="0"/>
              <a:t>Use only/primarily Bachelor-level literature (4P, SWOT, etc.)</a:t>
            </a:r>
          </a:p>
          <a:p>
            <a:r>
              <a:rPr lang="en-US" dirty="0"/>
              <a:t>Use theories or methods that your supervisor cannot understand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1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67544" y="1412776"/>
            <a:ext cx="82296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Proposals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must</a:t>
            </a:r>
            <a:r>
              <a:rPr lang="en-US" dirty="0">
                <a:sym typeface="Wingdings" panose="05000000000000000000" pitchFamily="2" charset="2"/>
              </a:rPr>
              <a:t> contain: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1. topic,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2. research question,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3. methodology incl. type of data, and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4. the theory/perspective you want to use. Be precise.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If something is missing, you can be rejected and have to re-submit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Details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can be changed later </a:t>
            </a:r>
            <a:r>
              <a:rPr lang="en-US" dirty="0">
                <a:sym typeface="Wingdings" panose="05000000000000000000" pitchFamily="2" charset="2"/>
              </a:rPr>
              <a:t>during the supervision! You are only suggesting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 concrete idea</a:t>
            </a:r>
            <a:r>
              <a:rPr lang="en-US" dirty="0">
                <a:sym typeface="Wingdings" panose="05000000000000000000" pitchFamily="2" charset="2"/>
              </a:rPr>
              <a:t>, not defining exactly what you will write!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6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topic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Possible starting points:</a:t>
            </a:r>
          </a:p>
          <a:p>
            <a:r>
              <a:rPr lang="en-US" dirty="0"/>
              <a:t>An idea or phenomenon</a:t>
            </a:r>
          </a:p>
          <a:p>
            <a:r>
              <a:rPr lang="en-US" dirty="0"/>
              <a:t>A supervisor &amp; his/her research</a:t>
            </a:r>
          </a:p>
          <a:p>
            <a:r>
              <a:rPr lang="en-US" dirty="0"/>
              <a:t>A text or theory</a:t>
            </a:r>
          </a:p>
          <a:p>
            <a:r>
              <a:rPr lang="en-US" dirty="0"/>
              <a:t>A data 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7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 </a:t>
            </a:r>
            <a:r>
              <a:rPr lang="de-DE" dirty="0" err="1"/>
              <a:t>proposals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homepage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" b="59972"/>
          <a:stretch/>
        </p:blipFill>
        <p:spPr bwMode="auto">
          <a:xfrm>
            <a:off x="683568" y="1484784"/>
            <a:ext cx="737348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156176" y="3861048"/>
            <a:ext cx="1872208" cy="8640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26720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7&quot;&gt;&lt;object type=&quot;3&quot; unique_id=&quot;10008&quot;&gt;&lt;property id=&quot;20148&quot; value=&quot;5&quot;/&gt;&lt;property id=&quot;20300&quot; value=&quot;Slide 1 - &amp;quot;Master Thesis  orientation meeting  M. Sc. /Cand. Merc. in Marketing, Globalization and Communication Brand Managem&quot;/&gt;&lt;property id=&quot;20307&quot; value=&quot;257&quot;/&gt;&lt;/object&gt;&lt;object type=&quot;3&quot; unique_id=&quot;10009&quot;&gt;&lt;property id=&quot;20148&quot; value=&quot;5&quot;/&gt;&lt;property id=&quot;20300&quot; value=&quot;Slide 22 - &amp;quot;Topics – think big&amp;quot;&quot;/&gt;&lt;property id=&quot;20307&quot; value=&quot;271&quot;/&gt;&lt;/object&gt;&lt;object type=&quot;3&quot; unique_id=&quot;10010&quot;&gt;&lt;property id=&quot;20148&quot; value=&quot;5&quot;/&gt;&lt;property id=&quot;20300&quot; value=&quot;Slide 23 - &amp;quot;The Research Group  Consumption Culture and Commerce&amp;quot;&quot;/&gt;&lt;property id=&quot;20307&quot; value=&quot;283&quot;/&gt;&lt;/object&gt;&lt;object type=&quot;3&quot; unique_id=&quot;10015&quot;&gt;&lt;property id=&quot;20148&quot; value=&quot;5&quot;/&gt;&lt;property id=&quot;20300&quot; value=&quot;Slide 2 - &amp;quot;The master thesis&amp;quot;&quot;/&gt;&lt;property id=&quot;20307&quot; value=&quot;273&quot;/&gt;&lt;/object&gt;&lt;object type=&quot;3&quot; unique_id=&quot;10022&quot;&gt;&lt;property id=&quot;20148&quot; value=&quot;5&quot;/&gt;&lt;property id=&quot;20300&quot; value=&quot;Slide 33 - &amp;quot;… and don’t forget to have fun!&amp;quot;&quot;/&gt;&lt;property id=&quot;20307&quot; value=&quot;281&quot;/&gt;&lt;/object&gt;&lt;object type=&quot;3&quot; unique_id=&quot;10135&quot;&gt;&lt;property id=&quot;20148&quot; value=&quot;5&quot;/&gt;&lt;property id=&quot;20300&quot; value=&quot;Slide 24&quot;/&gt;&lt;property id=&quot;20307&quot; value=&quot;284&quot;/&gt;&lt;/object&gt;&lt;object type=&quot;3&quot; unique_id=&quot;10607&quot;&gt;&lt;property id=&quot;20148&quot; value=&quot;5&quot;/&gt;&lt;property id=&quot;20300&quot; value=&quot;Slide 5 - &amp;quot;Info on the website&amp;quot;&quot;/&gt;&lt;property id=&quot;20307&quot; value=&quot;286&quot;/&gt;&lt;/object&gt;&lt;object type=&quot;3&quot; unique_id=&quot;10655&quot;&gt;&lt;property id=&quot;20148&quot; value=&quot;5&quot;/&gt;&lt;property id=&quot;20300&quot; value=&quot;Slide 26 - &amp;quot;Asking a supervisor by e-Mail&amp;quot;&quot;/&gt;&lt;property id=&quot;20307&quot; value=&quot;290&quot;/&gt;&lt;/object&gt;&lt;object type=&quot;3&quot; unique_id=&quot;10656&quot;&gt;&lt;property id=&quot;20148&quot; value=&quot;5&quot;/&gt;&lt;property id=&quot;20300&quot; value=&quot;Slide 32 - &amp;quot;Plagiarism&amp;quot;&quot;/&gt;&lt;property id=&quot;20307&quot; value=&quot;291&quot;/&gt;&lt;/object&gt;&lt;object type=&quot;3&quot; unique_id=&quot;10783&quot;&gt;&lt;property id=&quot;20148&quot; value=&quot;5&quot;/&gt;&lt;property id=&quot;20300&quot; value=&quot;Slide 3 - &amp;quot;30 ECTS&amp;quot;&quot;/&gt;&lt;property id=&quot;20307&quot; value=&quot;297&quot;/&gt;&lt;/object&gt;&lt;object type=&quot;3&quot; unique_id=&quot;10784&quot;&gt;&lt;property id=&quot;20148&quot; value=&quot;5&quot;/&gt;&lt;property id=&quot;20300&quot; value=&quot;Slide 4 - &amp;quot;Rules &amp;amp; Formal Requirements&amp;quot;&quot;/&gt;&lt;property id=&quot;20307&quot; value=&quot;292&quot;/&gt;&lt;/object&gt;&lt;object type=&quot;3&quot; unique_id=&quot;10785&quot;&gt;&lt;property id=&quot;20148&quot; value=&quot;5&quot;/&gt;&lt;property id=&quot;20300&quot; value=&quot;Slide 6 - &amp;quot;Main points&amp;quot;&quot;/&gt;&lt;property id=&quot;20307&quot; value=&quot;296&quot;/&gt;&lt;/object&gt;&lt;object type=&quot;3&quot; unique_id=&quot;10786&quot;&gt;&lt;property id=&quot;20148&quot; value=&quot;5&quot;/&gt;&lt;property id=&quot;20300&quot; value=&quot;Slide 8 - &amp;quot;Process deadlines for cand. merc. students in spring semester&amp;quot;&quot;/&gt;&lt;property id=&quot;20307&quot; value=&quot;295&quot;/&gt;&lt;/object&gt;&lt;object type=&quot;3&quot; unique_id=&quot;10787&quot;&gt;&lt;property id=&quot;20148&quot; value=&quot;5&quot;/&gt;&lt;property id=&quot;20300&quot; value=&quot;Slide 9 - &amp;quot;Registration&amp;quot;&quot;/&gt;&lt;property id=&quot;20307&quot; value=&quot;299&quot;/&gt;&lt;/object&gt;&lt;object type=&quot;3&quot; unique_id=&quot;10788&quot;&gt;&lt;property id=&quot;20148&quot; value=&quot;5&quot;/&gt;&lt;property id=&quot;20300&quot; value=&quot;Slide 10 - &amp;quot;3 attempts&amp;quot;&quot;/&gt;&lt;property id=&quot;20307&quot; value=&quot;298&quot;/&gt;&lt;/object&gt;&lt;object type=&quot;3&quot; unique_id=&quot;10789&quot;&gt;&lt;property id=&quot;20148&quot; value=&quot;5&quot;/&gt;&lt;property id=&quot;20300&quot; value=&quot;Slide 17 - &amp;quot;Finding Topic &amp;amp; Supervisor&amp;quot;&quot;/&gt;&lt;property id=&quot;20307&quot; value=&quot;293&quot;/&gt;&lt;/object&gt;&lt;object type=&quot;3&quot; unique_id=&quot;10790&quot;&gt;&lt;property id=&quot;20148&quot; value=&quot;5&quot;/&gt;&lt;property id=&quot;20300&quot; value=&quot;Slide 29 - &amp;quot;The Writing Process&amp;quot;&quot;/&gt;&lt;property id=&quot;20307&quot; value=&quot;294&quot;/&gt;&lt;/object&gt;&lt;object type=&quot;3&quot; unique_id=&quot;10876&quot;&gt;&lt;property id=&quot;20148&quot; value=&quot;5&quot;/&gt;&lt;property id=&quot;20300&quot; value=&quot;Slide 7 - &amp;quot;Basic steps&amp;quot;&quot;/&gt;&lt;property id=&quot;20307&quot; value=&quot;300&quot;/&gt;&lt;/object&gt;&lt;object type=&quot;3&quot; unique_id=&quot;10877&quot;&gt;&lt;property id=&quot;20148&quot; value=&quot;5&quot;/&gt;&lt;property id=&quot;20300&quot; value=&quot;Slide 11 - &amp;quot;Writing Formalities&amp;quot;&quot;/&gt;&lt;property id=&quot;20307&quot; value=&quot;305&quot;/&gt;&lt;/object&gt;&lt;object type=&quot;3&quot; unique_id=&quot;10878&quot;&gt;&lt;property id=&quot;20148&quot; value=&quot;5&quot;/&gt;&lt;property id=&quot;20300&quot; value=&quot;Slide 12 - &amp;quot;Writing Formalities&amp;quot;&quot;/&gt;&lt;property id=&quot;20307&quot; value=&quot;306&quot;/&gt;&lt;/object&gt;&lt;object type=&quot;3&quot; unique_id=&quot;10879&quot;&gt;&lt;property id=&quot;20148&quot; value=&quot;5&quot;/&gt;&lt;property id=&quot;20300&quot; value=&quot;Slide 13 - &amp;quot;Handing in&amp;quot;&quot;/&gt;&lt;property id=&quot;20307&quot; value=&quot;301&quot;/&gt;&lt;/object&gt;&lt;object type=&quot;3&quot; unique_id=&quot;10880&quot;&gt;&lt;property id=&quot;20148&quot; value=&quot;5&quot;/&gt;&lt;property id=&quot;20300&quot; value=&quot;Slide 14 - &amp;quot;Plagiarism&amp;quot;&quot;/&gt;&lt;property id=&quot;20307&quot; value=&quot;304&quot;/&gt;&lt;/object&gt;&lt;object type=&quot;3&quot; unique_id=&quot;10881&quot;&gt;&lt;property id=&quot;20148&quot; value=&quot;5&quot;/&gt;&lt;property id=&quot;20300&quot; value=&quot;Slide 15 - &amp;quot;Oral defense&amp;quot;&quot;/&gt;&lt;property id=&quot;20307&quot; value=&quot;302&quot;/&gt;&lt;/object&gt;&lt;object type=&quot;3&quot; unique_id=&quot;10882&quot;&gt;&lt;property id=&quot;20148&quot; value=&quot;5&quot;/&gt;&lt;property id=&quot;20300&quot; value=&quot;Slide 16 - &amp;quot;… the next morning, you are no longer a student&amp;quot;&quot;/&gt;&lt;property id=&quot;20307&quot; value=&quot;303&quot;/&gt;&lt;/object&gt;&lt;object type=&quot;3&quot; unique_id=&quot;10987&quot;&gt;&lt;property id=&quot;20148&quot; value=&quot;5&quot;/&gt;&lt;property id=&quot;20300&quot; value=&quot;Slide 18 - &amp;quot;Scope&amp;quot;&quot;/&gt;&lt;property id=&quot;20307&quot; value=&quot;309&quot;/&gt;&lt;/object&gt;&lt;object type=&quot;3&quot; unique_id=&quot;10988&quot;&gt;&lt;property id=&quot;20148&quot; value=&quot;5&quot;/&gt;&lt;property id=&quot;20300&quot; value=&quot;Slide 19 - &amp;quot;Scope&amp;quot;&quot;/&gt;&lt;property id=&quot;20307&quot; value=&quot;310&quot;/&gt;&lt;/object&gt;&lt;object type=&quot;3&quot; unique_id=&quot;10989&quot;&gt;&lt;property id=&quot;20148&quot; value=&quot;5&quot;/&gt;&lt;property id=&quot;20300&quot; value=&quot;Slide 20 - &amp;quot;What you cannot do&amp;quot;&quot;/&gt;&lt;property id=&quot;20307&quot; value=&quot;311&quot;/&gt;&lt;/object&gt;&lt;object type=&quot;3&quot; unique_id=&quot;10990&quot;&gt;&lt;property id=&quot;20148&quot; value=&quot;5&quot;/&gt;&lt;property id=&quot;20300&quot; value=&quot;Slide 21 - &amp;quot;Finding a topic &amp;quot;&quot;/&gt;&lt;property id=&quot;20307&quot; value=&quot;312&quot;/&gt;&lt;/object&gt;&lt;object type=&quot;3&quot; unique_id=&quot;10991&quot;&gt;&lt;property id=&quot;20148&quot; value=&quot;5&quot;/&gt;&lt;property id=&quot;20300&quot; value=&quot;Slide 25 - &amp;quot;Don’t’ underestimate the Syllabus&amp;quot;&quot;/&gt;&lt;property id=&quot;20307&quot; value=&quot;313&quot;/&gt;&lt;/object&gt;&lt;object type=&quot;3&quot; unique_id=&quot;10992&quot;&gt;&lt;property id=&quot;20148&quot; value=&quot;5&quot;/&gt;&lt;property id=&quot;20300&quot; value=&quot;Slide 27 - &amp;quot;Writing with a company &amp;quot;&quot;/&gt;&lt;property id=&quot;20307&quot; value=&quot;307&quot;/&gt;&lt;/object&gt;&lt;object type=&quot;3&quot; unique_id=&quot;10993&quot;&gt;&lt;property id=&quot;20148&quot; value=&quot;5&quot;/&gt;&lt;property id=&quot;20300&quot; value=&quot;Slide 28 - &amp;quot;Suggested topics&amp;quot;&quot;/&gt;&lt;property id=&quot;20307&quot; value=&quot;308&quot;/&gt;&lt;/object&gt;&lt;object type=&quot;3&quot; unique_id=&quot;10994&quot;&gt;&lt;property id=&quot;20148&quot; value=&quot;5&quot;/&gt;&lt;property id=&quot;20300&quot; value=&quot;Slide 30 - &amp;quot;Zooming in and zooming out&amp;quot;&quot;/&gt;&lt;property id=&quot;20307&quot; value=&quot;314&quot;/&gt;&lt;/object&gt;&lt;object type=&quot;3&quot; unique_id=&quot;10995&quot;&gt;&lt;property id=&quot;20148&quot; value=&quot;5&quot;/&gt;&lt;property id=&quot;20300&quot; value=&quot;Slide 31 - &amp;quot;Triangulate method, theory and data&amp;quot;&quot;/&gt;&lt;property id=&quot;20307&quot; value=&quot;315&quot;/&gt;&lt;/object&gt;&lt;/object&gt;&lt;object type=&quot;8&quot; unique_id=&quot;1003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DU_layout_ENG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mbusfletvær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graa_sod</Template>
  <TotalTime>2233</TotalTime>
  <Words>965</Words>
  <Application>Microsoft Office PowerPoint</Application>
  <PresentationFormat>Skærmshow (4:3)</PresentationFormat>
  <Paragraphs>115</Paragraphs>
  <Slides>18</Slides>
  <Notes>17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Wingdings</vt:lpstr>
      <vt:lpstr>SDU_layout_ENG</vt:lpstr>
      <vt:lpstr>Planning and Starting your Master Thesis    for students of the M. Sc. /Cand. Merc. in Global Marketing and Consumer Culture Brand Management and Marketing Communication (and Market Anthropology) </vt:lpstr>
      <vt:lpstr>Key Take-Aways</vt:lpstr>
      <vt:lpstr>The master thesis in BMMC &amp; GMC</vt:lpstr>
      <vt:lpstr>Scope</vt:lpstr>
      <vt:lpstr>Writing with a company </vt:lpstr>
      <vt:lpstr>What you cannot do</vt:lpstr>
      <vt:lpstr>The proposal</vt:lpstr>
      <vt:lpstr>Finding a topic </vt:lpstr>
      <vt:lpstr>Topic proposals on the profile homepage</vt:lpstr>
      <vt:lpstr>Typical mistakes in proposals</vt:lpstr>
      <vt:lpstr>The course Syllabi are a perfect starting point for your literature search</vt:lpstr>
      <vt:lpstr>Remember what you have learned  … or get a textbook.</vt:lpstr>
      <vt:lpstr>Asking a supervisor by e-Mail</vt:lpstr>
      <vt:lpstr>The Research Group  Consumption Culture and Commerce</vt:lpstr>
      <vt:lpstr>The tragedy of the uninspiring thesis</vt:lpstr>
      <vt:lpstr>Can you imagine yourself getting a PhD?</vt:lpstr>
      <vt:lpstr>Still questions?   Academic student Advisors </vt:lpstr>
      <vt:lpstr>… and don’t forget to have fun!</vt:lpstr>
    </vt:vector>
  </TitlesOfParts>
  <Company>Samfundsvidenskab/SDU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Bo Eriksen</dc:creator>
  <cp:lastModifiedBy>Søren Askegaard</cp:lastModifiedBy>
  <cp:revision>117</cp:revision>
  <dcterms:created xsi:type="dcterms:W3CDTF">2006-12-06T08:53:46Z</dcterms:created>
  <dcterms:modified xsi:type="dcterms:W3CDTF">2021-03-23T10:44:10Z</dcterms:modified>
</cp:coreProperties>
</file>