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76" r:id="rId3"/>
    <p:sldId id="277" r:id="rId4"/>
    <p:sldId id="261" r:id="rId5"/>
    <p:sldId id="262" r:id="rId6"/>
    <p:sldId id="258" r:id="rId7"/>
    <p:sldId id="265" r:id="rId8"/>
    <p:sldId id="264" r:id="rId9"/>
    <p:sldId id="275" r:id="rId10"/>
    <p:sldId id="278" r:id="rId11"/>
    <p:sldId id="279" r:id="rId12"/>
    <p:sldId id="280" r:id="rId13"/>
    <p:sldId id="267"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81E37-FC03-E446-B5C4-74FE27E74C26}" v="3" dt="2024-09-12T14:45:42.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694"/>
  </p:normalViewPr>
  <p:slideViewPr>
    <p:cSldViewPr snapToGrid="0" snapToObjects="1">
      <p:cViewPr>
        <p:scale>
          <a:sx n="110" d="100"/>
          <a:sy n="110"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45921-E3E6-4617-8837-B5BF11F205B6}" type="doc">
      <dgm:prSet loTypeId="urn:microsoft.com/office/officeart/2016/7/layout/LinearBlockProcessNumbered" loCatId="process" qsTypeId="urn:microsoft.com/office/officeart/2005/8/quickstyle/simple4" qsCatId="simple" csTypeId="urn:microsoft.com/office/officeart/2005/8/colors/colorful1" csCatId="colorful"/>
      <dgm:spPr/>
      <dgm:t>
        <a:bodyPr/>
        <a:lstStyle/>
        <a:p>
          <a:endParaRPr lang="en-US"/>
        </a:p>
      </dgm:t>
    </dgm:pt>
    <dgm:pt modelId="{F5FE2546-4390-4A9F-B3D7-C4CA429D0BF6}">
      <dgm:prSet/>
      <dgm:spPr/>
      <dgm:t>
        <a:bodyPr/>
        <a:lstStyle/>
        <a:p>
          <a:r>
            <a:rPr lang="en-GB"/>
            <a:t>General Information</a:t>
          </a:r>
          <a:endParaRPr lang="en-US"/>
        </a:p>
      </dgm:t>
    </dgm:pt>
    <dgm:pt modelId="{085D7D44-5D44-4CEC-BA94-FC1B6834A5D9}" type="parTrans" cxnId="{519AE459-5592-4CC6-A4D3-CB9BD1CF9408}">
      <dgm:prSet/>
      <dgm:spPr/>
      <dgm:t>
        <a:bodyPr/>
        <a:lstStyle/>
        <a:p>
          <a:endParaRPr lang="en-US"/>
        </a:p>
      </dgm:t>
    </dgm:pt>
    <dgm:pt modelId="{11E52440-D1D9-4AA1-8B9C-F7CA2EC78C4C}" type="sibTrans" cxnId="{519AE459-5592-4CC6-A4D3-CB9BD1CF9408}">
      <dgm:prSet phldrT="01" phldr="0"/>
      <dgm:spPr/>
      <dgm:t>
        <a:bodyPr/>
        <a:lstStyle/>
        <a:p>
          <a:r>
            <a:rPr lang="en-US"/>
            <a:t>01</a:t>
          </a:r>
        </a:p>
      </dgm:t>
    </dgm:pt>
    <dgm:pt modelId="{C42D410E-74DF-4F71-99D7-34646C309552}">
      <dgm:prSet/>
      <dgm:spPr/>
      <dgm:t>
        <a:bodyPr/>
        <a:lstStyle/>
        <a:p>
          <a:r>
            <a:rPr lang="en-GB" dirty="0"/>
            <a:t>Problem Formulation</a:t>
          </a:r>
          <a:endParaRPr lang="en-US" dirty="0"/>
        </a:p>
      </dgm:t>
    </dgm:pt>
    <dgm:pt modelId="{C7D5D29E-960A-4810-A36E-6F44531BEB19}" type="parTrans" cxnId="{4697E002-4454-41D7-9793-B18C464BF1AD}">
      <dgm:prSet/>
      <dgm:spPr/>
      <dgm:t>
        <a:bodyPr/>
        <a:lstStyle/>
        <a:p>
          <a:endParaRPr lang="en-US"/>
        </a:p>
      </dgm:t>
    </dgm:pt>
    <dgm:pt modelId="{CB90B0BE-70E7-42BE-82C1-C5CF671C9EA8}" type="sibTrans" cxnId="{4697E002-4454-41D7-9793-B18C464BF1AD}">
      <dgm:prSet phldrT="02" phldr="0"/>
      <dgm:spPr/>
      <dgm:t>
        <a:bodyPr/>
        <a:lstStyle/>
        <a:p>
          <a:r>
            <a:rPr lang="en-US"/>
            <a:t>02</a:t>
          </a:r>
        </a:p>
      </dgm:t>
    </dgm:pt>
    <dgm:pt modelId="{D53393AD-2BEE-47FC-ABDF-4292380F5035}">
      <dgm:prSet/>
      <dgm:spPr/>
      <dgm:t>
        <a:bodyPr/>
        <a:lstStyle/>
        <a:p>
          <a:r>
            <a:rPr lang="en-GB" dirty="0"/>
            <a:t>Finding your Topic</a:t>
          </a:r>
          <a:endParaRPr lang="en-US" dirty="0"/>
        </a:p>
      </dgm:t>
    </dgm:pt>
    <dgm:pt modelId="{D677CF1F-5659-4078-B731-12C832FC87C1}" type="parTrans" cxnId="{14E8FA43-05F3-4D60-88A8-DBCADBB1D6DC}">
      <dgm:prSet/>
      <dgm:spPr/>
      <dgm:t>
        <a:bodyPr/>
        <a:lstStyle/>
        <a:p>
          <a:endParaRPr lang="en-US"/>
        </a:p>
      </dgm:t>
    </dgm:pt>
    <dgm:pt modelId="{74D702F7-BDA4-4E0F-973B-E3D57925F1F0}" type="sibTrans" cxnId="{14E8FA43-05F3-4D60-88A8-DBCADBB1D6DC}">
      <dgm:prSet phldrT="03" phldr="0"/>
      <dgm:spPr/>
      <dgm:t>
        <a:bodyPr/>
        <a:lstStyle/>
        <a:p>
          <a:r>
            <a:rPr lang="en-US"/>
            <a:t>03</a:t>
          </a:r>
        </a:p>
      </dgm:t>
    </dgm:pt>
    <dgm:pt modelId="{8CECFF6D-05E4-433B-87E9-9732B1800240}">
      <dgm:prSet/>
      <dgm:spPr/>
      <dgm:t>
        <a:bodyPr/>
        <a:lstStyle/>
        <a:p>
          <a:r>
            <a:rPr lang="en-GB"/>
            <a:t>Examples</a:t>
          </a:r>
          <a:endParaRPr lang="en-US"/>
        </a:p>
      </dgm:t>
    </dgm:pt>
    <dgm:pt modelId="{B88C7090-D65A-4DC4-AC89-B28E7EAD2480}" type="parTrans" cxnId="{0226A7B5-C8A2-4281-A37C-F7AFC860E67F}">
      <dgm:prSet/>
      <dgm:spPr/>
      <dgm:t>
        <a:bodyPr/>
        <a:lstStyle/>
        <a:p>
          <a:endParaRPr lang="en-US"/>
        </a:p>
      </dgm:t>
    </dgm:pt>
    <dgm:pt modelId="{C8B18B87-00C8-42A1-A5EF-AD4133798798}" type="sibTrans" cxnId="{0226A7B5-C8A2-4281-A37C-F7AFC860E67F}">
      <dgm:prSet phldrT="04" phldr="0"/>
      <dgm:spPr/>
      <dgm:t>
        <a:bodyPr/>
        <a:lstStyle/>
        <a:p>
          <a:r>
            <a:rPr lang="en-US"/>
            <a:t>04</a:t>
          </a:r>
        </a:p>
      </dgm:t>
    </dgm:pt>
    <dgm:pt modelId="{78BA5031-174A-4446-BC03-C11CE6DB76E2}">
      <dgm:prSet/>
      <dgm:spPr/>
      <dgm:t>
        <a:bodyPr/>
        <a:lstStyle/>
        <a:p>
          <a:r>
            <a:rPr lang="en-GB"/>
            <a:t>Contacting a supervisor</a:t>
          </a:r>
          <a:endParaRPr lang="en-US"/>
        </a:p>
      </dgm:t>
    </dgm:pt>
    <dgm:pt modelId="{6A000582-24BF-4C6D-B197-0895B98C800D}" type="parTrans" cxnId="{E7C199F6-A988-4FFC-B104-BC82D280B453}">
      <dgm:prSet/>
      <dgm:spPr/>
      <dgm:t>
        <a:bodyPr/>
        <a:lstStyle/>
        <a:p>
          <a:endParaRPr lang="en-US"/>
        </a:p>
      </dgm:t>
    </dgm:pt>
    <dgm:pt modelId="{BC00212B-4498-4ACB-812F-385DCA87BE7E}" type="sibTrans" cxnId="{E7C199F6-A988-4FFC-B104-BC82D280B453}">
      <dgm:prSet phldrT="05" phldr="0"/>
      <dgm:spPr/>
      <dgm:t>
        <a:bodyPr/>
        <a:lstStyle/>
        <a:p>
          <a:r>
            <a:rPr lang="en-US"/>
            <a:t>05</a:t>
          </a:r>
        </a:p>
      </dgm:t>
    </dgm:pt>
    <dgm:pt modelId="{614D401A-163D-4F8A-AFA1-364EF612B711}">
      <dgm:prSet/>
      <dgm:spPr/>
      <dgm:t>
        <a:bodyPr/>
        <a:lstStyle/>
        <a:p>
          <a:r>
            <a:rPr lang="en-GB"/>
            <a:t>Q&amp;A</a:t>
          </a:r>
          <a:endParaRPr lang="en-US"/>
        </a:p>
      </dgm:t>
    </dgm:pt>
    <dgm:pt modelId="{E1C3A6B3-085A-4D27-9BEB-F9ECDA272ABC}" type="parTrans" cxnId="{956F8B97-CA88-4A5F-B91B-E1465E2BAC8F}">
      <dgm:prSet/>
      <dgm:spPr/>
      <dgm:t>
        <a:bodyPr/>
        <a:lstStyle/>
        <a:p>
          <a:endParaRPr lang="en-US"/>
        </a:p>
      </dgm:t>
    </dgm:pt>
    <dgm:pt modelId="{401ACC86-D5B0-4E5F-A8AD-2CF60709B657}" type="sibTrans" cxnId="{956F8B97-CA88-4A5F-B91B-E1465E2BAC8F}">
      <dgm:prSet phldrT="06" phldr="0"/>
      <dgm:spPr/>
      <dgm:t>
        <a:bodyPr/>
        <a:lstStyle/>
        <a:p>
          <a:r>
            <a:rPr lang="en-US"/>
            <a:t>06</a:t>
          </a:r>
        </a:p>
      </dgm:t>
    </dgm:pt>
    <dgm:pt modelId="{E56E2466-AB6A-5043-AE1F-36CE7E6F2CA6}" type="pres">
      <dgm:prSet presAssocID="{B9C45921-E3E6-4617-8837-B5BF11F205B6}" presName="Name0" presStyleCnt="0">
        <dgm:presLayoutVars>
          <dgm:animLvl val="lvl"/>
          <dgm:resizeHandles val="exact"/>
        </dgm:presLayoutVars>
      </dgm:prSet>
      <dgm:spPr/>
    </dgm:pt>
    <dgm:pt modelId="{55409B3B-9598-BC46-8FE8-4EBC15B1D2AB}" type="pres">
      <dgm:prSet presAssocID="{F5FE2546-4390-4A9F-B3D7-C4CA429D0BF6}" presName="compositeNode" presStyleCnt="0">
        <dgm:presLayoutVars>
          <dgm:bulletEnabled val="1"/>
        </dgm:presLayoutVars>
      </dgm:prSet>
      <dgm:spPr/>
    </dgm:pt>
    <dgm:pt modelId="{F57B9185-2ADA-1B42-8E1D-CA61406B90E7}" type="pres">
      <dgm:prSet presAssocID="{F5FE2546-4390-4A9F-B3D7-C4CA429D0BF6}" presName="bgRect" presStyleLbl="alignNode1" presStyleIdx="0" presStyleCnt="6"/>
      <dgm:spPr/>
    </dgm:pt>
    <dgm:pt modelId="{AE0EA736-BA35-7C45-97E8-F0320689F519}" type="pres">
      <dgm:prSet presAssocID="{11E52440-D1D9-4AA1-8B9C-F7CA2EC78C4C}" presName="sibTransNodeRect" presStyleLbl="alignNode1" presStyleIdx="0" presStyleCnt="6">
        <dgm:presLayoutVars>
          <dgm:chMax val="0"/>
          <dgm:bulletEnabled val="1"/>
        </dgm:presLayoutVars>
      </dgm:prSet>
      <dgm:spPr/>
    </dgm:pt>
    <dgm:pt modelId="{262F5FF2-87A8-0B45-B5B6-9B337A888011}" type="pres">
      <dgm:prSet presAssocID="{F5FE2546-4390-4A9F-B3D7-C4CA429D0BF6}" presName="nodeRect" presStyleLbl="alignNode1" presStyleIdx="0" presStyleCnt="6">
        <dgm:presLayoutVars>
          <dgm:bulletEnabled val="1"/>
        </dgm:presLayoutVars>
      </dgm:prSet>
      <dgm:spPr/>
    </dgm:pt>
    <dgm:pt modelId="{BEEC5C94-F3A8-B649-BEEE-C459A06129E7}" type="pres">
      <dgm:prSet presAssocID="{11E52440-D1D9-4AA1-8B9C-F7CA2EC78C4C}" presName="sibTrans" presStyleCnt="0"/>
      <dgm:spPr/>
    </dgm:pt>
    <dgm:pt modelId="{04154C0C-415F-1543-9DE7-284CBE1C9CCE}" type="pres">
      <dgm:prSet presAssocID="{C42D410E-74DF-4F71-99D7-34646C309552}" presName="compositeNode" presStyleCnt="0">
        <dgm:presLayoutVars>
          <dgm:bulletEnabled val="1"/>
        </dgm:presLayoutVars>
      </dgm:prSet>
      <dgm:spPr/>
    </dgm:pt>
    <dgm:pt modelId="{6190C399-BF29-9346-873E-72E916CF2E2B}" type="pres">
      <dgm:prSet presAssocID="{C42D410E-74DF-4F71-99D7-34646C309552}" presName="bgRect" presStyleLbl="alignNode1" presStyleIdx="1" presStyleCnt="6"/>
      <dgm:spPr/>
    </dgm:pt>
    <dgm:pt modelId="{9A49CBA2-F60F-814D-A10D-69FF777C5CFF}" type="pres">
      <dgm:prSet presAssocID="{CB90B0BE-70E7-42BE-82C1-C5CF671C9EA8}" presName="sibTransNodeRect" presStyleLbl="alignNode1" presStyleIdx="1" presStyleCnt="6">
        <dgm:presLayoutVars>
          <dgm:chMax val="0"/>
          <dgm:bulletEnabled val="1"/>
        </dgm:presLayoutVars>
      </dgm:prSet>
      <dgm:spPr/>
    </dgm:pt>
    <dgm:pt modelId="{730AD397-A996-A947-AE65-4399882434F0}" type="pres">
      <dgm:prSet presAssocID="{C42D410E-74DF-4F71-99D7-34646C309552}" presName="nodeRect" presStyleLbl="alignNode1" presStyleIdx="1" presStyleCnt="6">
        <dgm:presLayoutVars>
          <dgm:bulletEnabled val="1"/>
        </dgm:presLayoutVars>
      </dgm:prSet>
      <dgm:spPr/>
    </dgm:pt>
    <dgm:pt modelId="{438604F1-D27F-7646-9CAC-EE08BF852649}" type="pres">
      <dgm:prSet presAssocID="{CB90B0BE-70E7-42BE-82C1-C5CF671C9EA8}" presName="sibTrans" presStyleCnt="0"/>
      <dgm:spPr/>
    </dgm:pt>
    <dgm:pt modelId="{640A9238-D97C-E146-8AC4-44022D9CE778}" type="pres">
      <dgm:prSet presAssocID="{D53393AD-2BEE-47FC-ABDF-4292380F5035}" presName="compositeNode" presStyleCnt="0">
        <dgm:presLayoutVars>
          <dgm:bulletEnabled val="1"/>
        </dgm:presLayoutVars>
      </dgm:prSet>
      <dgm:spPr/>
    </dgm:pt>
    <dgm:pt modelId="{4AAFB7AD-B58F-694E-B76C-FE3BE1B8E369}" type="pres">
      <dgm:prSet presAssocID="{D53393AD-2BEE-47FC-ABDF-4292380F5035}" presName="bgRect" presStyleLbl="alignNode1" presStyleIdx="2" presStyleCnt="6"/>
      <dgm:spPr/>
    </dgm:pt>
    <dgm:pt modelId="{C0207C97-29A6-9E49-B340-8B7022B5F431}" type="pres">
      <dgm:prSet presAssocID="{74D702F7-BDA4-4E0F-973B-E3D57925F1F0}" presName="sibTransNodeRect" presStyleLbl="alignNode1" presStyleIdx="2" presStyleCnt="6">
        <dgm:presLayoutVars>
          <dgm:chMax val="0"/>
          <dgm:bulletEnabled val="1"/>
        </dgm:presLayoutVars>
      </dgm:prSet>
      <dgm:spPr/>
    </dgm:pt>
    <dgm:pt modelId="{7075C7D2-0705-D940-A511-73FD2373FF62}" type="pres">
      <dgm:prSet presAssocID="{D53393AD-2BEE-47FC-ABDF-4292380F5035}" presName="nodeRect" presStyleLbl="alignNode1" presStyleIdx="2" presStyleCnt="6">
        <dgm:presLayoutVars>
          <dgm:bulletEnabled val="1"/>
        </dgm:presLayoutVars>
      </dgm:prSet>
      <dgm:spPr/>
    </dgm:pt>
    <dgm:pt modelId="{D5A2E352-5ADB-AD41-93C2-4CEF7992130C}" type="pres">
      <dgm:prSet presAssocID="{74D702F7-BDA4-4E0F-973B-E3D57925F1F0}" presName="sibTrans" presStyleCnt="0"/>
      <dgm:spPr/>
    </dgm:pt>
    <dgm:pt modelId="{E495DE87-D676-7D48-AF1B-B428613A626C}" type="pres">
      <dgm:prSet presAssocID="{8CECFF6D-05E4-433B-87E9-9732B1800240}" presName="compositeNode" presStyleCnt="0">
        <dgm:presLayoutVars>
          <dgm:bulletEnabled val="1"/>
        </dgm:presLayoutVars>
      </dgm:prSet>
      <dgm:spPr/>
    </dgm:pt>
    <dgm:pt modelId="{09008B0A-53C7-A24F-98C1-58F2097EF61A}" type="pres">
      <dgm:prSet presAssocID="{8CECFF6D-05E4-433B-87E9-9732B1800240}" presName="bgRect" presStyleLbl="alignNode1" presStyleIdx="3" presStyleCnt="6"/>
      <dgm:spPr/>
    </dgm:pt>
    <dgm:pt modelId="{AA013480-4EE7-0D48-AA2F-F7E5717FE872}" type="pres">
      <dgm:prSet presAssocID="{C8B18B87-00C8-42A1-A5EF-AD4133798798}" presName="sibTransNodeRect" presStyleLbl="alignNode1" presStyleIdx="3" presStyleCnt="6">
        <dgm:presLayoutVars>
          <dgm:chMax val="0"/>
          <dgm:bulletEnabled val="1"/>
        </dgm:presLayoutVars>
      </dgm:prSet>
      <dgm:spPr/>
    </dgm:pt>
    <dgm:pt modelId="{2B4FE775-9EB6-154A-8394-A07DA1459E86}" type="pres">
      <dgm:prSet presAssocID="{8CECFF6D-05E4-433B-87E9-9732B1800240}" presName="nodeRect" presStyleLbl="alignNode1" presStyleIdx="3" presStyleCnt="6">
        <dgm:presLayoutVars>
          <dgm:bulletEnabled val="1"/>
        </dgm:presLayoutVars>
      </dgm:prSet>
      <dgm:spPr/>
    </dgm:pt>
    <dgm:pt modelId="{3DF99435-A354-224B-BE10-FDD8BC8B69C8}" type="pres">
      <dgm:prSet presAssocID="{C8B18B87-00C8-42A1-A5EF-AD4133798798}" presName="sibTrans" presStyleCnt="0"/>
      <dgm:spPr/>
    </dgm:pt>
    <dgm:pt modelId="{8D79B668-7653-114A-AAC9-8EEC04C7471C}" type="pres">
      <dgm:prSet presAssocID="{78BA5031-174A-4446-BC03-C11CE6DB76E2}" presName="compositeNode" presStyleCnt="0">
        <dgm:presLayoutVars>
          <dgm:bulletEnabled val="1"/>
        </dgm:presLayoutVars>
      </dgm:prSet>
      <dgm:spPr/>
    </dgm:pt>
    <dgm:pt modelId="{F40DE1D3-8707-7C43-9398-89A946C49B4A}" type="pres">
      <dgm:prSet presAssocID="{78BA5031-174A-4446-BC03-C11CE6DB76E2}" presName="bgRect" presStyleLbl="alignNode1" presStyleIdx="4" presStyleCnt="6"/>
      <dgm:spPr/>
    </dgm:pt>
    <dgm:pt modelId="{69D82BA5-3B22-B44A-A6A8-04D90FF191EF}" type="pres">
      <dgm:prSet presAssocID="{BC00212B-4498-4ACB-812F-385DCA87BE7E}" presName="sibTransNodeRect" presStyleLbl="alignNode1" presStyleIdx="4" presStyleCnt="6">
        <dgm:presLayoutVars>
          <dgm:chMax val="0"/>
          <dgm:bulletEnabled val="1"/>
        </dgm:presLayoutVars>
      </dgm:prSet>
      <dgm:spPr/>
    </dgm:pt>
    <dgm:pt modelId="{BEBC7DB6-9580-CF4E-8C07-299D3D027F93}" type="pres">
      <dgm:prSet presAssocID="{78BA5031-174A-4446-BC03-C11CE6DB76E2}" presName="nodeRect" presStyleLbl="alignNode1" presStyleIdx="4" presStyleCnt="6">
        <dgm:presLayoutVars>
          <dgm:bulletEnabled val="1"/>
        </dgm:presLayoutVars>
      </dgm:prSet>
      <dgm:spPr/>
    </dgm:pt>
    <dgm:pt modelId="{F20B5F0B-5E2B-2745-A370-5F2BFBCFAD57}" type="pres">
      <dgm:prSet presAssocID="{BC00212B-4498-4ACB-812F-385DCA87BE7E}" presName="sibTrans" presStyleCnt="0"/>
      <dgm:spPr/>
    </dgm:pt>
    <dgm:pt modelId="{25A3E08A-DED2-B74F-AC20-F8F1FBF25369}" type="pres">
      <dgm:prSet presAssocID="{614D401A-163D-4F8A-AFA1-364EF612B711}" presName="compositeNode" presStyleCnt="0">
        <dgm:presLayoutVars>
          <dgm:bulletEnabled val="1"/>
        </dgm:presLayoutVars>
      </dgm:prSet>
      <dgm:spPr/>
    </dgm:pt>
    <dgm:pt modelId="{195452F5-E8C2-9446-A74D-457EE84FD67C}" type="pres">
      <dgm:prSet presAssocID="{614D401A-163D-4F8A-AFA1-364EF612B711}" presName="bgRect" presStyleLbl="alignNode1" presStyleIdx="5" presStyleCnt="6"/>
      <dgm:spPr/>
    </dgm:pt>
    <dgm:pt modelId="{87DED980-174B-A740-A2EC-6DEB3F256652}" type="pres">
      <dgm:prSet presAssocID="{401ACC86-D5B0-4E5F-A8AD-2CF60709B657}" presName="sibTransNodeRect" presStyleLbl="alignNode1" presStyleIdx="5" presStyleCnt="6">
        <dgm:presLayoutVars>
          <dgm:chMax val="0"/>
          <dgm:bulletEnabled val="1"/>
        </dgm:presLayoutVars>
      </dgm:prSet>
      <dgm:spPr/>
    </dgm:pt>
    <dgm:pt modelId="{E141C297-9CE9-BD44-A6E3-EFC27121E347}" type="pres">
      <dgm:prSet presAssocID="{614D401A-163D-4F8A-AFA1-364EF612B711}" presName="nodeRect" presStyleLbl="alignNode1" presStyleIdx="5" presStyleCnt="6">
        <dgm:presLayoutVars>
          <dgm:bulletEnabled val="1"/>
        </dgm:presLayoutVars>
      </dgm:prSet>
      <dgm:spPr/>
    </dgm:pt>
  </dgm:ptLst>
  <dgm:cxnLst>
    <dgm:cxn modelId="{4697E002-4454-41D7-9793-B18C464BF1AD}" srcId="{B9C45921-E3E6-4617-8837-B5BF11F205B6}" destId="{C42D410E-74DF-4F71-99D7-34646C309552}" srcOrd="1" destOrd="0" parTransId="{C7D5D29E-960A-4810-A36E-6F44531BEB19}" sibTransId="{CB90B0BE-70E7-42BE-82C1-C5CF671C9EA8}"/>
    <dgm:cxn modelId="{91B24504-CDCD-3248-9BB8-1BE91D2941D3}" type="presOf" srcId="{C8B18B87-00C8-42A1-A5EF-AD4133798798}" destId="{AA013480-4EE7-0D48-AA2F-F7E5717FE872}" srcOrd="0" destOrd="0" presId="urn:microsoft.com/office/officeart/2016/7/layout/LinearBlockProcessNumbered"/>
    <dgm:cxn modelId="{0E126B14-A18A-7C43-AE3C-E798219BCE76}" type="presOf" srcId="{8CECFF6D-05E4-433B-87E9-9732B1800240}" destId="{2B4FE775-9EB6-154A-8394-A07DA1459E86}" srcOrd="1" destOrd="0" presId="urn:microsoft.com/office/officeart/2016/7/layout/LinearBlockProcessNumbered"/>
    <dgm:cxn modelId="{212CC13F-E5D2-9348-BF6D-9F166D0501AD}" type="presOf" srcId="{614D401A-163D-4F8A-AFA1-364EF612B711}" destId="{195452F5-E8C2-9446-A74D-457EE84FD67C}" srcOrd="0" destOrd="0" presId="urn:microsoft.com/office/officeart/2016/7/layout/LinearBlockProcessNumbered"/>
    <dgm:cxn modelId="{F23DBF41-908E-D941-9FAF-AB4E1B119AFF}" type="presOf" srcId="{D53393AD-2BEE-47FC-ABDF-4292380F5035}" destId="{7075C7D2-0705-D940-A511-73FD2373FF62}" srcOrd="1" destOrd="0" presId="urn:microsoft.com/office/officeart/2016/7/layout/LinearBlockProcessNumbered"/>
    <dgm:cxn modelId="{14E8FA43-05F3-4D60-88A8-DBCADBB1D6DC}" srcId="{B9C45921-E3E6-4617-8837-B5BF11F205B6}" destId="{D53393AD-2BEE-47FC-ABDF-4292380F5035}" srcOrd="2" destOrd="0" parTransId="{D677CF1F-5659-4078-B731-12C832FC87C1}" sibTransId="{74D702F7-BDA4-4E0F-973B-E3D57925F1F0}"/>
    <dgm:cxn modelId="{0FBF134A-AFE5-134C-8DA8-38A13C921F40}" type="presOf" srcId="{CB90B0BE-70E7-42BE-82C1-C5CF671C9EA8}" destId="{9A49CBA2-F60F-814D-A10D-69FF777C5CFF}" srcOrd="0" destOrd="0" presId="urn:microsoft.com/office/officeart/2016/7/layout/LinearBlockProcessNumbered"/>
    <dgm:cxn modelId="{CC8F1C54-B66C-BF4A-8CF7-2BC61141107F}" type="presOf" srcId="{401ACC86-D5B0-4E5F-A8AD-2CF60709B657}" destId="{87DED980-174B-A740-A2EC-6DEB3F256652}" srcOrd="0" destOrd="0" presId="urn:microsoft.com/office/officeart/2016/7/layout/LinearBlockProcessNumbered"/>
    <dgm:cxn modelId="{86836F58-7F14-DE48-BB0D-5DB6A3FDF71F}" type="presOf" srcId="{8CECFF6D-05E4-433B-87E9-9732B1800240}" destId="{09008B0A-53C7-A24F-98C1-58F2097EF61A}" srcOrd="0" destOrd="0" presId="urn:microsoft.com/office/officeart/2016/7/layout/LinearBlockProcessNumbered"/>
    <dgm:cxn modelId="{519AE459-5592-4CC6-A4D3-CB9BD1CF9408}" srcId="{B9C45921-E3E6-4617-8837-B5BF11F205B6}" destId="{F5FE2546-4390-4A9F-B3D7-C4CA429D0BF6}" srcOrd="0" destOrd="0" parTransId="{085D7D44-5D44-4CEC-BA94-FC1B6834A5D9}" sibTransId="{11E52440-D1D9-4AA1-8B9C-F7CA2EC78C4C}"/>
    <dgm:cxn modelId="{E071276D-10C2-FA4F-B163-FC4D2577E503}" type="presOf" srcId="{614D401A-163D-4F8A-AFA1-364EF612B711}" destId="{E141C297-9CE9-BD44-A6E3-EFC27121E347}" srcOrd="1" destOrd="0" presId="urn:microsoft.com/office/officeart/2016/7/layout/LinearBlockProcessNumbered"/>
    <dgm:cxn modelId="{42AA4478-FA44-114A-8691-7743B43ABF7E}" type="presOf" srcId="{74D702F7-BDA4-4E0F-973B-E3D57925F1F0}" destId="{C0207C97-29A6-9E49-B340-8B7022B5F431}" srcOrd="0" destOrd="0" presId="urn:microsoft.com/office/officeart/2016/7/layout/LinearBlockProcessNumbered"/>
    <dgm:cxn modelId="{87D5EA7A-4066-3842-B52A-6E7110DAF1ED}" type="presOf" srcId="{F5FE2546-4390-4A9F-B3D7-C4CA429D0BF6}" destId="{262F5FF2-87A8-0B45-B5B6-9B337A888011}" srcOrd="1" destOrd="0" presId="urn:microsoft.com/office/officeart/2016/7/layout/LinearBlockProcessNumbered"/>
    <dgm:cxn modelId="{3DF26C8C-6886-B143-A2DD-EC8DBEC4E118}" type="presOf" srcId="{F5FE2546-4390-4A9F-B3D7-C4CA429D0BF6}" destId="{F57B9185-2ADA-1B42-8E1D-CA61406B90E7}" srcOrd="0" destOrd="0" presId="urn:microsoft.com/office/officeart/2016/7/layout/LinearBlockProcessNumbered"/>
    <dgm:cxn modelId="{9EFB8091-598D-A74C-AA76-B31EE654464B}" type="presOf" srcId="{C42D410E-74DF-4F71-99D7-34646C309552}" destId="{730AD397-A996-A947-AE65-4399882434F0}" srcOrd="1" destOrd="0" presId="urn:microsoft.com/office/officeart/2016/7/layout/LinearBlockProcessNumbered"/>
    <dgm:cxn modelId="{76394196-EED2-B243-AEAF-8F1C3C55FB1D}" type="presOf" srcId="{11E52440-D1D9-4AA1-8B9C-F7CA2EC78C4C}" destId="{AE0EA736-BA35-7C45-97E8-F0320689F519}" srcOrd="0" destOrd="0" presId="urn:microsoft.com/office/officeart/2016/7/layout/LinearBlockProcessNumbered"/>
    <dgm:cxn modelId="{956F8B97-CA88-4A5F-B91B-E1465E2BAC8F}" srcId="{B9C45921-E3E6-4617-8837-B5BF11F205B6}" destId="{614D401A-163D-4F8A-AFA1-364EF612B711}" srcOrd="5" destOrd="0" parTransId="{E1C3A6B3-085A-4D27-9BEB-F9ECDA272ABC}" sibTransId="{401ACC86-D5B0-4E5F-A8AD-2CF60709B657}"/>
    <dgm:cxn modelId="{775B639E-779D-4948-997E-5D4196596812}" type="presOf" srcId="{78BA5031-174A-4446-BC03-C11CE6DB76E2}" destId="{BEBC7DB6-9580-CF4E-8C07-299D3D027F93}" srcOrd="1" destOrd="0" presId="urn:microsoft.com/office/officeart/2016/7/layout/LinearBlockProcessNumbered"/>
    <dgm:cxn modelId="{198C5EA7-EF99-0445-AF4C-678158E55E6C}" type="presOf" srcId="{78BA5031-174A-4446-BC03-C11CE6DB76E2}" destId="{F40DE1D3-8707-7C43-9398-89A946C49B4A}" srcOrd="0" destOrd="0" presId="urn:microsoft.com/office/officeart/2016/7/layout/LinearBlockProcessNumbered"/>
    <dgm:cxn modelId="{C89A4EAF-8F9C-BF46-860F-CEB791F19572}" type="presOf" srcId="{D53393AD-2BEE-47FC-ABDF-4292380F5035}" destId="{4AAFB7AD-B58F-694E-B76C-FE3BE1B8E369}" srcOrd="0" destOrd="0" presId="urn:microsoft.com/office/officeart/2016/7/layout/LinearBlockProcessNumbered"/>
    <dgm:cxn modelId="{0226A7B5-C8A2-4281-A37C-F7AFC860E67F}" srcId="{B9C45921-E3E6-4617-8837-B5BF11F205B6}" destId="{8CECFF6D-05E4-433B-87E9-9732B1800240}" srcOrd="3" destOrd="0" parTransId="{B88C7090-D65A-4DC4-AC89-B28E7EAD2480}" sibTransId="{C8B18B87-00C8-42A1-A5EF-AD4133798798}"/>
    <dgm:cxn modelId="{AC84B4BB-53E3-3A47-9EBE-39A7C4EDA282}" type="presOf" srcId="{B9C45921-E3E6-4617-8837-B5BF11F205B6}" destId="{E56E2466-AB6A-5043-AE1F-36CE7E6F2CA6}" srcOrd="0" destOrd="0" presId="urn:microsoft.com/office/officeart/2016/7/layout/LinearBlockProcessNumbered"/>
    <dgm:cxn modelId="{D8C8B7C5-60D2-3B44-BD61-96E4DB4C78B0}" type="presOf" srcId="{C42D410E-74DF-4F71-99D7-34646C309552}" destId="{6190C399-BF29-9346-873E-72E916CF2E2B}" srcOrd="0" destOrd="0" presId="urn:microsoft.com/office/officeart/2016/7/layout/LinearBlockProcessNumbered"/>
    <dgm:cxn modelId="{4FEB09E5-963F-1341-BDCA-2C083D39733F}" type="presOf" srcId="{BC00212B-4498-4ACB-812F-385DCA87BE7E}" destId="{69D82BA5-3B22-B44A-A6A8-04D90FF191EF}" srcOrd="0" destOrd="0" presId="urn:microsoft.com/office/officeart/2016/7/layout/LinearBlockProcessNumbered"/>
    <dgm:cxn modelId="{E7C199F6-A988-4FFC-B104-BC82D280B453}" srcId="{B9C45921-E3E6-4617-8837-B5BF11F205B6}" destId="{78BA5031-174A-4446-BC03-C11CE6DB76E2}" srcOrd="4" destOrd="0" parTransId="{6A000582-24BF-4C6D-B197-0895B98C800D}" sibTransId="{BC00212B-4498-4ACB-812F-385DCA87BE7E}"/>
    <dgm:cxn modelId="{93EEE048-EE2C-3D43-9F2C-BD40DC4ACBE6}" type="presParOf" srcId="{E56E2466-AB6A-5043-AE1F-36CE7E6F2CA6}" destId="{55409B3B-9598-BC46-8FE8-4EBC15B1D2AB}" srcOrd="0" destOrd="0" presId="urn:microsoft.com/office/officeart/2016/7/layout/LinearBlockProcessNumbered"/>
    <dgm:cxn modelId="{C5CAAA14-7FE5-8446-9860-0C4AD11E902D}" type="presParOf" srcId="{55409B3B-9598-BC46-8FE8-4EBC15B1D2AB}" destId="{F57B9185-2ADA-1B42-8E1D-CA61406B90E7}" srcOrd="0" destOrd="0" presId="urn:microsoft.com/office/officeart/2016/7/layout/LinearBlockProcessNumbered"/>
    <dgm:cxn modelId="{CCACE9B0-B5D1-0142-A0E1-F4F3638D2312}" type="presParOf" srcId="{55409B3B-9598-BC46-8FE8-4EBC15B1D2AB}" destId="{AE0EA736-BA35-7C45-97E8-F0320689F519}" srcOrd="1" destOrd="0" presId="urn:microsoft.com/office/officeart/2016/7/layout/LinearBlockProcessNumbered"/>
    <dgm:cxn modelId="{B6DFCF77-E329-1448-8FB3-E20B9A011B8E}" type="presParOf" srcId="{55409B3B-9598-BC46-8FE8-4EBC15B1D2AB}" destId="{262F5FF2-87A8-0B45-B5B6-9B337A888011}" srcOrd="2" destOrd="0" presId="urn:microsoft.com/office/officeart/2016/7/layout/LinearBlockProcessNumbered"/>
    <dgm:cxn modelId="{C8C3A96E-AE51-BE45-8ADB-3870697701C8}" type="presParOf" srcId="{E56E2466-AB6A-5043-AE1F-36CE7E6F2CA6}" destId="{BEEC5C94-F3A8-B649-BEEE-C459A06129E7}" srcOrd="1" destOrd="0" presId="urn:microsoft.com/office/officeart/2016/7/layout/LinearBlockProcessNumbered"/>
    <dgm:cxn modelId="{DBA93D37-2CD2-AB4F-8243-C8FF64ADFF52}" type="presParOf" srcId="{E56E2466-AB6A-5043-AE1F-36CE7E6F2CA6}" destId="{04154C0C-415F-1543-9DE7-284CBE1C9CCE}" srcOrd="2" destOrd="0" presId="urn:microsoft.com/office/officeart/2016/7/layout/LinearBlockProcessNumbered"/>
    <dgm:cxn modelId="{198C7399-A8D3-A441-8A4A-2570396EB06A}" type="presParOf" srcId="{04154C0C-415F-1543-9DE7-284CBE1C9CCE}" destId="{6190C399-BF29-9346-873E-72E916CF2E2B}" srcOrd="0" destOrd="0" presId="urn:microsoft.com/office/officeart/2016/7/layout/LinearBlockProcessNumbered"/>
    <dgm:cxn modelId="{21B965A3-AABB-3941-B7EB-ADD2B9414444}" type="presParOf" srcId="{04154C0C-415F-1543-9DE7-284CBE1C9CCE}" destId="{9A49CBA2-F60F-814D-A10D-69FF777C5CFF}" srcOrd="1" destOrd="0" presId="urn:microsoft.com/office/officeart/2016/7/layout/LinearBlockProcessNumbered"/>
    <dgm:cxn modelId="{BE88DD9E-4F09-0441-9F84-759DE6B434A8}" type="presParOf" srcId="{04154C0C-415F-1543-9DE7-284CBE1C9CCE}" destId="{730AD397-A996-A947-AE65-4399882434F0}" srcOrd="2" destOrd="0" presId="urn:microsoft.com/office/officeart/2016/7/layout/LinearBlockProcessNumbered"/>
    <dgm:cxn modelId="{A887ED83-715D-2243-B813-572D35978045}" type="presParOf" srcId="{E56E2466-AB6A-5043-AE1F-36CE7E6F2CA6}" destId="{438604F1-D27F-7646-9CAC-EE08BF852649}" srcOrd="3" destOrd="0" presId="urn:microsoft.com/office/officeart/2016/7/layout/LinearBlockProcessNumbered"/>
    <dgm:cxn modelId="{4D566B80-BB78-E740-B483-6C0EEFE824EF}" type="presParOf" srcId="{E56E2466-AB6A-5043-AE1F-36CE7E6F2CA6}" destId="{640A9238-D97C-E146-8AC4-44022D9CE778}" srcOrd="4" destOrd="0" presId="urn:microsoft.com/office/officeart/2016/7/layout/LinearBlockProcessNumbered"/>
    <dgm:cxn modelId="{73768236-15AF-8E4E-8A09-B82EC5C5FE16}" type="presParOf" srcId="{640A9238-D97C-E146-8AC4-44022D9CE778}" destId="{4AAFB7AD-B58F-694E-B76C-FE3BE1B8E369}" srcOrd="0" destOrd="0" presId="urn:microsoft.com/office/officeart/2016/7/layout/LinearBlockProcessNumbered"/>
    <dgm:cxn modelId="{9BA9FEBA-5368-8942-AE72-55A829FE0E25}" type="presParOf" srcId="{640A9238-D97C-E146-8AC4-44022D9CE778}" destId="{C0207C97-29A6-9E49-B340-8B7022B5F431}" srcOrd="1" destOrd="0" presId="urn:microsoft.com/office/officeart/2016/7/layout/LinearBlockProcessNumbered"/>
    <dgm:cxn modelId="{8A071C87-B4E6-D74F-8EFF-696D3499BCF5}" type="presParOf" srcId="{640A9238-D97C-E146-8AC4-44022D9CE778}" destId="{7075C7D2-0705-D940-A511-73FD2373FF62}" srcOrd="2" destOrd="0" presId="urn:microsoft.com/office/officeart/2016/7/layout/LinearBlockProcessNumbered"/>
    <dgm:cxn modelId="{67AE8A91-8DE8-564F-AF0B-B2ABAE66BB5D}" type="presParOf" srcId="{E56E2466-AB6A-5043-AE1F-36CE7E6F2CA6}" destId="{D5A2E352-5ADB-AD41-93C2-4CEF7992130C}" srcOrd="5" destOrd="0" presId="urn:microsoft.com/office/officeart/2016/7/layout/LinearBlockProcessNumbered"/>
    <dgm:cxn modelId="{E450DB1B-2A05-BE4E-9182-1E21CD25F846}" type="presParOf" srcId="{E56E2466-AB6A-5043-AE1F-36CE7E6F2CA6}" destId="{E495DE87-D676-7D48-AF1B-B428613A626C}" srcOrd="6" destOrd="0" presId="urn:microsoft.com/office/officeart/2016/7/layout/LinearBlockProcessNumbered"/>
    <dgm:cxn modelId="{6D20DEE9-5E83-5747-846F-5DFE3F284A32}" type="presParOf" srcId="{E495DE87-D676-7D48-AF1B-B428613A626C}" destId="{09008B0A-53C7-A24F-98C1-58F2097EF61A}" srcOrd="0" destOrd="0" presId="urn:microsoft.com/office/officeart/2016/7/layout/LinearBlockProcessNumbered"/>
    <dgm:cxn modelId="{66CAE036-3E6E-9240-AE48-83F0823DD03A}" type="presParOf" srcId="{E495DE87-D676-7D48-AF1B-B428613A626C}" destId="{AA013480-4EE7-0D48-AA2F-F7E5717FE872}" srcOrd="1" destOrd="0" presId="urn:microsoft.com/office/officeart/2016/7/layout/LinearBlockProcessNumbered"/>
    <dgm:cxn modelId="{5D2846C0-7254-A947-B016-53CE5ECF2DC8}" type="presParOf" srcId="{E495DE87-D676-7D48-AF1B-B428613A626C}" destId="{2B4FE775-9EB6-154A-8394-A07DA1459E86}" srcOrd="2" destOrd="0" presId="urn:microsoft.com/office/officeart/2016/7/layout/LinearBlockProcessNumbered"/>
    <dgm:cxn modelId="{E8ECA069-BCB9-6844-A156-F58A67494851}" type="presParOf" srcId="{E56E2466-AB6A-5043-AE1F-36CE7E6F2CA6}" destId="{3DF99435-A354-224B-BE10-FDD8BC8B69C8}" srcOrd="7" destOrd="0" presId="urn:microsoft.com/office/officeart/2016/7/layout/LinearBlockProcessNumbered"/>
    <dgm:cxn modelId="{23213DD3-FF31-074E-ACEB-1A43826C2092}" type="presParOf" srcId="{E56E2466-AB6A-5043-AE1F-36CE7E6F2CA6}" destId="{8D79B668-7653-114A-AAC9-8EEC04C7471C}" srcOrd="8" destOrd="0" presId="urn:microsoft.com/office/officeart/2016/7/layout/LinearBlockProcessNumbered"/>
    <dgm:cxn modelId="{1DE2CE88-7C17-7944-B1C3-6008A9CC8E24}" type="presParOf" srcId="{8D79B668-7653-114A-AAC9-8EEC04C7471C}" destId="{F40DE1D3-8707-7C43-9398-89A946C49B4A}" srcOrd="0" destOrd="0" presId="urn:microsoft.com/office/officeart/2016/7/layout/LinearBlockProcessNumbered"/>
    <dgm:cxn modelId="{3FE1D40D-AFDA-894C-9647-A63417DC552C}" type="presParOf" srcId="{8D79B668-7653-114A-AAC9-8EEC04C7471C}" destId="{69D82BA5-3B22-B44A-A6A8-04D90FF191EF}" srcOrd="1" destOrd="0" presId="urn:microsoft.com/office/officeart/2016/7/layout/LinearBlockProcessNumbered"/>
    <dgm:cxn modelId="{AE5D6FAB-96CE-A44A-8F3B-293510D86317}" type="presParOf" srcId="{8D79B668-7653-114A-AAC9-8EEC04C7471C}" destId="{BEBC7DB6-9580-CF4E-8C07-299D3D027F93}" srcOrd="2" destOrd="0" presId="urn:microsoft.com/office/officeart/2016/7/layout/LinearBlockProcessNumbered"/>
    <dgm:cxn modelId="{B92B4293-A67E-C94A-A4FD-A136BC019D8A}" type="presParOf" srcId="{E56E2466-AB6A-5043-AE1F-36CE7E6F2CA6}" destId="{F20B5F0B-5E2B-2745-A370-5F2BFBCFAD57}" srcOrd="9" destOrd="0" presId="urn:microsoft.com/office/officeart/2016/7/layout/LinearBlockProcessNumbered"/>
    <dgm:cxn modelId="{E870DEE8-1576-7243-8873-7B9F21399769}" type="presParOf" srcId="{E56E2466-AB6A-5043-AE1F-36CE7E6F2CA6}" destId="{25A3E08A-DED2-B74F-AC20-F8F1FBF25369}" srcOrd="10" destOrd="0" presId="urn:microsoft.com/office/officeart/2016/7/layout/LinearBlockProcessNumbered"/>
    <dgm:cxn modelId="{32CF55DB-CA0A-3749-82D1-9E4AE3FFF291}" type="presParOf" srcId="{25A3E08A-DED2-B74F-AC20-F8F1FBF25369}" destId="{195452F5-E8C2-9446-A74D-457EE84FD67C}" srcOrd="0" destOrd="0" presId="urn:microsoft.com/office/officeart/2016/7/layout/LinearBlockProcessNumbered"/>
    <dgm:cxn modelId="{0BE75058-5541-704E-8832-55FB3B31BD0F}" type="presParOf" srcId="{25A3E08A-DED2-B74F-AC20-F8F1FBF25369}" destId="{87DED980-174B-A740-A2EC-6DEB3F256652}" srcOrd="1" destOrd="0" presId="urn:microsoft.com/office/officeart/2016/7/layout/LinearBlockProcessNumbered"/>
    <dgm:cxn modelId="{435BFF5E-37AB-D046-B2CE-C4BA746CA05A}" type="presParOf" srcId="{25A3E08A-DED2-B74F-AC20-F8F1FBF25369}" destId="{E141C297-9CE9-BD44-A6E3-EFC27121E347}"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9185-2ADA-1B42-8E1D-CA61406B90E7}">
      <dsp:nvSpPr>
        <dsp:cNvPr id="0" name=""/>
        <dsp:cNvSpPr/>
      </dsp:nvSpPr>
      <dsp:spPr>
        <a:xfrm>
          <a:off x="0" y="694527"/>
          <a:ext cx="1735886" cy="2083063"/>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1467" tIns="0" rIns="171467" bIns="330200" numCol="1" spcCol="1270" anchor="t" anchorCtr="0">
          <a:noAutofit/>
        </a:bodyPr>
        <a:lstStyle/>
        <a:p>
          <a:pPr marL="0" lvl="0" indent="0" algn="l" defTabSz="889000">
            <a:lnSpc>
              <a:spcPct val="90000"/>
            </a:lnSpc>
            <a:spcBef>
              <a:spcPct val="0"/>
            </a:spcBef>
            <a:spcAft>
              <a:spcPct val="35000"/>
            </a:spcAft>
            <a:buNone/>
          </a:pPr>
          <a:r>
            <a:rPr lang="en-GB" sz="2000" kern="1200"/>
            <a:t>General Information</a:t>
          </a:r>
          <a:endParaRPr lang="en-US" sz="2000" kern="1200"/>
        </a:p>
      </dsp:txBody>
      <dsp:txXfrm>
        <a:off x="0" y="1527752"/>
        <a:ext cx="1735886" cy="1249838"/>
      </dsp:txXfrm>
    </dsp:sp>
    <dsp:sp modelId="{AE0EA736-BA35-7C45-97E8-F0320689F519}">
      <dsp:nvSpPr>
        <dsp:cNvPr id="0" name=""/>
        <dsp:cNvSpPr/>
      </dsp:nvSpPr>
      <dsp:spPr>
        <a:xfrm>
          <a:off x="0" y="694527"/>
          <a:ext cx="1735886" cy="833225"/>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71467" tIns="165100" rIns="171467" bIns="165100" numCol="1" spcCol="1270" anchor="ctr" anchorCtr="0">
          <a:noAutofit/>
        </a:bodyPr>
        <a:lstStyle/>
        <a:p>
          <a:pPr marL="0" lvl="0" indent="0" algn="l" defTabSz="1600200">
            <a:lnSpc>
              <a:spcPct val="90000"/>
            </a:lnSpc>
            <a:spcBef>
              <a:spcPct val="0"/>
            </a:spcBef>
            <a:spcAft>
              <a:spcPct val="35000"/>
            </a:spcAft>
            <a:buNone/>
          </a:pPr>
          <a:r>
            <a:rPr lang="en-US" sz="3600" kern="1200"/>
            <a:t>01</a:t>
          </a:r>
        </a:p>
      </dsp:txBody>
      <dsp:txXfrm>
        <a:off x="0" y="694527"/>
        <a:ext cx="1735886" cy="833225"/>
      </dsp:txXfrm>
    </dsp:sp>
    <dsp:sp modelId="{6190C399-BF29-9346-873E-72E916CF2E2B}">
      <dsp:nvSpPr>
        <dsp:cNvPr id="0" name=""/>
        <dsp:cNvSpPr/>
      </dsp:nvSpPr>
      <dsp:spPr>
        <a:xfrm>
          <a:off x="1874757" y="694527"/>
          <a:ext cx="1735886" cy="2083063"/>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1467" tIns="0" rIns="171467" bIns="330200" numCol="1" spcCol="1270" anchor="t" anchorCtr="0">
          <a:noAutofit/>
        </a:bodyPr>
        <a:lstStyle/>
        <a:p>
          <a:pPr marL="0" lvl="0" indent="0" algn="l" defTabSz="889000">
            <a:lnSpc>
              <a:spcPct val="90000"/>
            </a:lnSpc>
            <a:spcBef>
              <a:spcPct val="0"/>
            </a:spcBef>
            <a:spcAft>
              <a:spcPct val="35000"/>
            </a:spcAft>
            <a:buNone/>
          </a:pPr>
          <a:r>
            <a:rPr lang="en-GB" sz="2000" kern="1200" dirty="0"/>
            <a:t>Problem Formulation</a:t>
          </a:r>
          <a:endParaRPr lang="en-US" sz="2000" kern="1200" dirty="0"/>
        </a:p>
      </dsp:txBody>
      <dsp:txXfrm>
        <a:off x="1874757" y="1527752"/>
        <a:ext cx="1735886" cy="1249838"/>
      </dsp:txXfrm>
    </dsp:sp>
    <dsp:sp modelId="{9A49CBA2-F60F-814D-A10D-69FF777C5CFF}">
      <dsp:nvSpPr>
        <dsp:cNvPr id="0" name=""/>
        <dsp:cNvSpPr/>
      </dsp:nvSpPr>
      <dsp:spPr>
        <a:xfrm>
          <a:off x="1874757" y="694527"/>
          <a:ext cx="1735886" cy="833225"/>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71467" tIns="165100" rIns="171467" bIns="165100" numCol="1" spcCol="1270" anchor="ctr" anchorCtr="0">
          <a:noAutofit/>
        </a:bodyPr>
        <a:lstStyle/>
        <a:p>
          <a:pPr marL="0" lvl="0" indent="0" algn="l" defTabSz="1600200">
            <a:lnSpc>
              <a:spcPct val="90000"/>
            </a:lnSpc>
            <a:spcBef>
              <a:spcPct val="0"/>
            </a:spcBef>
            <a:spcAft>
              <a:spcPct val="35000"/>
            </a:spcAft>
            <a:buNone/>
          </a:pPr>
          <a:r>
            <a:rPr lang="en-US" sz="3600" kern="1200"/>
            <a:t>02</a:t>
          </a:r>
        </a:p>
      </dsp:txBody>
      <dsp:txXfrm>
        <a:off x="1874757" y="694527"/>
        <a:ext cx="1735886" cy="833225"/>
      </dsp:txXfrm>
    </dsp:sp>
    <dsp:sp modelId="{4AAFB7AD-B58F-694E-B76C-FE3BE1B8E369}">
      <dsp:nvSpPr>
        <dsp:cNvPr id="0" name=""/>
        <dsp:cNvSpPr/>
      </dsp:nvSpPr>
      <dsp:spPr>
        <a:xfrm>
          <a:off x="3749514" y="694527"/>
          <a:ext cx="1735886" cy="2083063"/>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1467" tIns="0" rIns="171467" bIns="330200" numCol="1" spcCol="1270" anchor="t" anchorCtr="0">
          <a:noAutofit/>
        </a:bodyPr>
        <a:lstStyle/>
        <a:p>
          <a:pPr marL="0" lvl="0" indent="0" algn="l" defTabSz="889000">
            <a:lnSpc>
              <a:spcPct val="90000"/>
            </a:lnSpc>
            <a:spcBef>
              <a:spcPct val="0"/>
            </a:spcBef>
            <a:spcAft>
              <a:spcPct val="35000"/>
            </a:spcAft>
            <a:buNone/>
          </a:pPr>
          <a:r>
            <a:rPr lang="en-GB" sz="2000" kern="1200" dirty="0"/>
            <a:t>Finding your Topic</a:t>
          </a:r>
          <a:endParaRPr lang="en-US" sz="2000" kern="1200" dirty="0"/>
        </a:p>
      </dsp:txBody>
      <dsp:txXfrm>
        <a:off x="3749514" y="1527752"/>
        <a:ext cx="1735886" cy="1249838"/>
      </dsp:txXfrm>
    </dsp:sp>
    <dsp:sp modelId="{C0207C97-29A6-9E49-B340-8B7022B5F431}">
      <dsp:nvSpPr>
        <dsp:cNvPr id="0" name=""/>
        <dsp:cNvSpPr/>
      </dsp:nvSpPr>
      <dsp:spPr>
        <a:xfrm>
          <a:off x="3749514" y="694527"/>
          <a:ext cx="1735886" cy="833225"/>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71467" tIns="165100" rIns="171467" bIns="165100" numCol="1" spcCol="1270" anchor="ctr" anchorCtr="0">
          <a:noAutofit/>
        </a:bodyPr>
        <a:lstStyle/>
        <a:p>
          <a:pPr marL="0" lvl="0" indent="0" algn="l" defTabSz="1600200">
            <a:lnSpc>
              <a:spcPct val="90000"/>
            </a:lnSpc>
            <a:spcBef>
              <a:spcPct val="0"/>
            </a:spcBef>
            <a:spcAft>
              <a:spcPct val="35000"/>
            </a:spcAft>
            <a:buNone/>
          </a:pPr>
          <a:r>
            <a:rPr lang="en-US" sz="3600" kern="1200"/>
            <a:t>03</a:t>
          </a:r>
        </a:p>
      </dsp:txBody>
      <dsp:txXfrm>
        <a:off x="3749514" y="694527"/>
        <a:ext cx="1735886" cy="833225"/>
      </dsp:txXfrm>
    </dsp:sp>
    <dsp:sp modelId="{09008B0A-53C7-A24F-98C1-58F2097EF61A}">
      <dsp:nvSpPr>
        <dsp:cNvPr id="0" name=""/>
        <dsp:cNvSpPr/>
      </dsp:nvSpPr>
      <dsp:spPr>
        <a:xfrm>
          <a:off x="5624272" y="694527"/>
          <a:ext cx="1735886" cy="2083063"/>
        </a:xfrm>
        <a:prstGeom prst="rect">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1467" tIns="0" rIns="171467" bIns="330200" numCol="1" spcCol="1270" anchor="t" anchorCtr="0">
          <a:noAutofit/>
        </a:bodyPr>
        <a:lstStyle/>
        <a:p>
          <a:pPr marL="0" lvl="0" indent="0" algn="l" defTabSz="889000">
            <a:lnSpc>
              <a:spcPct val="90000"/>
            </a:lnSpc>
            <a:spcBef>
              <a:spcPct val="0"/>
            </a:spcBef>
            <a:spcAft>
              <a:spcPct val="35000"/>
            </a:spcAft>
            <a:buNone/>
          </a:pPr>
          <a:r>
            <a:rPr lang="en-GB" sz="2000" kern="1200"/>
            <a:t>Examples</a:t>
          </a:r>
          <a:endParaRPr lang="en-US" sz="2000" kern="1200"/>
        </a:p>
      </dsp:txBody>
      <dsp:txXfrm>
        <a:off x="5624272" y="1527752"/>
        <a:ext cx="1735886" cy="1249838"/>
      </dsp:txXfrm>
    </dsp:sp>
    <dsp:sp modelId="{AA013480-4EE7-0D48-AA2F-F7E5717FE872}">
      <dsp:nvSpPr>
        <dsp:cNvPr id="0" name=""/>
        <dsp:cNvSpPr/>
      </dsp:nvSpPr>
      <dsp:spPr>
        <a:xfrm>
          <a:off x="5624272" y="694527"/>
          <a:ext cx="1735886" cy="833225"/>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71467" tIns="165100" rIns="171467" bIns="165100" numCol="1" spcCol="1270" anchor="ctr" anchorCtr="0">
          <a:noAutofit/>
        </a:bodyPr>
        <a:lstStyle/>
        <a:p>
          <a:pPr marL="0" lvl="0" indent="0" algn="l" defTabSz="1600200">
            <a:lnSpc>
              <a:spcPct val="90000"/>
            </a:lnSpc>
            <a:spcBef>
              <a:spcPct val="0"/>
            </a:spcBef>
            <a:spcAft>
              <a:spcPct val="35000"/>
            </a:spcAft>
            <a:buNone/>
          </a:pPr>
          <a:r>
            <a:rPr lang="en-US" sz="3600" kern="1200"/>
            <a:t>04</a:t>
          </a:r>
        </a:p>
      </dsp:txBody>
      <dsp:txXfrm>
        <a:off x="5624272" y="694527"/>
        <a:ext cx="1735886" cy="833225"/>
      </dsp:txXfrm>
    </dsp:sp>
    <dsp:sp modelId="{F40DE1D3-8707-7C43-9398-89A946C49B4A}">
      <dsp:nvSpPr>
        <dsp:cNvPr id="0" name=""/>
        <dsp:cNvSpPr/>
      </dsp:nvSpPr>
      <dsp:spPr>
        <a:xfrm>
          <a:off x="7499029" y="694527"/>
          <a:ext cx="1735886" cy="2083063"/>
        </a:xfrm>
        <a:prstGeom prst="rect">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1467" tIns="0" rIns="171467" bIns="330200" numCol="1" spcCol="1270" anchor="t" anchorCtr="0">
          <a:noAutofit/>
        </a:bodyPr>
        <a:lstStyle/>
        <a:p>
          <a:pPr marL="0" lvl="0" indent="0" algn="l" defTabSz="889000">
            <a:lnSpc>
              <a:spcPct val="90000"/>
            </a:lnSpc>
            <a:spcBef>
              <a:spcPct val="0"/>
            </a:spcBef>
            <a:spcAft>
              <a:spcPct val="35000"/>
            </a:spcAft>
            <a:buNone/>
          </a:pPr>
          <a:r>
            <a:rPr lang="en-GB" sz="2000" kern="1200"/>
            <a:t>Contacting a supervisor</a:t>
          </a:r>
          <a:endParaRPr lang="en-US" sz="2000" kern="1200"/>
        </a:p>
      </dsp:txBody>
      <dsp:txXfrm>
        <a:off x="7499029" y="1527752"/>
        <a:ext cx="1735886" cy="1249838"/>
      </dsp:txXfrm>
    </dsp:sp>
    <dsp:sp modelId="{69D82BA5-3B22-B44A-A6A8-04D90FF191EF}">
      <dsp:nvSpPr>
        <dsp:cNvPr id="0" name=""/>
        <dsp:cNvSpPr/>
      </dsp:nvSpPr>
      <dsp:spPr>
        <a:xfrm>
          <a:off x="7499029" y="694527"/>
          <a:ext cx="1735886" cy="833225"/>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71467" tIns="165100" rIns="171467" bIns="165100" numCol="1" spcCol="1270" anchor="ctr" anchorCtr="0">
          <a:noAutofit/>
        </a:bodyPr>
        <a:lstStyle/>
        <a:p>
          <a:pPr marL="0" lvl="0" indent="0" algn="l" defTabSz="1600200">
            <a:lnSpc>
              <a:spcPct val="90000"/>
            </a:lnSpc>
            <a:spcBef>
              <a:spcPct val="0"/>
            </a:spcBef>
            <a:spcAft>
              <a:spcPct val="35000"/>
            </a:spcAft>
            <a:buNone/>
          </a:pPr>
          <a:r>
            <a:rPr lang="en-US" sz="3600" kern="1200"/>
            <a:t>05</a:t>
          </a:r>
        </a:p>
      </dsp:txBody>
      <dsp:txXfrm>
        <a:off x="7499029" y="694527"/>
        <a:ext cx="1735886" cy="833225"/>
      </dsp:txXfrm>
    </dsp:sp>
    <dsp:sp modelId="{195452F5-E8C2-9446-A74D-457EE84FD67C}">
      <dsp:nvSpPr>
        <dsp:cNvPr id="0" name=""/>
        <dsp:cNvSpPr/>
      </dsp:nvSpPr>
      <dsp:spPr>
        <a:xfrm>
          <a:off x="9373787" y="694527"/>
          <a:ext cx="1735886" cy="2083063"/>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1467" tIns="0" rIns="171467" bIns="330200" numCol="1" spcCol="1270" anchor="t" anchorCtr="0">
          <a:noAutofit/>
        </a:bodyPr>
        <a:lstStyle/>
        <a:p>
          <a:pPr marL="0" lvl="0" indent="0" algn="l" defTabSz="889000">
            <a:lnSpc>
              <a:spcPct val="90000"/>
            </a:lnSpc>
            <a:spcBef>
              <a:spcPct val="0"/>
            </a:spcBef>
            <a:spcAft>
              <a:spcPct val="35000"/>
            </a:spcAft>
            <a:buNone/>
          </a:pPr>
          <a:r>
            <a:rPr lang="en-GB" sz="2000" kern="1200"/>
            <a:t>Q&amp;A</a:t>
          </a:r>
          <a:endParaRPr lang="en-US" sz="2000" kern="1200"/>
        </a:p>
      </dsp:txBody>
      <dsp:txXfrm>
        <a:off x="9373787" y="1527752"/>
        <a:ext cx="1735886" cy="1249838"/>
      </dsp:txXfrm>
    </dsp:sp>
    <dsp:sp modelId="{87DED980-174B-A740-A2EC-6DEB3F256652}">
      <dsp:nvSpPr>
        <dsp:cNvPr id="0" name=""/>
        <dsp:cNvSpPr/>
      </dsp:nvSpPr>
      <dsp:spPr>
        <a:xfrm>
          <a:off x="9373787" y="694527"/>
          <a:ext cx="1735886" cy="833225"/>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71467" tIns="165100" rIns="171467" bIns="165100" numCol="1" spcCol="1270" anchor="ctr" anchorCtr="0">
          <a:noAutofit/>
        </a:bodyPr>
        <a:lstStyle/>
        <a:p>
          <a:pPr marL="0" lvl="0" indent="0" algn="l" defTabSz="1600200">
            <a:lnSpc>
              <a:spcPct val="90000"/>
            </a:lnSpc>
            <a:spcBef>
              <a:spcPct val="0"/>
            </a:spcBef>
            <a:spcAft>
              <a:spcPct val="35000"/>
            </a:spcAft>
            <a:buNone/>
          </a:pPr>
          <a:r>
            <a:rPr lang="en-US" sz="3600" kern="1200"/>
            <a:t>06</a:t>
          </a:r>
        </a:p>
      </dsp:txBody>
      <dsp:txXfrm>
        <a:off x="9373787" y="694527"/>
        <a:ext cx="1735886" cy="833225"/>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9/12/24</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0310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9/12/24</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9455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9/12/24</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54566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9/12/24</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406940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9/12/24</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20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9/12/24</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20009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9/12/24</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34361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9/12/24</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54227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9/12/24</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985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9/12/24</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9/12/24</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91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9/12/24</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113756585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deviantart.com/rosefairytheavenger/art/Galaxy-All-Father-Odin-511638615"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itsdu.dk/en/mit_studie/kandidat/candmerc_odense/speciale/ideer_og_kilde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A27539-4286-4FA8-9DA6-7CF23744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F4F160-FD38-0A41-ABA0-DCCDB314C801}"/>
              </a:ext>
            </a:extLst>
          </p:cNvPr>
          <p:cNvSpPr>
            <a:spLocks noGrp="1"/>
          </p:cNvSpPr>
          <p:nvPr>
            <p:ph type="ctrTitle"/>
          </p:nvPr>
        </p:nvSpPr>
        <p:spPr>
          <a:xfrm>
            <a:off x="7112369" y="1079500"/>
            <a:ext cx="4078800" cy="2138400"/>
          </a:xfrm>
        </p:spPr>
        <p:txBody>
          <a:bodyPr>
            <a:normAutofit/>
          </a:bodyPr>
          <a:lstStyle/>
          <a:p>
            <a:r>
              <a:rPr lang="en-GB" dirty="0"/>
              <a:t>Masters’ Thesis Introduction</a:t>
            </a:r>
          </a:p>
        </p:txBody>
      </p:sp>
      <p:sp>
        <p:nvSpPr>
          <p:cNvPr id="3" name="Subtitle 2">
            <a:extLst>
              <a:ext uri="{FF2B5EF4-FFF2-40B4-BE49-F238E27FC236}">
                <a16:creationId xmlns:a16="http://schemas.microsoft.com/office/drawing/2014/main" id="{E02E127D-0FC7-F441-9CD3-FE41922AB087}"/>
              </a:ext>
            </a:extLst>
          </p:cNvPr>
          <p:cNvSpPr>
            <a:spLocks noGrp="1"/>
          </p:cNvSpPr>
          <p:nvPr>
            <p:ph type="subTitle" idx="1"/>
          </p:nvPr>
        </p:nvSpPr>
        <p:spPr>
          <a:xfrm>
            <a:off x="7112369" y="4113213"/>
            <a:ext cx="4078800" cy="1655762"/>
          </a:xfrm>
        </p:spPr>
        <p:txBody>
          <a:bodyPr>
            <a:normAutofit/>
          </a:bodyPr>
          <a:lstStyle/>
          <a:p>
            <a:pPr>
              <a:lnSpc>
                <a:spcPct val="115000"/>
              </a:lnSpc>
            </a:pPr>
            <a:r>
              <a:rPr lang="en-GB" dirty="0"/>
              <a:t>GMCC &amp; BMMC</a:t>
            </a:r>
          </a:p>
          <a:p>
            <a:pPr>
              <a:lnSpc>
                <a:spcPct val="115000"/>
              </a:lnSpc>
            </a:pPr>
            <a:r>
              <a:rPr lang="en-GB" dirty="0"/>
              <a:t>Anuja Anil Pradhan, PhD</a:t>
            </a:r>
          </a:p>
          <a:p>
            <a:pPr>
              <a:lnSpc>
                <a:spcPct val="115000"/>
              </a:lnSpc>
            </a:pPr>
            <a:r>
              <a:rPr lang="en-GB" dirty="0"/>
              <a:t>01/10/2024</a:t>
            </a:r>
          </a:p>
        </p:txBody>
      </p:sp>
      <p:pic>
        <p:nvPicPr>
          <p:cNvPr id="4" name="Picture 3">
            <a:extLst>
              <a:ext uri="{FF2B5EF4-FFF2-40B4-BE49-F238E27FC236}">
                <a16:creationId xmlns:a16="http://schemas.microsoft.com/office/drawing/2014/main" id="{8E9CF041-73A1-BE23-1F39-454C74BC920A}"/>
              </a:ext>
            </a:extLst>
          </p:cNvPr>
          <p:cNvPicPr>
            <a:picLocks noChangeAspect="1"/>
          </p:cNvPicPr>
          <p:nvPr/>
        </p:nvPicPr>
        <p:blipFill rotWithShape="1">
          <a:blip r:embed="rId2"/>
          <a:srcRect l="12476" r="24474" b="-1"/>
          <a:stretch/>
        </p:blipFill>
        <p:spPr>
          <a:xfrm>
            <a:off x="20" y="10"/>
            <a:ext cx="6111518" cy="6857990"/>
          </a:xfrm>
          <a:prstGeom prst="rect">
            <a:avLst/>
          </a:prstGeom>
        </p:spPr>
      </p:pic>
      <p:cxnSp>
        <p:nvCxnSpPr>
          <p:cNvPr id="11" name="Straight Connector 10">
            <a:extLst>
              <a:ext uri="{FF2B5EF4-FFF2-40B4-BE49-F238E27FC236}">
                <a16:creationId xmlns:a16="http://schemas.microsoft.com/office/drawing/2014/main" id="{C5E74535-9C0E-4211-B088-610AD56262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Picture 6" descr="Shape&#10;&#10;Description automatically generated with medium confidence">
            <a:extLst>
              <a:ext uri="{FF2B5EF4-FFF2-40B4-BE49-F238E27FC236}">
                <a16:creationId xmlns:a16="http://schemas.microsoft.com/office/drawing/2014/main" id="{8BE62346-800C-E941-B2EF-E9C887103A3B}"/>
              </a:ext>
            </a:extLst>
          </p:cNvPr>
          <p:cNvPicPr>
            <a:picLocks noChangeAspect="1"/>
          </p:cNvPicPr>
          <p:nvPr/>
        </p:nvPicPr>
        <p:blipFill>
          <a:blip r:embed="rId3"/>
          <a:stretch>
            <a:fillRect/>
          </a:stretch>
        </p:blipFill>
        <p:spPr>
          <a:xfrm>
            <a:off x="11195649" y="6458189"/>
            <a:ext cx="996351" cy="266700"/>
          </a:xfrm>
          <a:prstGeom prst="rect">
            <a:avLst/>
          </a:prstGeom>
        </p:spPr>
      </p:pic>
    </p:spTree>
    <p:extLst>
      <p:ext uri="{BB962C8B-B14F-4D97-AF65-F5344CB8AC3E}">
        <p14:creationId xmlns:p14="http://schemas.microsoft.com/office/powerpoint/2010/main" val="360725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5089E-C265-1773-5A7B-F01568B05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3AA04-CA7B-2AAC-C061-1730226CFF30}"/>
              </a:ext>
            </a:extLst>
          </p:cNvPr>
          <p:cNvSpPr>
            <a:spLocks noGrp="1"/>
          </p:cNvSpPr>
          <p:nvPr>
            <p:ph type="title"/>
          </p:nvPr>
        </p:nvSpPr>
        <p:spPr/>
        <p:txBody>
          <a:bodyPr/>
          <a:lstStyle/>
          <a:p>
            <a:r>
              <a:rPr lang="en-GB" dirty="0"/>
              <a:t>Topic Examples</a:t>
            </a:r>
          </a:p>
        </p:txBody>
      </p:sp>
      <p:sp>
        <p:nvSpPr>
          <p:cNvPr id="3" name="Content Placeholder 2">
            <a:extLst>
              <a:ext uri="{FF2B5EF4-FFF2-40B4-BE49-F238E27FC236}">
                <a16:creationId xmlns:a16="http://schemas.microsoft.com/office/drawing/2014/main" id="{9E53ADA0-6310-6E80-B960-4F172BFA8FC4}"/>
              </a:ext>
            </a:extLst>
          </p:cNvPr>
          <p:cNvSpPr>
            <a:spLocks noGrp="1"/>
          </p:cNvSpPr>
          <p:nvPr>
            <p:ph idx="1"/>
          </p:nvPr>
        </p:nvSpPr>
        <p:spPr>
          <a:xfrm>
            <a:off x="989399" y="1685925"/>
            <a:ext cx="10206249" cy="4040191"/>
          </a:xfrm>
        </p:spPr>
        <p:txBody>
          <a:bodyPr numCol="1">
            <a:normAutofit fontScale="85000" lnSpcReduction="20000"/>
          </a:bodyPr>
          <a:lstStyle/>
          <a:p>
            <a:r>
              <a:rPr lang="en-GB" dirty="0"/>
              <a:t>Speciality coffee marketplace in Tanzania</a:t>
            </a:r>
          </a:p>
          <a:p>
            <a:r>
              <a:rPr lang="en-GB" sz="2000" dirty="0"/>
              <a:t>The focus of the thesis will be regarding the consumption and culture of coffee in a producing nation; Tanzania, </a:t>
            </a:r>
            <a:r>
              <a:rPr lang="en-GB" sz="2000" strike="sngStrike" dirty="0"/>
              <a:t>where the results therefrom will be compared to with ones from the global north; Denmark. </a:t>
            </a:r>
          </a:p>
          <a:p>
            <a:r>
              <a:rPr lang="en-GB" sz="2000" dirty="0"/>
              <a:t>We would like to understand and uncover how coffee as a global commodity has become such a luxury product that it is today, through the lenses of Consumption Studies, Marketing Across Culture, Globalization Processes and Marketing Theory. </a:t>
            </a:r>
          </a:p>
          <a:p>
            <a:r>
              <a:rPr lang="en-GB" sz="2000" dirty="0"/>
              <a:t>We will conduct Ethnographic research (In-depth interview + observation) in Tanzania to gather primary data, </a:t>
            </a:r>
            <a:r>
              <a:rPr lang="en-GB" sz="2000" strike="sngStrike" dirty="0"/>
              <a:t>which we intend to compare with Danish secondary data in order to make a comparative analysis of their coffee consumption and culture. </a:t>
            </a:r>
          </a:p>
          <a:p>
            <a:endParaRPr lang="en-GB" dirty="0"/>
          </a:p>
        </p:txBody>
      </p:sp>
      <p:pic>
        <p:nvPicPr>
          <p:cNvPr id="6" name="Picture 5" descr="Shape&#10;&#10;Description automatically generated with medium confidence">
            <a:extLst>
              <a:ext uri="{FF2B5EF4-FFF2-40B4-BE49-F238E27FC236}">
                <a16:creationId xmlns:a16="http://schemas.microsoft.com/office/drawing/2014/main" id="{053A960D-222D-0B8E-2786-2C925D8D113B}"/>
              </a:ext>
            </a:extLst>
          </p:cNvPr>
          <p:cNvPicPr>
            <a:picLocks noChangeAspect="1"/>
          </p:cNvPicPr>
          <p:nvPr/>
        </p:nvPicPr>
        <p:blipFill>
          <a:blip r:embed="rId2"/>
          <a:stretch>
            <a:fillRect/>
          </a:stretch>
        </p:blipFill>
        <p:spPr>
          <a:xfrm>
            <a:off x="11195649" y="6458189"/>
            <a:ext cx="996351" cy="266700"/>
          </a:xfrm>
          <a:prstGeom prst="rect">
            <a:avLst/>
          </a:prstGeom>
        </p:spPr>
      </p:pic>
    </p:spTree>
    <p:extLst>
      <p:ext uri="{BB962C8B-B14F-4D97-AF65-F5344CB8AC3E}">
        <p14:creationId xmlns:p14="http://schemas.microsoft.com/office/powerpoint/2010/main" val="5026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a:extLst>
            <a:ext uri="{FF2B5EF4-FFF2-40B4-BE49-F238E27FC236}">
              <a16:creationId xmlns:a16="http://schemas.microsoft.com/office/drawing/2014/main" id="{35C9A9A5-F753-2B0C-8072-9462A01C0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6C001-27A0-A20D-5020-F34A4B9148B1}"/>
              </a:ext>
            </a:extLst>
          </p:cNvPr>
          <p:cNvSpPr>
            <a:spLocks noGrp="1"/>
          </p:cNvSpPr>
          <p:nvPr>
            <p:ph type="title"/>
          </p:nvPr>
        </p:nvSpPr>
        <p:spPr/>
        <p:txBody>
          <a:bodyPr/>
          <a:lstStyle/>
          <a:p>
            <a:r>
              <a:rPr lang="en-GB" dirty="0"/>
              <a:t>Topic Examples</a:t>
            </a:r>
          </a:p>
        </p:txBody>
      </p:sp>
      <p:sp>
        <p:nvSpPr>
          <p:cNvPr id="3" name="Content Placeholder 2">
            <a:extLst>
              <a:ext uri="{FF2B5EF4-FFF2-40B4-BE49-F238E27FC236}">
                <a16:creationId xmlns:a16="http://schemas.microsoft.com/office/drawing/2014/main" id="{CBD4B3F8-B231-FC8F-F408-6C3401E55B43}"/>
              </a:ext>
            </a:extLst>
          </p:cNvPr>
          <p:cNvSpPr>
            <a:spLocks noGrp="1"/>
          </p:cNvSpPr>
          <p:nvPr>
            <p:ph idx="1"/>
          </p:nvPr>
        </p:nvSpPr>
        <p:spPr>
          <a:xfrm>
            <a:off x="989399" y="1685925"/>
            <a:ext cx="10206249" cy="4040191"/>
          </a:xfrm>
        </p:spPr>
        <p:txBody>
          <a:bodyPr numCol="1">
            <a:normAutofit lnSpcReduction="10000"/>
          </a:bodyPr>
          <a:lstStyle/>
          <a:p>
            <a:pPr>
              <a:lnSpc>
                <a:spcPct val="130000"/>
              </a:lnSpc>
            </a:pPr>
            <a:r>
              <a:rPr lang="en-GB" sz="1400" dirty="0"/>
              <a:t>Topic: </a:t>
            </a:r>
            <a:r>
              <a:rPr lang="en-GB" sz="1400" b="1" dirty="0"/>
              <a:t>Formula 1 </a:t>
            </a:r>
            <a:r>
              <a:rPr lang="en-GB" sz="1400" dirty="0"/>
              <a:t>is a traditionally male-dominated sport in its participants and fandom, and recently has become bigger and gained more female fans. Due to the male dominance female fans tend to be stigmatised by the male fans. This research wants to understand </a:t>
            </a:r>
            <a:r>
              <a:rPr lang="en-GB" sz="1400" b="1" dirty="0"/>
              <a:t>how women interact and participate with the f1 fandom, knowing that they are stigmatised</a:t>
            </a:r>
            <a:r>
              <a:rPr lang="en-GB" sz="1400" dirty="0"/>
              <a:t>. This will be researched in the context of social media.</a:t>
            </a:r>
          </a:p>
          <a:p>
            <a:pPr>
              <a:lnSpc>
                <a:spcPct val="130000"/>
              </a:lnSpc>
            </a:pPr>
            <a:r>
              <a:rPr lang="en-GB" sz="1400" dirty="0"/>
              <a:t>Research questions: How do female f1 fans participate in the f1 fandom? How do female fans navigate the stigma associated with female fans in the f1 fandom?</a:t>
            </a:r>
          </a:p>
          <a:p>
            <a:pPr lvl="1" indent="-360000">
              <a:lnSpc>
                <a:spcPct val="130000"/>
              </a:lnSpc>
              <a:spcBef>
                <a:spcPts val="1000"/>
              </a:spcBef>
              <a:buClr>
                <a:schemeClr val="accent3"/>
              </a:buClr>
              <a:buFont typeface="Wingdings" panose="05000000000000000000" pitchFamily="2" charset="2"/>
              <a:buChar char=""/>
            </a:pPr>
            <a:r>
              <a:rPr lang="en-GB" sz="1400" dirty="0"/>
              <a:t>Methods  - </a:t>
            </a:r>
            <a:r>
              <a:rPr lang="en-GB" sz="1400" b="1" dirty="0"/>
              <a:t>Interviews</a:t>
            </a:r>
            <a:r>
              <a:rPr lang="en-GB" sz="1400" dirty="0"/>
              <a:t>: interviews with women who are fans of f1 and use social media to understand why they use social media, how they experience stigmatisation and to understand how this affects them. </a:t>
            </a:r>
            <a:r>
              <a:rPr lang="en-GB" sz="1400" b="1" dirty="0" err="1"/>
              <a:t>Netnography</a:t>
            </a:r>
            <a:r>
              <a:rPr lang="en-GB" sz="1400" dirty="0"/>
              <a:t>: to see what the content is that is created by women fans of f1 on different social media platforms as well as understand what kind of content is popular among female fans. To understand how stigmatisation is visible on social media</a:t>
            </a:r>
          </a:p>
          <a:p>
            <a:pPr>
              <a:lnSpc>
                <a:spcPct val="130000"/>
              </a:lnSpc>
            </a:pPr>
            <a:r>
              <a:rPr lang="en-GB" sz="1400" dirty="0"/>
              <a:t>Theories: </a:t>
            </a:r>
            <a:r>
              <a:rPr lang="en-GB" sz="1400" b="1" dirty="0"/>
              <a:t>Articulation theory</a:t>
            </a:r>
            <a:r>
              <a:rPr lang="en-GB" sz="1400" dirty="0"/>
              <a:t>: to understand how female fans articulate themselves on different social media platforms. </a:t>
            </a:r>
            <a:r>
              <a:rPr lang="en-GB" sz="1400" b="1" dirty="0"/>
              <a:t>Social identity theory</a:t>
            </a:r>
            <a:r>
              <a:rPr lang="en-GB" sz="1400" dirty="0"/>
              <a:t>: to understand what is the relation between what and who fans socially identify with and their femininity, in terms of teams, drivers and other fans</a:t>
            </a:r>
          </a:p>
        </p:txBody>
      </p:sp>
      <p:pic>
        <p:nvPicPr>
          <p:cNvPr id="6" name="Picture 5" descr="Shape&#10;&#10;Description automatically generated with medium confidence">
            <a:extLst>
              <a:ext uri="{FF2B5EF4-FFF2-40B4-BE49-F238E27FC236}">
                <a16:creationId xmlns:a16="http://schemas.microsoft.com/office/drawing/2014/main" id="{C83052E6-07A4-EA15-709E-8738E7F3AE5D}"/>
              </a:ext>
            </a:extLst>
          </p:cNvPr>
          <p:cNvPicPr>
            <a:picLocks noChangeAspect="1"/>
          </p:cNvPicPr>
          <p:nvPr/>
        </p:nvPicPr>
        <p:blipFill>
          <a:blip r:embed="rId3"/>
          <a:stretch>
            <a:fillRect/>
          </a:stretch>
        </p:blipFill>
        <p:spPr>
          <a:xfrm>
            <a:off x="11195649" y="6458189"/>
            <a:ext cx="996351" cy="266700"/>
          </a:xfrm>
          <a:prstGeom prst="rect">
            <a:avLst/>
          </a:prstGeom>
        </p:spPr>
      </p:pic>
    </p:spTree>
    <p:extLst>
      <p:ext uri="{BB962C8B-B14F-4D97-AF65-F5344CB8AC3E}">
        <p14:creationId xmlns:p14="http://schemas.microsoft.com/office/powerpoint/2010/main" val="247039987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22348-09E5-21C0-5BF1-79F46C8F8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F8979F-0833-6FDB-815B-A627C0ADCD6E}"/>
              </a:ext>
            </a:extLst>
          </p:cNvPr>
          <p:cNvSpPr>
            <a:spLocks noGrp="1"/>
          </p:cNvSpPr>
          <p:nvPr>
            <p:ph type="title"/>
          </p:nvPr>
        </p:nvSpPr>
        <p:spPr/>
        <p:txBody>
          <a:bodyPr/>
          <a:lstStyle/>
          <a:p>
            <a:r>
              <a:rPr lang="en-GB" dirty="0"/>
              <a:t>Topic Examples</a:t>
            </a:r>
          </a:p>
        </p:txBody>
      </p:sp>
      <p:sp>
        <p:nvSpPr>
          <p:cNvPr id="3" name="Content Placeholder 2">
            <a:extLst>
              <a:ext uri="{FF2B5EF4-FFF2-40B4-BE49-F238E27FC236}">
                <a16:creationId xmlns:a16="http://schemas.microsoft.com/office/drawing/2014/main" id="{BAC22AD4-ED79-FC58-0926-23331DC3D266}"/>
              </a:ext>
            </a:extLst>
          </p:cNvPr>
          <p:cNvSpPr>
            <a:spLocks noGrp="1"/>
          </p:cNvSpPr>
          <p:nvPr>
            <p:ph idx="1"/>
          </p:nvPr>
        </p:nvSpPr>
        <p:spPr>
          <a:xfrm>
            <a:off x="989399" y="1685925"/>
            <a:ext cx="10206249" cy="4040191"/>
          </a:xfrm>
        </p:spPr>
        <p:txBody>
          <a:bodyPr numCol="1">
            <a:normAutofit/>
          </a:bodyPr>
          <a:lstStyle/>
          <a:p>
            <a:r>
              <a:rPr lang="en-GB" sz="2000" dirty="0"/>
              <a:t>Why do consumers appreciate craft beers?</a:t>
            </a:r>
            <a:endParaRPr lang="en-GB" dirty="0"/>
          </a:p>
          <a:p>
            <a:r>
              <a:rPr lang="en-GB" dirty="0"/>
              <a:t>What role does marketing communications play in the investment gender gap?</a:t>
            </a:r>
          </a:p>
          <a:p>
            <a:r>
              <a:rPr lang="en-GB" sz="2000" dirty="0"/>
              <a:t>How do adult fans understand their identities in relationship to Disney </a:t>
            </a:r>
            <a:r>
              <a:rPr lang="en-GB" dirty="0"/>
              <a:t>princesses?</a:t>
            </a:r>
          </a:p>
          <a:p>
            <a:r>
              <a:rPr lang="en-GB" dirty="0"/>
              <a:t>What are the consumption markers of adulthood for Gen Z consumers?</a:t>
            </a:r>
          </a:p>
          <a:p>
            <a:r>
              <a:rPr lang="en-GB" sz="2000" dirty="0"/>
              <a:t>How are practices </a:t>
            </a:r>
            <a:r>
              <a:rPr lang="en-GB" sz="2000"/>
              <a:t>like clothes swapping </a:t>
            </a:r>
            <a:r>
              <a:rPr lang="en-GB" sz="2000" dirty="0"/>
              <a:t>influencing sustainability?</a:t>
            </a:r>
          </a:p>
          <a:p>
            <a:endParaRPr lang="en-GB" dirty="0"/>
          </a:p>
        </p:txBody>
      </p:sp>
      <p:pic>
        <p:nvPicPr>
          <p:cNvPr id="6" name="Picture 5" descr="Shape&#10;&#10;Description automatically generated with medium confidence">
            <a:extLst>
              <a:ext uri="{FF2B5EF4-FFF2-40B4-BE49-F238E27FC236}">
                <a16:creationId xmlns:a16="http://schemas.microsoft.com/office/drawing/2014/main" id="{898A8799-7EFC-A655-89C9-99E335E38B60}"/>
              </a:ext>
            </a:extLst>
          </p:cNvPr>
          <p:cNvPicPr>
            <a:picLocks noChangeAspect="1"/>
          </p:cNvPicPr>
          <p:nvPr/>
        </p:nvPicPr>
        <p:blipFill>
          <a:blip r:embed="rId2"/>
          <a:stretch>
            <a:fillRect/>
          </a:stretch>
        </p:blipFill>
        <p:spPr>
          <a:xfrm>
            <a:off x="11195649" y="6458189"/>
            <a:ext cx="996351" cy="266700"/>
          </a:xfrm>
          <a:prstGeom prst="rect">
            <a:avLst/>
          </a:prstGeom>
        </p:spPr>
      </p:pic>
    </p:spTree>
    <p:extLst>
      <p:ext uri="{BB962C8B-B14F-4D97-AF65-F5344CB8AC3E}">
        <p14:creationId xmlns:p14="http://schemas.microsoft.com/office/powerpoint/2010/main" val="90234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55446-672C-F94D-A070-C4E226046D4E}"/>
              </a:ext>
            </a:extLst>
          </p:cNvPr>
          <p:cNvSpPr>
            <a:spLocks noGrp="1"/>
          </p:cNvSpPr>
          <p:nvPr>
            <p:ph type="title"/>
          </p:nvPr>
        </p:nvSpPr>
        <p:spPr>
          <a:xfrm>
            <a:off x="4868987" y="395288"/>
            <a:ext cx="6317998" cy="1120439"/>
          </a:xfrm>
        </p:spPr>
        <p:txBody>
          <a:bodyPr wrap="square" anchor="b">
            <a:normAutofit/>
          </a:bodyPr>
          <a:lstStyle/>
          <a:p>
            <a:pPr algn="ctr"/>
            <a:r>
              <a:rPr lang="en-GB" dirty="0"/>
              <a:t>Contacting a potential supervisor</a:t>
            </a:r>
            <a:endParaRPr lang="en-GB"/>
          </a:p>
        </p:txBody>
      </p:sp>
      <p:pic>
        <p:nvPicPr>
          <p:cNvPr id="5" name="Picture 4" descr="Person holding mouse">
            <a:extLst>
              <a:ext uri="{FF2B5EF4-FFF2-40B4-BE49-F238E27FC236}">
                <a16:creationId xmlns:a16="http://schemas.microsoft.com/office/drawing/2014/main" id="{201DC113-EAC5-7581-B328-33049D714341}"/>
              </a:ext>
            </a:extLst>
          </p:cNvPr>
          <p:cNvPicPr>
            <a:picLocks noChangeAspect="1"/>
          </p:cNvPicPr>
          <p:nvPr/>
        </p:nvPicPr>
        <p:blipFill rotWithShape="1">
          <a:blip r:embed="rId2"/>
          <a:srcRect l="32890" r="29501" b="-1"/>
          <a:stretch/>
        </p:blipFill>
        <p:spPr>
          <a:xfrm>
            <a:off x="20" y="10"/>
            <a:ext cx="3863955" cy="6857989"/>
          </a:xfrm>
          <a:prstGeom prst="rect">
            <a:avLst/>
          </a:prstGeom>
        </p:spPr>
      </p:pic>
      <p:cxnSp>
        <p:nvCxnSpPr>
          <p:cNvPr id="11" name="Straight Connector 10">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BB92B1-E6B6-E145-9591-10DA71C2F85E}"/>
              </a:ext>
            </a:extLst>
          </p:cNvPr>
          <p:cNvSpPr>
            <a:spLocks noGrp="1"/>
          </p:cNvSpPr>
          <p:nvPr>
            <p:ph idx="1"/>
          </p:nvPr>
        </p:nvSpPr>
        <p:spPr>
          <a:xfrm>
            <a:off x="4868986" y="2413468"/>
            <a:ext cx="6318000" cy="3365032"/>
          </a:xfrm>
        </p:spPr>
        <p:txBody>
          <a:bodyPr>
            <a:normAutofit/>
          </a:bodyPr>
          <a:lstStyle/>
          <a:p>
            <a:r>
              <a:rPr lang="en-GB" b="1" dirty="0"/>
              <a:t>Email</a:t>
            </a:r>
            <a:r>
              <a:rPr lang="en-GB" dirty="0"/>
              <a:t> a potential supervisor if you have an idea they might like</a:t>
            </a:r>
          </a:p>
          <a:p>
            <a:r>
              <a:rPr lang="en-GB" dirty="0"/>
              <a:t>Be </a:t>
            </a:r>
            <a:r>
              <a:rPr lang="en-GB" b="1" dirty="0"/>
              <a:t>concise</a:t>
            </a:r>
            <a:endParaRPr lang="en-GB" dirty="0"/>
          </a:p>
          <a:p>
            <a:r>
              <a:rPr lang="en-GB" dirty="0"/>
              <a:t>Don’t shop around</a:t>
            </a:r>
          </a:p>
          <a:p>
            <a:r>
              <a:rPr lang="en-GB" dirty="0"/>
              <a:t>Don’t misinterpret short responses</a:t>
            </a:r>
          </a:p>
        </p:txBody>
      </p:sp>
      <p:pic>
        <p:nvPicPr>
          <p:cNvPr id="19" name="Picture 18" descr="Shape&#10;&#10;Description automatically generated with medium confidence">
            <a:extLst>
              <a:ext uri="{FF2B5EF4-FFF2-40B4-BE49-F238E27FC236}">
                <a16:creationId xmlns:a16="http://schemas.microsoft.com/office/drawing/2014/main" id="{352899B1-86D8-1B49-A486-341FA7F9823E}"/>
              </a:ext>
            </a:extLst>
          </p:cNvPr>
          <p:cNvPicPr>
            <a:picLocks noChangeAspect="1"/>
          </p:cNvPicPr>
          <p:nvPr/>
        </p:nvPicPr>
        <p:blipFill>
          <a:blip r:embed="rId3"/>
          <a:stretch>
            <a:fillRect/>
          </a:stretch>
        </p:blipFill>
        <p:spPr>
          <a:xfrm>
            <a:off x="11195649" y="6458189"/>
            <a:ext cx="996351" cy="266700"/>
          </a:xfrm>
          <a:prstGeom prst="rect">
            <a:avLst/>
          </a:prstGeom>
        </p:spPr>
      </p:pic>
    </p:spTree>
    <p:extLst>
      <p:ext uri="{BB962C8B-B14F-4D97-AF65-F5344CB8AC3E}">
        <p14:creationId xmlns:p14="http://schemas.microsoft.com/office/powerpoint/2010/main" val="218720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5" name="Group 14">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7"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20" name="Rectangle 19">
            <a:extLst>
              <a:ext uri="{FF2B5EF4-FFF2-40B4-BE49-F238E27FC236}">
                <a16:creationId xmlns:a16="http://schemas.microsoft.com/office/drawing/2014/main" id="{1F4CD6D0-88B6-45F4-AC60-54587D3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og with its mouth open&#10;&#10;Description automatically generated with medium confidence">
            <a:extLst>
              <a:ext uri="{FF2B5EF4-FFF2-40B4-BE49-F238E27FC236}">
                <a16:creationId xmlns:a16="http://schemas.microsoft.com/office/drawing/2014/main" id="{5186B479-40F4-8D4B-9634-B9B3D74DC81F}"/>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2" name="Rectangle 21">
            <a:extLst>
              <a:ext uri="{FF2B5EF4-FFF2-40B4-BE49-F238E27FC236}">
                <a16:creationId xmlns:a16="http://schemas.microsoft.com/office/drawing/2014/main" id="{3092D32E-B1E6-4335-BD86-8461882A7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03300" y="-1052423"/>
            <a:ext cx="6857999" cy="8883647"/>
          </a:xfrm>
          <a:prstGeom prst="rect">
            <a:avLst/>
          </a:prstGeom>
          <a:gradFill flip="none" rotWithShape="1">
            <a:gsLst>
              <a:gs pos="0">
                <a:srgbClr val="000000">
                  <a:alpha val="35000"/>
                </a:srgbClr>
              </a:gs>
              <a:gs pos="100000">
                <a:srgbClr val="000000">
                  <a:alpha val="0"/>
                </a:srgbClr>
              </a:gs>
              <a:gs pos="60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41F8414-8E1E-B54A-AD8F-4CAF24CE642F}"/>
              </a:ext>
            </a:extLst>
          </p:cNvPr>
          <p:cNvSpPr>
            <a:spLocks noGrp="1"/>
          </p:cNvSpPr>
          <p:nvPr>
            <p:ph type="title"/>
          </p:nvPr>
        </p:nvSpPr>
        <p:spPr>
          <a:xfrm>
            <a:off x="990000" y="395289"/>
            <a:ext cx="4075200" cy="2226688"/>
          </a:xfrm>
        </p:spPr>
        <p:txBody>
          <a:bodyPr vert="horz" lIns="91440" tIns="45720" rIns="91440" bIns="45720" rtlCol="0" anchor="b" anchorCtr="0">
            <a:normAutofit/>
          </a:bodyPr>
          <a:lstStyle/>
          <a:p>
            <a:pPr algn="ctr">
              <a:lnSpc>
                <a:spcPct val="90000"/>
              </a:lnSpc>
            </a:pPr>
            <a:r>
              <a:rPr lang="en-US" sz="4400" dirty="0">
                <a:solidFill>
                  <a:srgbClr val="FFFFFF"/>
                </a:solidFill>
              </a:rPr>
              <a:t>Questions</a:t>
            </a:r>
            <a:r>
              <a:rPr lang="en-US" sz="4400">
                <a:solidFill>
                  <a:srgbClr val="FFFFFF"/>
                </a:solidFill>
              </a:rPr>
              <a:t>? </a:t>
            </a:r>
            <a:br>
              <a:rPr lang="en-US" sz="4400">
                <a:solidFill>
                  <a:srgbClr val="FFFFFF"/>
                </a:solidFill>
              </a:rPr>
            </a:br>
            <a:r>
              <a:rPr lang="en-US" sz="4400">
                <a:solidFill>
                  <a:srgbClr val="FFFFFF"/>
                </a:solidFill>
              </a:rPr>
              <a:t>(not my dog)</a:t>
            </a:r>
            <a:endParaRPr lang="en-US" sz="4400" dirty="0">
              <a:solidFill>
                <a:srgbClr val="FFFFFF"/>
              </a:solidFill>
            </a:endParaRPr>
          </a:p>
        </p:txBody>
      </p:sp>
      <p:grpSp>
        <p:nvGrpSpPr>
          <p:cNvPr id="24" name="Group 23">
            <a:extLst>
              <a:ext uri="{FF2B5EF4-FFF2-40B4-BE49-F238E27FC236}">
                <a16:creationId xmlns:a16="http://schemas.microsoft.com/office/drawing/2014/main" id="{53D83BC4-A03A-4B80-BE2E-AB1542ABAD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25" name="Rectangle 24">
              <a:extLst>
                <a:ext uri="{FF2B5EF4-FFF2-40B4-BE49-F238E27FC236}">
                  <a16:creationId xmlns:a16="http://schemas.microsoft.com/office/drawing/2014/main" id="{2F6F3D9A-452B-4940-9828-23E2DA52F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C141C93-0464-49A4-80F9-CBA4B473210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7" name="Group 26">
                <a:extLst>
                  <a:ext uri="{FF2B5EF4-FFF2-40B4-BE49-F238E27FC236}">
                    <a16:creationId xmlns:a16="http://schemas.microsoft.com/office/drawing/2014/main" id="{0FBE46EE-1DFB-4A24-A727-EABB7534FB2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32" name="Freeform 68">
                  <a:extLst>
                    <a:ext uri="{FF2B5EF4-FFF2-40B4-BE49-F238E27FC236}">
                      <a16:creationId xmlns:a16="http://schemas.microsoft.com/office/drawing/2014/main" id="{2892A7AB-12E4-4169-836F-A0D0C91B7F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9">
                  <a:extLst>
                    <a:ext uri="{FF2B5EF4-FFF2-40B4-BE49-F238E27FC236}">
                      <a16:creationId xmlns:a16="http://schemas.microsoft.com/office/drawing/2014/main" id="{1F214575-72DE-4088-8694-62F426EF7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Line 70">
                  <a:extLst>
                    <a:ext uri="{FF2B5EF4-FFF2-40B4-BE49-F238E27FC236}">
                      <a16:creationId xmlns:a16="http://schemas.microsoft.com/office/drawing/2014/main" id="{DE02F19E-EAED-436A-985B-21E4AFF3ECF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6748F1F2-C6CE-4B1D-BC12-02955EA2BA8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9" name="Freeform 68">
                  <a:extLst>
                    <a:ext uri="{FF2B5EF4-FFF2-40B4-BE49-F238E27FC236}">
                      <a16:creationId xmlns:a16="http://schemas.microsoft.com/office/drawing/2014/main" id="{80A5916D-E677-43F6-96A9-E16E5A843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9">
                  <a:extLst>
                    <a:ext uri="{FF2B5EF4-FFF2-40B4-BE49-F238E27FC236}">
                      <a16:creationId xmlns:a16="http://schemas.microsoft.com/office/drawing/2014/main" id="{115C4984-068B-47EF-9298-FC8384998B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Line 70">
                  <a:extLst>
                    <a:ext uri="{FF2B5EF4-FFF2-40B4-BE49-F238E27FC236}">
                      <a16:creationId xmlns:a16="http://schemas.microsoft.com/office/drawing/2014/main" id="{8E1D9610-842B-4FB4-912A-67F61723EBF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7" name="Picture 6" descr="Shape&#10;&#10;Description automatically generated with medium confidence">
            <a:extLst>
              <a:ext uri="{FF2B5EF4-FFF2-40B4-BE49-F238E27FC236}">
                <a16:creationId xmlns:a16="http://schemas.microsoft.com/office/drawing/2014/main" id="{A4DA5CBA-BDA0-2549-A181-41743B436620}"/>
              </a:ext>
            </a:extLst>
          </p:cNvPr>
          <p:cNvPicPr>
            <a:picLocks noChangeAspect="1"/>
          </p:cNvPicPr>
          <p:nvPr/>
        </p:nvPicPr>
        <p:blipFill>
          <a:blip r:embed="rId3"/>
          <a:stretch>
            <a:fillRect/>
          </a:stretch>
        </p:blipFill>
        <p:spPr>
          <a:xfrm>
            <a:off x="11195649" y="6458189"/>
            <a:ext cx="996351" cy="266700"/>
          </a:xfrm>
          <a:prstGeom prst="rect">
            <a:avLst/>
          </a:prstGeom>
        </p:spPr>
      </p:pic>
    </p:spTree>
    <p:extLst>
      <p:ext uri="{BB962C8B-B14F-4D97-AF65-F5344CB8AC3E}">
        <p14:creationId xmlns:p14="http://schemas.microsoft.com/office/powerpoint/2010/main" val="270906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593E843D-D58E-A64A-A599-65C34C17B2C2}"/>
              </a:ext>
            </a:extLst>
          </p:cNvPr>
          <p:cNvSpPr>
            <a:spLocks noGrp="1"/>
          </p:cNvSpPr>
          <p:nvPr>
            <p:ph type="title"/>
          </p:nvPr>
        </p:nvSpPr>
        <p:spPr>
          <a:xfrm>
            <a:off x="1078100" y="542671"/>
            <a:ext cx="10026650" cy="1124202"/>
          </a:xfrm>
        </p:spPr>
        <p:txBody>
          <a:bodyPr wrap="square" anchor="ctr">
            <a:normAutofit/>
          </a:bodyPr>
          <a:lstStyle/>
          <a:p>
            <a:pPr algn="ctr"/>
            <a:r>
              <a:rPr lang="en-GB" dirty="0"/>
              <a:t>Agenda</a:t>
            </a:r>
            <a:endParaRPr lang="en-GB"/>
          </a:p>
        </p:txBody>
      </p:sp>
      <p:sp>
        <p:nvSpPr>
          <p:cNvPr id="12" name="Rectangle 11">
            <a:extLst>
              <a:ext uri="{FF2B5EF4-FFF2-40B4-BE49-F238E27FC236}">
                <a16:creationId xmlns:a16="http://schemas.microsoft.com/office/drawing/2014/main" id="{F883A8D1-ED1B-47A1-AA44-289C080ED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2664"/>
            <a:ext cx="12192000" cy="4605336"/>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Shape&#10;&#10;Description automatically generated with medium confidence">
            <a:extLst>
              <a:ext uri="{FF2B5EF4-FFF2-40B4-BE49-F238E27FC236}">
                <a16:creationId xmlns:a16="http://schemas.microsoft.com/office/drawing/2014/main" id="{09854673-E772-A6B4-1BE3-34488D3A9044}"/>
              </a:ext>
            </a:extLst>
          </p:cNvPr>
          <p:cNvPicPr>
            <a:picLocks noChangeAspect="1"/>
          </p:cNvPicPr>
          <p:nvPr/>
        </p:nvPicPr>
        <p:blipFill>
          <a:blip r:embed="rId2"/>
          <a:stretch>
            <a:fillRect/>
          </a:stretch>
        </p:blipFill>
        <p:spPr>
          <a:xfrm>
            <a:off x="11195649" y="6458189"/>
            <a:ext cx="996351" cy="266700"/>
          </a:xfrm>
          <a:prstGeom prst="rect">
            <a:avLst/>
          </a:prstGeom>
        </p:spPr>
      </p:pic>
      <p:graphicFrame>
        <p:nvGraphicFramePr>
          <p:cNvPr id="6" name="Content Placeholder 2">
            <a:extLst>
              <a:ext uri="{FF2B5EF4-FFF2-40B4-BE49-F238E27FC236}">
                <a16:creationId xmlns:a16="http://schemas.microsoft.com/office/drawing/2014/main" id="{DBC24528-2EAA-F149-0835-C25237421FC7}"/>
              </a:ext>
            </a:extLst>
          </p:cNvPr>
          <p:cNvGraphicFramePr>
            <a:graphicFrameLocks noGrp="1"/>
          </p:cNvGraphicFramePr>
          <p:nvPr>
            <p:ph idx="1"/>
            <p:extLst>
              <p:ext uri="{D42A27DB-BD31-4B8C-83A1-F6EECF244321}">
                <p14:modId xmlns:p14="http://schemas.microsoft.com/office/powerpoint/2010/main" val="1711225953"/>
              </p:ext>
            </p:extLst>
          </p:nvPr>
        </p:nvGraphicFramePr>
        <p:xfrm>
          <a:off x="541338" y="2843212"/>
          <a:ext cx="11109674" cy="3472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7325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4" name="Group 13">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9" name="Rectangle 18">
            <a:extLst>
              <a:ext uri="{FF2B5EF4-FFF2-40B4-BE49-F238E27FC236}">
                <a16:creationId xmlns:a16="http://schemas.microsoft.com/office/drawing/2014/main" id="{42EC32AE-E4F8-4BC6-BEF2-B48BDD157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F827B2-AD5B-BE33-80EA-52E2DD4F9C0A}"/>
              </a:ext>
            </a:extLst>
          </p:cNvPr>
          <p:cNvSpPr>
            <a:spLocks noGrp="1"/>
          </p:cNvSpPr>
          <p:nvPr>
            <p:ph type="title"/>
          </p:nvPr>
        </p:nvSpPr>
        <p:spPr>
          <a:xfrm>
            <a:off x="7760863" y="1079500"/>
            <a:ext cx="3882286" cy="2138400"/>
          </a:xfrm>
        </p:spPr>
        <p:txBody>
          <a:bodyPr vert="horz" lIns="91440" tIns="45720" rIns="91440" bIns="45720" rtlCol="0" anchor="b" anchorCtr="0">
            <a:normAutofit/>
          </a:bodyPr>
          <a:lstStyle/>
          <a:p>
            <a:pPr algn="ctr"/>
            <a:r>
              <a:rPr lang="en-US" sz="4800"/>
              <a:t>But First – Check Odin</a:t>
            </a:r>
          </a:p>
        </p:txBody>
      </p:sp>
      <p:pic>
        <p:nvPicPr>
          <p:cNvPr id="5" name="Content Placeholder 4" descr="A person in a garment&#10;&#10;Description automatically generated with medium confidence">
            <a:extLst>
              <a:ext uri="{FF2B5EF4-FFF2-40B4-BE49-F238E27FC236}">
                <a16:creationId xmlns:a16="http://schemas.microsoft.com/office/drawing/2014/main" id="{D611DCAD-539F-6B8F-CB57-54B5CE43388F}"/>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087" r="587" b="1"/>
          <a:stretch/>
        </p:blipFill>
        <p:spPr>
          <a:xfrm>
            <a:off x="20" y="10"/>
            <a:ext cx="7211993" cy="6857990"/>
          </a:xfrm>
          <a:prstGeom prst="rect">
            <a:avLst/>
          </a:prstGeom>
        </p:spPr>
      </p:pic>
      <p:cxnSp>
        <p:nvCxnSpPr>
          <p:cNvPr id="21" name="Straight Connector 20">
            <a:extLst>
              <a:ext uri="{FF2B5EF4-FFF2-40B4-BE49-F238E27FC236}">
                <a16:creationId xmlns:a16="http://schemas.microsoft.com/office/drawing/2014/main" id="{5211C822-2379-4749-95C7-3CDA93294E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2006"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15C853A-7F11-1353-7A7C-B3E11F3FD06A}"/>
              </a:ext>
            </a:extLst>
          </p:cNvPr>
          <p:cNvSpPr txBox="1"/>
          <p:nvPr/>
        </p:nvSpPr>
        <p:spPr>
          <a:xfrm>
            <a:off x="4582768" y="6657945"/>
            <a:ext cx="2629245"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deviantart.com/rosefairytheavenger/art/Galaxy-All-Father-Odin-511638615">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GB" sz="700">
              <a:solidFill>
                <a:srgbClr val="FFFFFF"/>
              </a:solidFill>
            </a:endParaRPr>
          </a:p>
        </p:txBody>
      </p:sp>
    </p:spTree>
    <p:extLst>
      <p:ext uri="{BB962C8B-B14F-4D97-AF65-F5344CB8AC3E}">
        <p14:creationId xmlns:p14="http://schemas.microsoft.com/office/powerpoint/2010/main" val="371290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01A920-AF03-BE47-97BC-02C821DC5509}"/>
              </a:ext>
            </a:extLst>
          </p:cNvPr>
          <p:cNvSpPr>
            <a:spLocks noGrp="1"/>
          </p:cNvSpPr>
          <p:nvPr>
            <p:ph type="title"/>
          </p:nvPr>
        </p:nvSpPr>
        <p:spPr>
          <a:xfrm>
            <a:off x="989400" y="395289"/>
            <a:ext cx="6328800" cy="1112836"/>
          </a:xfrm>
        </p:spPr>
        <p:txBody>
          <a:bodyPr>
            <a:normAutofit/>
          </a:bodyPr>
          <a:lstStyle/>
          <a:p>
            <a:pPr algn="ctr"/>
            <a:r>
              <a:rPr lang="en-GB" dirty="0"/>
              <a:t>General Information</a:t>
            </a:r>
          </a:p>
        </p:txBody>
      </p:sp>
      <p:sp>
        <p:nvSpPr>
          <p:cNvPr id="3" name="Content Placeholder 2">
            <a:extLst>
              <a:ext uri="{FF2B5EF4-FFF2-40B4-BE49-F238E27FC236}">
                <a16:creationId xmlns:a16="http://schemas.microsoft.com/office/drawing/2014/main" id="{787D0BEA-A1C8-C44E-802E-9D7D10AABD76}"/>
              </a:ext>
            </a:extLst>
          </p:cNvPr>
          <p:cNvSpPr>
            <a:spLocks noGrp="1"/>
          </p:cNvSpPr>
          <p:nvPr>
            <p:ph idx="1"/>
          </p:nvPr>
        </p:nvSpPr>
        <p:spPr>
          <a:xfrm>
            <a:off x="989400" y="1864801"/>
            <a:ext cx="6328800" cy="3913700"/>
          </a:xfrm>
        </p:spPr>
        <p:txBody>
          <a:bodyPr>
            <a:normAutofit/>
          </a:bodyPr>
          <a:lstStyle/>
          <a:p>
            <a:r>
              <a:rPr lang="en-GB" dirty="0"/>
              <a:t>Start early</a:t>
            </a:r>
          </a:p>
          <a:p>
            <a:r>
              <a:rPr lang="en-GB" dirty="0"/>
              <a:t>Consider writing in groups</a:t>
            </a:r>
          </a:p>
          <a:p>
            <a:r>
              <a:rPr lang="en-GB" dirty="0"/>
              <a:t>Use what you’ve learned in your courses</a:t>
            </a:r>
          </a:p>
        </p:txBody>
      </p:sp>
      <p:cxnSp>
        <p:nvCxnSpPr>
          <p:cNvPr id="12" name="Straight Connector 11">
            <a:extLst>
              <a:ext uri="{FF2B5EF4-FFF2-40B4-BE49-F238E27FC236}">
                <a16:creationId xmlns:a16="http://schemas.microsoft.com/office/drawing/2014/main" id="{C05D45D7-984D-4CDD-B1BC-0CF407C72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2485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Graphic 6" descr="Pencil">
            <a:extLst>
              <a:ext uri="{FF2B5EF4-FFF2-40B4-BE49-F238E27FC236}">
                <a16:creationId xmlns:a16="http://schemas.microsoft.com/office/drawing/2014/main" id="{80AFA67A-C9E8-1550-A4C7-C449B33F2D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3650" y="2045319"/>
            <a:ext cx="2767362" cy="2767362"/>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1F54BDC4-540D-D144-9C91-54DAE1B5613B}"/>
              </a:ext>
            </a:extLst>
          </p:cNvPr>
          <p:cNvPicPr>
            <a:picLocks noChangeAspect="1"/>
          </p:cNvPicPr>
          <p:nvPr/>
        </p:nvPicPr>
        <p:blipFill>
          <a:blip r:embed="rId4"/>
          <a:stretch>
            <a:fillRect/>
          </a:stretch>
        </p:blipFill>
        <p:spPr>
          <a:xfrm>
            <a:off x="11195649" y="6458189"/>
            <a:ext cx="996351" cy="266700"/>
          </a:xfrm>
          <a:prstGeom prst="rect">
            <a:avLst/>
          </a:prstGeom>
        </p:spPr>
      </p:pic>
    </p:spTree>
    <p:extLst>
      <p:ext uri="{BB962C8B-B14F-4D97-AF65-F5344CB8AC3E}">
        <p14:creationId xmlns:p14="http://schemas.microsoft.com/office/powerpoint/2010/main" val="292845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23E538-8507-354A-8EF9-8338D307FAB2}"/>
              </a:ext>
            </a:extLst>
          </p:cNvPr>
          <p:cNvSpPr>
            <a:spLocks noGrp="1"/>
          </p:cNvSpPr>
          <p:nvPr>
            <p:ph type="title"/>
          </p:nvPr>
        </p:nvSpPr>
        <p:spPr>
          <a:xfrm>
            <a:off x="989999" y="395288"/>
            <a:ext cx="6317998" cy="1120439"/>
          </a:xfrm>
        </p:spPr>
        <p:txBody>
          <a:bodyPr wrap="square" anchor="b">
            <a:normAutofit/>
          </a:bodyPr>
          <a:lstStyle/>
          <a:p>
            <a:pPr algn="ctr"/>
            <a:r>
              <a:rPr lang="en-GB" dirty="0"/>
              <a:t>Problem formulation</a:t>
            </a:r>
            <a:endParaRPr lang="en-GB"/>
          </a:p>
        </p:txBody>
      </p:sp>
      <p:cxnSp>
        <p:nvCxnSpPr>
          <p:cNvPr id="11" name="Straight Connector 10">
            <a:extLst>
              <a:ext uri="{FF2B5EF4-FFF2-40B4-BE49-F238E27FC236}">
                <a16:creationId xmlns:a16="http://schemas.microsoft.com/office/drawing/2014/main" id="{16C132CB-661F-4A80-B2A5-D78FF18C0C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8998"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232E66-B23A-6844-A709-8D2DBCF36B94}"/>
              </a:ext>
            </a:extLst>
          </p:cNvPr>
          <p:cNvSpPr>
            <a:spLocks noGrp="1"/>
          </p:cNvSpPr>
          <p:nvPr>
            <p:ph idx="1"/>
          </p:nvPr>
        </p:nvSpPr>
        <p:spPr>
          <a:xfrm>
            <a:off x="989998" y="2413467"/>
            <a:ext cx="6318000" cy="3922931"/>
          </a:xfrm>
        </p:spPr>
        <p:txBody>
          <a:bodyPr>
            <a:normAutofit lnSpcReduction="10000"/>
          </a:bodyPr>
          <a:lstStyle/>
          <a:p>
            <a:pPr>
              <a:lnSpc>
                <a:spcPct val="140000"/>
              </a:lnSpc>
            </a:pPr>
            <a:r>
              <a:rPr lang="en-GB" sz="1600" dirty="0"/>
              <a:t>Your chance to go on a deep-dive – </a:t>
            </a:r>
            <a:r>
              <a:rPr lang="en-GB" sz="1600" b="1" dirty="0"/>
              <a:t>what do you find interesting?</a:t>
            </a:r>
          </a:p>
          <a:p>
            <a:pPr>
              <a:lnSpc>
                <a:spcPct val="140000"/>
              </a:lnSpc>
            </a:pPr>
            <a:r>
              <a:rPr lang="en-GB" sz="1600" dirty="0"/>
              <a:t>How is this </a:t>
            </a:r>
            <a:r>
              <a:rPr lang="en-GB" sz="1600" b="1" dirty="0"/>
              <a:t>relevant</a:t>
            </a:r>
            <a:r>
              <a:rPr lang="en-GB" sz="1600" dirty="0"/>
              <a:t> to your profile?</a:t>
            </a:r>
          </a:p>
          <a:p>
            <a:pPr>
              <a:lnSpc>
                <a:spcPct val="140000"/>
              </a:lnSpc>
            </a:pPr>
            <a:r>
              <a:rPr lang="en-GB" sz="1600" dirty="0"/>
              <a:t>Is there a possibility of an </a:t>
            </a:r>
            <a:r>
              <a:rPr lang="en-GB" sz="1600" b="1" dirty="0"/>
              <a:t>industry</a:t>
            </a:r>
            <a:r>
              <a:rPr lang="en-GB" sz="1600" dirty="0"/>
              <a:t> collaboration?</a:t>
            </a:r>
          </a:p>
          <a:p>
            <a:pPr>
              <a:lnSpc>
                <a:spcPct val="140000"/>
              </a:lnSpc>
            </a:pPr>
            <a:r>
              <a:rPr lang="en-GB" sz="1600" b="1" dirty="0"/>
              <a:t>You</a:t>
            </a:r>
            <a:r>
              <a:rPr lang="en-GB" sz="1600" dirty="0"/>
              <a:t> are in charge </a:t>
            </a:r>
          </a:p>
          <a:p>
            <a:pPr marL="702900" lvl="1" indent="-342900">
              <a:lnSpc>
                <a:spcPct val="140000"/>
              </a:lnSpc>
              <a:buFont typeface="Arial" panose="020B0604020202020204" pitchFamily="34" charset="0"/>
              <a:buChar char="•"/>
            </a:pPr>
            <a:r>
              <a:rPr lang="en-GB" sz="1600" b="1" dirty="0"/>
              <a:t>Design, implement and describe </a:t>
            </a:r>
            <a:r>
              <a:rPr lang="en-GB" sz="1600" dirty="0"/>
              <a:t>an independent scientific work</a:t>
            </a:r>
          </a:p>
          <a:p>
            <a:pPr marL="702900" lvl="1" indent="-342900">
              <a:lnSpc>
                <a:spcPct val="140000"/>
              </a:lnSpc>
              <a:buFont typeface="Arial" panose="020B0604020202020204" pitchFamily="34" charset="0"/>
              <a:buChar char="•"/>
            </a:pPr>
            <a:r>
              <a:rPr lang="en-GB" sz="1600" dirty="0"/>
              <a:t>Find a suitable </a:t>
            </a:r>
            <a:r>
              <a:rPr lang="en-GB" sz="1600" b="1" dirty="0"/>
              <a:t>topic and a supervisor</a:t>
            </a:r>
          </a:p>
          <a:p>
            <a:pPr>
              <a:lnSpc>
                <a:spcPct val="140000"/>
              </a:lnSpc>
            </a:pPr>
            <a:r>
              <a:rPr lang="en-GB" sz="1600" dirty="0"/>
              <a:t>An opportunity for an exam where </a:t>
            </a:r>
            <a:r>
              <a:rPr lang="en-GB" sz="1600" b="1" dirty="0"/>
              <a:t>YOU pick the question </a:t>
            </a:r>
            <a:r>
              <a:rPr lang="en-GB" sz="1600" dirty="0"/>
              <a:t>you have to answer</a:t>
            </a:r>
          </a:p>
        </p:txBody>
      </p:sp>
      <p:pic>
        <p:nvPicPr>
          <p:cNvPr id="5" name="Picture 4" descr="Sunlit desk">
            <a:extLst>
              <a:ext uri="{FF2B5EF4-FFF2-40B4-BE49-F238E27FC236}">
                <a16:creationId xmlns:a16="http://schemas.microsoft.com/office/drawing/2014/main" id="{8A350400-CA16-969B-87F2-0AEED1E87CF3}"/>
              </a:ext>
            </a:extLst>
          </p:cNvPr>
          <p:cNvPicPr>
            <a:picLocks noChangeAspect="1"/>
          </p:cNvPicPr>
          <p:nvPr/>
        </p:nvPicPr>
        <p:blipFill rotWithShape="1">
          <a:blip r:embed="rId2"/>
          <a:srcRect l="27039" r="35283" b="-1"/>
          <a:stretch/>
        </p:blipFill>
        <p:spPr>
          <a:xfrm>
            <a:off x="8321011" y="10"/>
            <a:ext cx="3870989" cy="685799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A6E085CC-3EBC-6945-B487-4B7DCFFC035E}"/>
              </a:ext>
            </a:extLst>
          </p:cNvPr>
          <p:cNvPicPr>
            <a:picLocks noChangeAspect="1"/>
          </p:cNvPicPr>
          <p:nvPr/>
        </p:nvPicPr>
        <p:blipFill>
          <a:blip r:embed="rId3"/>
          <a:stretch>
            <a:fillRect/>
          </a:stretch>
        </p:blipFill>
        <p:spPr>
          <a:xfrm>
            <a:off x="11195649" y="6458189"/>
            <a:ext cx="996351" cy="266700"/>
          </a:xfrm>
          <a:prstGeom prst="rect">
            <a:avLst/>
          </a:prstGeom>
        </p:spPr>
      </p:pic>
    </p:spTree>
    <p:extLst>
      <p:ext uri="{BB962C8B-B14F-4D97-AF65-F5344CB8AC3E}">
        <p14:creationId xmlns:p14="http://schemas.microsoft.com/office/powerpoint/2010/main" val="147977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BDC5D-34B1-3148-AFB0-8710DF53BAEC}"/>
              </a:ext>
            </a:extLst>
          </p:cNvPr>
          <p:cNvSpPr>
            <a:spLocks noGrp="1"/>
          </p:cNvSpPr>
          <p:nvPr>
            <p:ph type="title"/>
          </p:nvPr>
        </p:nvSpPr>
        <p:spPr/>
        <p:txBody>
          <a:bodyPr/>
          <a:lstStyle/>
          <a:p>
            <a:r>
              <a:rPr lang="en-GB" dirty="0"/>
              <a:t>Problem formulation</a:t>
            </a:r>
          </a:p>
        </p:txBody>
      </p:sp>
      <p:sp>
        <p:nvSpPr>
          <p:cNvPr id="3" name="Content Placeholder 2">
            <a:extLst>
              <a:ext uri="{FF2B5EF4-FFF2-40B4-BE49-F238E27FC236}">
                <a16:creationId xmlns:a16="http://schemas.microsoft.com/office/drawing/2014/main" id="{8D16013D-857A-4748-8556-6D89612EF37B}"/>
              </a:ext>
            </a:extLst>
          </p:cNvPr>
          <p:cNvSpPr>
            <a:spLocks noGrp="1"/>
          </p:cNvSpPr>
          <p:nvPr>
            <p:ph idx="1"/>
          </p:nvPr>
        </p:nvSpPr>
        <p:spPr/>
        <p:txBody>
          <a:bodyPr>
            <a:normAutofit lnSpcReduction="10000"/>
          </a:bodyPr>
          <a:lstStyle/>
          <a:p>
            <a:r>
              <a:rPr lang="en-GB" dirty="0"/>
              <a:t>“A problem that is </a:t>
            </a:r>
            <a:r>
              <a:rPr lang="en-GB" b="1" dirty="0"/>
              <a:t>relevant for the profile</a:t>
            </a:r>
            <a:r>
              <a:rPr lang="en-GB" dirty="0"/>
              <a:t> by applying </a:t>
            </a:r>
            <a:r>
              <a:rPr lang="en-GB" b="1" dirty="0"/>
              <a:t>theories and methods that are characteristic of the profile</a:t>
            </a:r>
            <a:r>
              <a:rPr lang="en-GB" dirty="0"/>
              <a:t>.” </a:t>
            </a:r>
          </a:p>
          <a:p>
            <a:r>
              <a:rPr lang="en-GB" dirty="0"/>
              <a:t>The thesis must use “</a:t>
            </a:r>
            <a:r>
              <a:rPr lang="en-GB" b="1" dirty="0"/>
              <a:t>theory that builds on or extends the knowledge which the student has attained in compulsory courses</a:t>
            </a:r>
            <a:r>
              <a:rPr lang="en-GB" dirty="0"/>
              <a:t>” of the profile. </a:t>
            </a:r>
          </a:p>
          <a:p>
            <a:r>
              <a:rPr lang="en-GB" dirty="0"/>
              <a:t>Typically, </a:t>
            </a:r>
            <a:r>
              <a:rPr lang="en-GB" b="1" dirty="0"/>
              <a:t>cultural/sociological theories </a:t>
            </a:r>
            <a:r>
              <a:rPr lang="en-GB" dirty="0"/>
              <a:t>applied to marketing or consumer behaviour</a:t>
            </a:r>
          </a:p>
          <a:p>
            <a:r>
              <a:rPr lang="en-GB" b="1" dirty="0"/>
              <a:t>Qualitative research methods  </a:t>
            </a:r>
            <a:r>
              <a:rPr lang="en-GB" dirty="0"/>
              <a:t>- ethnographies, interview studies, </a:t>
            </a:r>
            <a:r>
              <a:rPr lang="en-GB" dirty="0" err="1"/>
              <a:t>netnography</a:t>
            </a:r>
            <a:r>
              <a:rPr lang="en-GB" dirty="0"/>
              <a:t>, - applied to marketing or consumer behaviour</a:t>
            </a:r>
          </a:p>
          <a:p>
            <a:endParaRPr lang="en-GB" dirty="0"/>
          </a:p>
        </p:txBody>
      </p:sp>
      <p:pic>
        <p:nvPicPr>
          <p:cNvPr id="6" name="Picture 5" descr="Shape&#10;&#10;Description automatically generated with medium confidence">
            <a:extLst>
              <a:ext uri="{FF2B5EF4-FFF2-40B4-BE49-F238E27FC236}">
                <a16:creationId xmlns:a16="http://schemas.microsoft.com/office/drawing/2014/main" id="{8F91EAAE-134A-3040-A730-B1C5F782BF6E}"/>
              </a:ext>
            </a:extLst>
          </p:cNvPr>
          <p:cNvPicPr>
            <a:picLocks noChangeAspect="1"/>
          </p:cNvPicPr>
          <p:nvPr/>
        </p:nvPicPr>
        <p:blipFill>
          <a:blip r:embed="rId2"/>
          <a:stretch>
            <a:fillRect/>
          </a:stretch>
        </p:blipFill>
        <p:spPr>
          <a:xfrm>
            <a:off x="11195649" y="6458189"/>
            <a:ext cx="996351" cy="266700"/>
          </a:xfrm>
          <a:prstGeom prst="rect">
            <a:avLst/>
          </a:prstGeom>
        </p:spPr>
      </p:pic>
    </p:spTree>
    <p:extLst>
      <p:ext uri="{BB962C8B-B14F-4D97-AF65-F5344CB8AC3E}">
        <p14:creationId xmlns:p14="http://schemas.microsoft.com/office/powerpoint/2010/main" val="282049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F881BC-1028-AC42-BF23-8CC3EC6F289C}"/>
              </a:ext>
            </a:extLst>
          </p:cNvPr>
          <p:cNvSpPr>
            <a:spLocks noGrp="1"/>
          </p:cNvSpPr>
          <p:nvPr>
            <p:ph type="title"/>
          </p:nvPr>
        </p:nvSpPr>
        <p:spPr>
          <a:xfrm>
            <a:off x="7766050" y="395289"/>
            <a:ext cx="3886200" cy="1594290"/>
          </a:xfrm>
        </p:spPr>
        <p:txBody>
          <a:bodyPr wrap="square" anchor="b">
            <a:normAutofit/>
          </a:bodyPr>
          <a:lstStyle/>
          <a:p>
            <a:pPr algn="ctr"/>
            <a:r>
              <a:rPr lang="en-GB"/>
              <a:t>Finding your topic</a:t>
            </a:r>
          </a:p>
        </p:txBody>
      </p:sp>
      <p:pic>
        <p:nvPicPr>
          <p:cNvPr id="8" name="Picture 7" descr="Graphical user interface, text, application&#10;&#10;Description automatically generated">
            <a:hlinkClick r:id="rId2"/>
            <a:extLst>
              <a:ext uri="{FF2B5EF4-FFF2-40B4-BE49-F238E27FC236}">
                <a16:creationId xmlns:a16="http://schemas.microsoft.com/office/drawing/2014/main" id="{D986FBEC-57D4-58EB-8705-84DCD7A2E23E}"/>
              </a:ext>
            </a:extLst>
          </p:cNvPr>
          <p:cNvPicPr>
            <a:picLocks noChangeAspect="1"/>
          </p:cNvPicPr>
          <p:nvPr/>
        </p:nvPicPr>
        <p:blipFill rotWithShape="1">
          <a:blip r:embed="rId3"/>
          <a:srcRect l="15608" r="-2" b="-2"/>
          <a:stretch/>
        </p:blipFill>
        <p:spPr>
          <a:xfrm>
            <a:off x="20" y="10"/>
            <a:ext cx="7211993" cy="6857990"/>
          </a:xfrm>
          <a:prstGeom prst="rect">
            <a:avLst/>
          </a:prstGeom>
        </p:spPr>
      </p:pic>
      <p:cxnSp>
        <p:nvCxnSpPr>
          <p:cNvPr id="21" name="Straight Connector 24">
            <a:extLst>
              <a:ext uri="{FF2B5EF4-FFF2-40B4-BE49-F238E27FC236}">
                <a16:creationId xmlns:a16="http://schemas.microsoft.com/office/drawing/2014/main" id="{E1C2E33F-4B1D-4F8B-B721-96313EA29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915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42B6CE-778F-B445-A949-9F33D2164289}"/>
              </a:ext>
            </a:extLst>
          </p:cNvPr>
          <p:cNvSpPr>
            <a:spLocks noGrp="1"/>
          </p:cNvSpPr>
          <p:nvPr>
            <p:ph idx="1"/>
          </p:nvPr>
        </p:nvSpPr>
        <p:spPr>
          <a:xfrm>
            <a:off x="8172006" y="2877018"/>
            <a:ext cx="3060000" cy="2938561"/>
          </a:xfrm>
        </p:spPr>
        <p:txBody>
          <a:bodyPr>
            <a:normAutofit/>
          </a:bodyPr>
          <a:lstStyle/>
          <a:p>
            <a:pPr lvl="1">
              <a:lnSpc>
                <a:spcPct val="140000"/>
              </a:lnSpc>
            </a:pPr>
            <a:r>
              <a:rPr lang="en-GB" sz="1700" dirty="0"/>
              <a:t>Phenomenon</a:t>
            </a:r>
          </a:p>
          <a:p>
            <a:pPr lvl="1">
              <a:lnSpc>
                <a:spcPct val="140000"/>
              </a:lnSpc>
            </a:pPr>
            <a:r>
              <a:rPr lang="en-GB" sz="1700" dirty="0"/>
              <a:t>Supervisor’s research (check CCC group website)</a:t>
            </a:r>
          </a:p>
          <a:p>
            <a:pPr lvl="1">
              <a:lnSpc>
                <a:spcPct val="140000"/>
              </a:lnSpc>
            </a:pPr>
            <a:r>
              <a:rPr lang="en-GB" sz="1700" dirty="0"/>
              <a:t>Theory</a:t>
            </a:r>
          </a:p>
          <a:p>
            <a:pPr lvl="1">
              <a:lnSpc>
                <a:spcPct val="140000"/>
              </a:lnSpc>
            </a:pPr>
            <a:r>
              <a:rPr lang="en-GB" sz="1700" dirty="0"/>
              <a:t>Data</a:t>
            </a:r>
          </a:p>
          <a:p>
            <a:pPr lvl="1">
              <a:lnSpc>
                <a:spcPct val="140000"/>
              </a:lnSpc>
            </a:pPr>
            <a:r>
              <a:rPr lang="en-GB" sz="1700" dirty="0"/>
              <a:t>Syllabus</a:t>
            </a:r>
          </a:p>
        </p:txBody>
      </p:sp>
      <p:pic>
        <p:nvPicPr>
          <p:cNvPr id="12" name="Picture 11" descr="Shape&#10;&#10;Description automatically generated with medium confidence">
            <a:extLst>
              <a:ext uri="{FF2B5EF4-FFF2-40B4-BE49-F238E27FC236}">
                <a16:creationId xmlns:a16="http://schemas.microsoft.com/office/drawing/2014/main" id="{81E215B1-C080-FB48-8E6D-3D7AD6608CD0}"/>
              </a:ext>
            </a:extLst>
          </p:cNvPr>
          <p:cNvPicPr>
            <a:picLocks noChangeAspect="1"/>
          </p:cNvPicPr>
          <p:nvPr/>
        </p:nvPicPr>
        <p:blipFill>
          <a:blip r:embed="rId4"/>
          <a:stretch>
            <a:fillRect/>
          </a:stretch>
        </p:blipFill>
        <p:spPr>
          <a:xfrm>
            <a:off x="11195649" y="6458189"/>
            <a:ext cx="996351" cy="266700"/>
          </a:xfrm>
          <a:prstGeom prst="rect">
            <a:avLst/>
          </a:prstGeom>
        </p:spPr>
      </p:pic>
      <p:sp>
        <p:nvSpPr>
          <p:cNvPr id="9" name="TextBox 8">
            <a:extLst>
              <a:ext uri="{FF2B5EF4-FFF2-40B4-BE49-F238E27FC236}">
                <a16:creationId xmlns:a16="http://schemas.microsoft.com/office/drawing/2014/main" id="{9885F95C-F135-E40B-9B56-B914263B83B9}"/>
              </a:ext>
            </a:extLst>
          </p:cNvPr>
          <p:cNvSpPr txBox="1"/>
          <p:nvPr/>
        </p:nvSpPr>
        <p:spPr>
          <a:xfrm>
            <a:off x="8124637" y="6105957"/>
            <a:ext cx="3709026" cy="461665"/>
          </a:xfrm>
          <a:prstGeom prst="rect">
            <a:avLst/>
          </a:prstGeom>
          <a:noFill/>
        </p:spPr>
        <p:txBody>
          <a:bodyPr wrap="square" rtlCol="0">
            <a:spAutoFit/>
          </a:bodyPr>
          <a:lstStyle/>
          <a:p>
            <a:r>
              <a:rPr lang="en-GB" sz="1200" dirty="0"/>
              <a:t>https://</a:t>
            </a:r>
            <a:r>
              <a:rPr lang="en-GB" sz="1200" dirty="0" err="1"/>
              <a:t>mitsdu.dk</a:t>
            </a:r>
            <a:r>
              <a:rPr lang="en-GB" sz="1200" dirty="0"/>
              <a:t>/</a:t>
            </a:r>
            <a:r>
              <a:rPr lang="en-GB" sz="1200" dirty="0" err="1"/>
              <a:t>en</a:t>
            </a:r>
            <a:r>
              <a:rPr lang="en-GB" sz="1200" dirty="0"/>
              <a:t>/</a:t>
            </a:r>
            <a:r>
              <a:rPr lang="en-GB" sz="1200" dirty="0" err="1"/>
              <a:t>mit_studie</a:t>
            </a:r>
            <a:r>
              <a:rPr lang="en-GB" sz="1200" dirty="0"/>
              <a:t>/</a:t>
            </a:r>
            <a:r>
              <a:rPr lang="en-GB" sz="1200" dirty="0" err="1"/>
              <a:t>kandidat</a:t>
            </a:r>
            <a:r>
              <a:rPr lang="en-GB" sz="1200" dirty="0"/>
              <a:t>/</a:t>
            </a:r>
            <a:r>
              <a:rPr lang="en-GB" sz="1200" dirty="0" err="1"/>
              <a:t>candmerc_odense</a:t>
            </a:r>
            <a:r>
              <a:rPr lang="en-GB" sz="1200" dirty="0"/>
              <a:t>/</a:t>
            </a:r>
            <a:r>
              <a:rPr lang="en-GB" sz="1200" dirty="0" err="1"/>
              <a:t>speciale</a:t>
            </a:r>
            <a:r>
              <a:rPr lang="en-GB" sz="1200" dirty="0"/>
              <a:t>/</a:t>
            </a:r>
            <a:r>
              <a:rPr lang="en-GB" sz="1200" dirty="0" err="1"/>
              <a:t>ideer_og_kilder</a:t>
            </a:r>
            <a:endParaRPr lang="en-GB" sz="1200" dirty="0"/>
          </a:p>
        </p:txBody>
      </p:sp>
    </p:spTree>
    <p:extLst>
      <p:ext uri="{BB962C8B-B14F-4D97-AF65-F5344CB8AC3E}">
        <p14:creationId xmlns:p14="http://schemas.microsoft.com/office/powerpoint/2010/main" val="327979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6C8F4-79F3-2D4A-8D27-4C01103A1B32}"/>
              </a:ext>
            </a:extLst>
          </p:cNvPr>
          <p:cNvSpPr>
            <a:spLocks noGrp="1"/>
          </p:cNvSpPr>
          <p:nvPr>
            <p:ph type="title"/>
          </p:nvPr>
        </p:nvSpPr>
        <p:spPr>
          <a:xfrm>
            <a:off x="990000" y="945926"/>
            <a:ext cx="3531600" cy="2483074"/>
          </a:xfrm>
        </p:spPr>
        <p:txBody>
          <a:bodyPr anchor="t">
            <a:normAutofit/>
          </a:bodyPr>
          <a:lstStyle/>
          <a:p>
            <a:r>
              <a:rPr lang="en-GB" dirty="0"/>
              <a:t>The Proposal</a:t>
            </a:r>
          </a:p>
        </p:txBody>
      </p:sp>
      <p:sp>
        <p:nvSpPr>
          <p:cNvPr id="3" name="Content Placeholder 2">
            <a:extLst>
              <a:ext uri="{FF2B5EF4-FFF2-40B4-BE49-F238E27FC236}">
                <a16:creationId xmlns:a16="http://schemas.microsoft.com/office/drawing/2014/main" id="{FAA68C6C-2780-E947-89CD-6D1075DD0F62}"/>
              </a:ext>
            </a:extLst>
          </p:cNvPr>
          <p:cNvSpPr>
            <a:spLocks noGrp="1"/>
          </p:cNvSpPr>
          <p:nvPr>
            <p:ph idx="1"/>
          </p:nvPr>
        </p:nvSpPr>
        <p:spPr>
          <a:xfrm>
            <a:off x="4997457" y="935999"/>
            <a:ext cx="6114543" cy="4832975"/>
          </a:xfrm>
        </p:spPr>
        <p:txBody>
          <a:bodyPr>
            <a:normAutofit/>
          </a:bodyPr>
          <a:lstStyle/>
          <a:p>
            <a:r>
              <a:rPr lang="en-GB" dirty="0"/>
              <a:t>Must include:</a:t>
            </a:r>
          </a:p>
          <a:p>
            <a:pPr marL="702900" lvl="1" indent="-342900">
              <a:buFont typeface="Arial" panose="020B0604020202020204" pitchFamily="34" charset="0"/>
              <a:buChar char="•"/>
            </a:pPr>
            <a:r>
              <a:rPr lang="en-GB" dirty="0"/>
              <a:t>Topic</a:t>
            </a:r>
          </a:p>
          <a:p>
            <a:pPr marL="702900" lvl="1" indent="-342900">
              <a:buFont typeface="Arial" panose="020B0604020202020204" pitchFamily="34" charset="0"/>
              <a:buChar char="•"/>
            </a:pPr>
            <a:r>
              <a:rPr lang="en-GB"/>
              <a:t>Research question </a:t>
            </a:r>
            <a:endParaRPr lang="en-GB" dirty="0"/>
          </a:p>
          <a:p>
            <a:pPr marL="702900" lvl="1" indent="-342900">
              <a:buFont typeface="Arial" panose="020B0604020202020204" pitchFamily="34" charset="0"/>
              <a:buChar char="•"/>
            </a:pPr>
            <a:r>
              <a:rPr lang="en-GB" dirty="0"/>
              <a:t>Method</a:t>
            </a:r>
          </a:p>
          <a:p>
            <a:pPr marL="702900" lvl="1" indent="-342900">
              <a:buFont typeface="Arial" panose="020B0604020202020204" pitchFamily="34" charset="0"/>
              <a:buChar char="•"/>
            </a:pPr>
            <a:r>
              <a:rPr lang="en-GB" dirty="0"/>
              <a:t>Theory</a:t>
            </a:r>
          </a:p>
          <a:p>
            <a:r>
              <a:rPr lang="en-GB" dirty="0"/>
              <a:t>Details can be changed later during the supervision! You are only suggesting an idea, not defining exactly what you will write!</a:t>
            </a:r>
          </a:p>
          <a:p>
            <a:endParaRPr lang="en-GB" dirty="0"/>
          </a:p>
        </p:txBody>
      </p:sp>
      <p:grpSp>
        <p:nvGrpSpPr>
          <p:cNvPr id="10" name="Group 9">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11" name="Group 10">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5" name="Straight Connector 14">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 name="Freeform: Shape 12">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 name="Freeform: Shape 13">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pic>
        <p:nvPicPr>
          <p:cNvPr id="19" name="Picture 18" descr="Shape&#10;&#10;Description automatically generated with medium confidence">
            <a:extLst>
              <a:ext uri="{FF2B5EF4-FFF2-40B4-BE49-F238E27FC236}">
                <a16:creationId xmlns:a16="http://schemas.microsoft.com/office/drawing/2014/main" id="{B5A25B72-6EAD-454D-B6BA-1FAC4C6FC561}"/>
              </a:ext>
            </a:extLst>
          </p:cNvPr>
          <p:cNvPicPr>
            <a:picLocks noChangeAspect="1"/>
          </p:cNvPicPr>
          <p:nvPr/>
        </p:nvPicPr>
        <p:blipFill>
          <a:blip r:embed="rId2"/>
          <a:stretch>
            <a:fillRect/>
          </a:stretch>
        </p:blipFill>
        <p:spPr>
          <a:xfrm>
            <a:off x="11195649" y="6458189"/>
            <a:ext cx="996351" cy="266700"/>
          </a:xfrm>
          <a:prstGeom prst="rect">
            <a:avLst/>
          </a:prstGeom>
        </p:spPr>
      </p:pic>
    </p:spTree>
    <p:extLst>
      <p:ext uri="{BB962C8B-B14F-4D97-AF65-F5344CB8AC3E}">
        <p14:creationId xmlns:p14="http://schemas.microsoft.com/office/powerpoint/2010/main" val="1310784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13883-9EB0-D54C-8FAE-8E0D558A2D4D}"/>
              </a:ext>
            </a:extLst>
          </p:cNvPr>
          <p:cNvSpPr>
            <a:spLocks noGrp="1"/>
          </p:cNvSpPr>
          <p:nvPr>
            <p:ph type="title"/>
          </p:nvPr>
        </p:nvSpPr>
        <p:spPr/>
        <p:txBody>
          <a:bodyPr/>
          <a:lstStyle/>
          <a:p>
            <a:r>
              <a:rPr lang="en-GB" dirty="0"/>
              <a:t>Topic Examples</a:t>
            </a:r>
          </a:p>
        </p:txBody>
      </p:sp>
      <p:sp>
        <p:nvSpPr>
          <p:cNvPr id="3" name="Content Placeholder 2">
            <a:extLst>
              <a:ext uri="{FF2B5EF4-FFF2-40B4-BE49-F238E27FC236}">
                <a16:creationId xmlns:a16="http://schemas.microsoft.com/office/drawing/2014/main" id="{5A9DB066-C784-0E4D-9FA0-30F904EF7503}"/>
              </a:ext>
            </a:extLst>
          </p:cNvPr>
          <p:cNvSpPr>
            <a:spLocks noGrp="1"/>
          </p:cNvSpPr>
          <p:nvPr>
            <p:ph idx="1"/>
          </p:nvPr>
        </p:nvSpPr>
        <p:spPr>
          <a:xfrm>
            <a:off x="989399" y="1685925"/>
            <a:ext cx="10206249" cy="4040191"/>
          </a:xfrm>
        </p:spPr>
        <p:txBody>
          <a:bodyPr numCol="1">
            <a:normAutofit fontScale="85000" lnSpcReduction="20000"/>
          </a:bodyPr>
          <a:lstStyle/>
          <a:p>
            <a:r>
              <a:rPr lang="en-GB" dirty="0"/>
              <a:t>Speciality coffee marketplace in Tanzania</a:t>
            </a:r>
          </a:p>
          <a:p>
            <a:r>
              <a:rPr lang="en-GB" sz="2000" dirty="0"/>
              <a:t>The focus of the thesis will be regarding the consumption and culture of coffee in a producing nation; Tanzania, where the results therefrom will be compared to with ones from the global north; Denmark. </a:t>
            </a:r>
          </a:p>
          <a:p>
            <a:r>
              <a:rPr lang="en-GB" sz="2000" dirty="0"/>
              <a:t>We would like to understand and uncover how coffee as a global commodity has become such a luxury product that it is today, through the lenses of Consumption Studies, Marketing Across Culture, Globalization Processes and Marketing Theory. </a:t>
            </a:r>
          </a:p>
          <a:p>
            <a:r>
              <a:rPr lang="en-GB" sz="2000" dirty="0"/>
              <a:t>We will conduct Ethnographic research (In-depth interview + observation) in Tanzania to gather primary data, which we intend to compare with Danish secondary data in order to make a comparative analysis of their coffee consumption and culture. </a:t>
            </a:r>
          </a:p>
          <a:p>
            <a:endParaRPr lang="en-GB" dirty="0"/>
          </a:p>
        </p:txBody>
      </p:sp>
      <p:pic>
        <p:nvPicPr>
          <p:cNvPr id="6" name="Picture 5" descr="Shape&#10;&#10;Description automatically generated with medium confidence">
            <a:extLst>
              <a:ext uri="{FF2B5EF4-FFF2-40B4-BE49-F238E27FC236}">
                <a16:creationId xmlns:a16="http://schemas.microsoft.com/office/drawing/2014/main" id="{B3CC9328-B9B4-284D-9BEF-794572528122}"/>
              </a:ext>
            </a:extLst>
          </p:cNvPr>
          <p:cNvPicPr>
            <a:picLocks noChangeAspect="1"/>
          </p:cNvPicPr>
          <p:nvPr/>
        </p:nvPicPr>
        <p:blipFill>
          <a:blip r:embed="rId2"/>
          <a:stretch>
            <a:fillRect/>
          </a:stretch>
        </p:blipFill>
        <p:spPr>
          <a:xfrm>
            <a:off x="11195649" y="6458189"/>
            <a:ext cx="996351" cy="266700"/>
          </a:xfrm>
          <a:prstGeom prst="rect">
            <a:avLst/>
          </a:prstGeom>
        </p:spPr>
      </p:pic>
    </p:spTree>
    <p:extLst>
      <p:ext uri="{BB962C8B-B14F-4D97-AF65-F5344CB8AC3E}">
        <p14:creationId xmlns:p14="http://schemas.microsoft.com/office/powerpoint/2010/main" val="2061123584"/>
      </p:ext>
    </p:extLst>
  </p:cSld>
  <p:clrMapOvr>
    <a:masterClrMapping/>
  </p:clrMapOvr>
</p:sld>
</file>

<file path=ppt/theme/theme1.xml><?xml version="1.0" encoding="utf-8"?>
<a:theme xmlns:a="http://schemas.openxmlformats.org/drawingml/2006/main" name="FrostyVTI">
  <a:themeElements>
    <a:clrScheme name="AnalogousFromRegularSeedRightStep">
      <a:dk1>
        <a:srgbClr val="000000"/>
      </a:dk1>
      <a:lt1>
        <a:srgbClr val="FFFFFF"/>
      </a:lt1>
      <a:dk2>
        <a:srgbClr val="311B25"/>
      </a:dk2>
      <a:lt2>
        <a:srgbClr val="F3F1F0"/>
      </a:lt2>
      <a:accent1>
        <a:srgbClr val="3A96D6"/>
      </a:accent1>
      <a:accent2>
        <a:srgbClr val="2B46C5"/>
      </a:accent2>
      <a:accent3>
        <a:srgbClr val="603AD6"/>
      </a:accent3>
      <a:accent4>
        <a:srgbClr val="8F28C4"/>
      </a:accent4>
      <a:accent5>
        <a:srgbClr val="D63ACA"/>
      </a:accent5>
      <a:accent6>
        <a:srgbClr val="C42877"/>
      </a:accent6>
      <a:hlink>
        <a:srgbClr val="BF743F"/>
      </a:hlink>
      <a:folHlink>
        <a:srgbClr val="7F7F7F"/>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Override1.xml><?xml version="1.0" encoding="utf-8"?>
<a:themeOverride xmlns:a="http://schemas.openxmlformats.org/drawingml/2006/main">
  <a:clrScheme name="AnalogousFromRegularSeedRightStep">
    <a:dk1>
      <a:srgbClr val="000000"/>
    </a:dk1>
    <a:lt1>
      <a:srgbClr val="FFFFFF"/>
    </a:lt1>
    <a:dk2>
      <a:srgbClr val="311B25"/>
    </a:dk2>
    <a:lt2>
      <a:srgbClr val="F3F1F0"/>
    </a:lt2>
    <a:accent1>
      <a:srgbClr val="3A96D6"/>
    </a:accent1>
    <a:accent2>
      <a:srgbClr val="2B46C5"/>
    </a:accent2>
    <a:accent3>
      <a:srgbClr val="603AD6"/>
    </a:accent3>
    <a:accent4>
      <a:srgbClr val="8F28C4"/>
    </a:accent4>
    <a:accent5>
      <a:srgbClr val="D63ACA"/>
    </a:accent5>
    <a:accent6>
      <a:srgbClr val="C42877"/>
    </a:accent6>
    <a:hlink>
      <a:srgbClr val="BF743F"/>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176</TotalTime>
  <Words>856</Words>
  <Application>Microsoft Macintosh PowerPoint</Application>
  <PresentationFormat>Widescreen</PresentationFormat>
  <Paragraphs>72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Next LT Pro</vt:lpstr>
      <vt:lpstr>Goudy Old Style</vt:lpstr>
      <vt:lpstr>Wingdings</vt:lpstr>
      <vt:lpstr>FrostyVTI</vt:lpstr>
      <vt:lpstr>Masters’ Thesis Introduction</vt:lpstr>
      <vt:lpstr>Agenda</vt:lpstr>
      <vt:lpstr>But First – Check Odin</vt:lpstr>
      <vt:lpstr>General Information</vt:lpstr>
      <vt:lpstr>Problem formulation</vt:lpstr>
      <vt:lpstr>Problem formulation</vt:lpstr>
      <vt:lpstr>Finding your topic</vt:lpstr>
      <vt:lpstr>The Proposal</vt:lpstr>
      <vt:lpstr>Topic Examples</vt:lpstr>
      <vt:lpstr>Topic Examples</vt:lpstr>
      <vt:lpstr>Topic Examples</vt:lpstr>
      <vt:lpstr>Topic Examples</vt:lpstr>
      <vt:lpstr>Contacting a potential supervisor</vt:lpstr>
      <vt:lpstr>Questions?  (not my dog)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Masters’ Thesis Introduction</dc:title>
  <dc:creator>Anuja Pradhan</dc:creator>
  <cp:lastModifiedBy>Anuja Pradhan</cp:lastModifiedBy>
  <cp:revision>4</cp:revision>
  <dcterms:created xsi:type="dcterms:W3CDTF">2022-03-21T11:56:49Z</dcterms:created>
  <dcterms:modified xsi:type="dcterms:W3CDTF">2024-09-12T14:52:09Z</dcterms:modified>
</cp:coreProperties>
</file>