
<file path=[Content_Types].xml><?xml version="1.0" encoding="utf-8"?>
<Types xmlns="http://schemas.openxmlformats.org/package/2006/content-types">
  <Default Extension="bin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media/image2.bin" ContentType="image/png"/>
  <Override PartName="/ppt/media/image4.bin" ContentType="image/png"/>
  <Override PartName="/ppt/media/image5.bin" ContentType="image/png"/>
  <Override PartName="/ppt/media/image6.bin" ContentType="image/png"/>
  <Override PartName="/ppt/media/image7.bin" ContentType="image/png"/>
  <Override PartName="/ppt/media/image8.bin" ContentType="image/png"/>
  <Override PartName="/ppt/media/image9.bin" ContentType="image/png"/>
  <Override PartName="/ppt/media/image10.bin" ContentType="image/png"/>
  <Override PartName="/ppt/media/image11.bin" ContentType="image/x-emf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379" r:id="rId2"/>
    <p:sldId id="397" r:id="rId3"/>
    <p:sldId id="391" r:id="rId4"/>
    <p:sldId id="389" r:id="rId5"/>
    <p:sldId id="390" r:id="rId6"/>
    <p:sldId id="392" r:id="rId7"/>
    <p:sldId id="401" r:id="rId8"/>
    <p:sldId id="386" r:id="rId9"/>
    <p:sldId id="387" r:id="rId10"/>
    <p:sldId id="393" r:id="rId11"/>
    <p:sldId id="394" r:id="rId12"/>
    <p:sldId id="398" r:id="rId13"/>
    <p:sldId id="262" r:id="rId14"/>
    <p:sldId id="263" r:id="rId15"/>
    <p:sldId id="400" r:id="rId16"/>
    <p:sldId id="264" r:id="rId17"/>
    <p:sldId id="399" r:id="rId18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CD994-3D83-4F55-9053-251F7E7FBC88}" v="98" dt="2024-10-01T09:47:44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3" autoAdjust="0"/>
    <p:restoredTop sz="94249" autoAdjust="0"/>
  </p:normalViewPr>
  <p:slideViewPr>
    <p:cSldViewPr snapToGrid="0" showGuide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DDABC-9586-4D66-BDC2-71DBA8FC1A0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9C7BE7-C477-4D23-BA34-439E891281A7}">
      <dgm:prSet/>
      <dgm:spPr/>
      <dgm:t>
        <a:bodyPr/>
        <a:lstStyle/>
        <a:p>
          <a:r>
            <a:rPr lang="da-DK"/>
            <a:t>Choices along the thesis writing process</a:t>
          </a:r>
          <a:endParaRPr lang="en-US"/>
        </a:p>
      </dgm:t>
    </dgm:pt>
    <dgm:pt modelId="{0D7C8413-6A91-4EC8-8643-3183BB5E0CD3}" type="parTrans" cxnId="{8DE27FE3-7EC5-4430-9BEF-9A702B2F89B9}">
      <dgm:prSet/>
      <dgm:spPr/>
      <dgm:t>
        <a:bodyPr/>
        <a:lstStyle/>
        <a:p>
          <a:endParaRPr lang="en-US"/>
        </a:p>
      </dgm:t>
    </dgm:pt>
    <dgm:pt modelId="{95CBAE3F-24D0-4B6B-8B94-8ACB24A2A163}" type="sibTrans" cxnId="{8DE27FE3-7EC5-4430-9BEF-9A702B2F89B9}">
      <dgm:prSet/>
      <dgm:spPr/>
      <dgm:t>
        <a:bodyPr/>
        <a:lstStyle/>
        <a:p>
          <a:endParaRPr lang="en-US"/>
        </a:p>
      </dgm:t>
    </dgm:pt>
    <dgm:pt modelId="{26E64132-0DCE-49D2-A50A-49E9D8851B56}">
      <dgm:prSet/>
      <dgm:spPr/>
      <dgm:t>
        <a:bodyPr/>
        <a:lstStyle/>
        <a:p>
          <a:r>
            <a:rPr lang="da-DK"/>
            <a:t>Choosing a supervisor</a:t>
          </a:r>
          <a:endParaRPr lang="en-US"/>
        </a:p>
      </dgm:t>
    </dgm:pt>
    <dgm:pt modelId="{FF22EEDF-82FD-484A-9169-63769ACBA5F3}" type="parTrans" cxnId="{BD9C93A5-DA35-4E27-9EB5-F86984A1CC5A}">
      <dgm:prSet/>
      <dgm:spPr/>
      <dgm:t>
        <a:bodyPr/>
        <a:lstStyle/>
        <a:p>
          <a:endParaRPr lang="en-US"/>
        </a:p>
      </dgm:t>
    </dgm:pt>
    <dgm:pt modelId="{245E64B8-A5B6-4A40-A15B-04A98962C068}" type="sibTrans" cxnId="{BD9C93A5-DA35-4E27-9EB5-F86984A1CC5A}">
      <dgm:prSet/>
      <dgm:spPr/>
      <dgm:t>
        <a:bodyPr/>
        <a:lstStyle/>
        <a:p>
          <a:endParaRPr lang="en-US"/>
        </a:p>
      </dgm:t>
    </dgm:pt>
    <dgm:pt modelId="{828CB1D0-7115-4EEF-9EE5-F96C0EDD2999}">
      <dgm:prSet/>
      <dgm:spPr/>
      <dgm:t>
        <a:bodyPr/>
        <a:lstStyle/>
        <a:p>
          <a:r>
            <a:rPr lang="da-DK"/>
            <a:t>Choosing and developing a research question</a:t>
          </a:r>
          <a:endParaRPr lang="en-US"/>
        </a:p>
      </dgm:t>
    </dgm:pt>
    <dgm:pt modelId="{7C0F450F-3DC3-443B-AEF7-DD2571F327AE}" type="parTrans" cxnId="{3F8D1D16-9697-47F0-81E9-14D977B1E73E}">
      <dgm:prSet/>
      <dgm:spPr/>
      <dgm:t>
        <a:bodyPr/>
        <a:lstStyle/>
        <a:p>
          <a:endParaRPr lang="en-US"/>
        </a:p>
      </dgm:t>
    </dgm:pt>
    <dgm:pt modelId="{8BA3FBB8-A6DE-4377-B27E-BF3E2275D680}" type="sibTrans" cxnId="{3F8D1D16-9697-47F0-81E9-14D977B1E73E}">
      <dgm:prSet/>
      <dgm:spPr/>
      <dgm:t>
        <a:bodyPr/>
        <a:lstStyle/>
        <a:p>
          <a:endParaRPr lang="en-US"/>
        </a:p>
      </dgm:t>
    </dgm:pt>
    <dgm:pt modelId="{96136718-F932-4F95-9010-281E42F30514}">
      <dgm:prSet/>
      <dgm:spPr/>
      <dgm:t>
        <a:bodyPr/>
        <a:lstStyle/>
        <a:p>
          <a:r>
            <a:rPr lang="da-DK"/>
            <a:t>Questions </a:t>
          </a:r>
          <a:endParaRPr lang="en-US"/>
        </a:p>
      </dgm:t>
    </dgm:pt>
    <dgm:pt modelId="{5DB62926-CB1C-4FB4-BF66-A7DE9652B8C0}" type="parTrans" cxnId="{4CDCBD3B-E39B-48DD-B4FF-33CE23B86228}">
      <dgm:prSet/>
      <dgm:spPr/>
      <dgm:t>
        <a:bodyPr/>
        <a:lstStyle/>
        <a:p>
          <a:endParaRPr lang="en-US"/>
        </a:p>
      </dgm:t>
    </dgm:pt>
    <dgm:pt modelId="{044A9D43-87FF-4A4B-BE1B-E3271423A564}" type="sibTrans" cxnId="{4CDCBD3B-E39B-48DD-B4FF-33CE23B86228}">
      <dgm:prSet/>
      <dgm:spPr/>
      <dgm:t>
        <a:bodyPr/>
        <a:lstStyle/>
        <a:p>
          <a:endParaRPr lang="en-US"/>
        </a:p>
      </dgm:t>
    </dgm:pt>
    <dgm:pt modelId="{0C004897-B565-47FE-B854-976DF1CC88EE}" type="pres">
      <dgm:prSet presAssocID="{398DDABC-9586-4D66-BDC2-71DBA8FC1A0B}" presName="vert0" presStyleCnt="0">
        <dgm:presLayoutVars>
          <dgm:dir/>
          <dgm:animOne val="branch"/>
          <dgm:animLvl val="lvl"/>
        </dgm:presLayoutVars>
      </dgm:prSet>
      <dgm:spPr/>
    </dgm:pt>
    <dgm:pt modelId="{06B2640A-3A2C-4C37-A5BE-BC67963F82C8}" type="pres">
      <dgm:prSet presAssocID="{E99C7BE7-C477-4D23-BA34-439E891281A7}" presName="thickLine" presStyleLbl="alignNode1" presStyleIdx="0" presStyleCnt="4"/>
      <dgm:spPr/>
    </dgm:pt>
    <dgm:pt modelId="{58BA5D94-21EB-48D8-B4EE-BB7F71DABD10}" type="pres">
      <dgm:prSet presAssocID="{E99C7BE7-C477-4D23-BA34-439E891281A7}" presName="horz1" presStyleCnt="0"/>
      <dgm:spPr/>
    </dgm:pt>
    <dgm:pt modelId="{E583E678-E29F-4EC2-B9A8-57860055FC9A}" type="pres">
      <dgm:prSet presAssocID="{E99C7BE7-C477-4D23-BA34-439E891281A7}" presName="tx1" presStyleLbl="revTx" presStyleIdx="0" presStyleCnt="4"/>
      <dgm:spPr/>
    </dgm:pt>
    <dgm:pt modelId="{C8EF446F-8E25-4DE7-8EA3-9F8388EBD0B7}" type="pres">
      <dgm:prSet presAssocID="{E99C7BE7-C477-4D23-BA34-439E891281A7}" presName="vert1" presStyleCnt="0"/>
      <dgm:spPr/>
    </dgm:pt>
    <dgm:pt modelId="{708AF870-43A6-4D63-88AD-2E7966F4BE6C}" type="pres">
      <dgm:prSet presAssocID="{26E64132-0DCE-49D2-A50A-49E9D8851B56}" presName="thickLine" presStyleLbl="alignNode1" presStyleIdx="1" presStyleCnt="4"/>
      <dgm:spPr/>
    </dgm:pt>
    <dgm:pt modelId="{309DBEC7-7C85-4DD2-8BD3-64CA2BEE9515}" type="pres">
      <dgm:prSet presAssocID="{26E64132-0DCE-49D2-A50A-49E9D8851B56}" presName="horz1" presStyleCnt="0"/>
      <dgm:spPr/>
    </dgm:pt>
    <dgm:pt modelId="{B1E0DA2F-2259-4B89-9FF7-F66978E2F656}" type="pres">
      <dgm:prSet presAssocID="{26E64132-0DCE-49D2-A50A-49E9D8851B56}" presName="tx1" presStyleLbl="revTx" presStyleIdx="1" presStyleCnt="4"/>
      <dgm:spPr/>
    </dgm:pt>
    <dgm:pt modelId="{7C08B77E-3A5A-411E-9B07-98DADE3AF9AE}" type="pres">
      <dgm:prSet presAssocID="{26E64132-0DCE-49D2-A50A-49E9D8851B56}" presName="vert1" presStyleCnt="0"/>
      <dgm:spPr/>
    </dgm:pt>
    <dgm:pt modelId="{99222C59-0A1B-4730-958D-1DF49FD6CC89}" type="pres">
      <dgm:prSet presAssocID="{828CB1D0-7115-4EEF-9EE5-F96C0EDD2999}" presName="thickLine" presStyleLbl="alignNode1" presStyleIdx="2" presStyleCnt="4"/>
      <dgm:spPr/>
    </dgm:pt>
    <dgm:pt modelId="{E3AE4649-D8D0-4780-B135-1027A2FFD065}" type="pres">
      <dgm:prSet presAssocID="{828CB1D0-7115-4EEF-9EE5-F96C0EDD2999}" presName="horz1" presStyleCnt="0"/>
      <dgm:spPr/>
    </dgm:pt>
    <dgm:pt modelId="{ECCD9408-D045-444D-AC7F-E937C5D008B9}" type="pres">
      <dgm:prSet presAssocID="{828CB1D0-7115-4EEF-9EE5-F96C0EDD2999}" presName="tx1" presStyleLbl="revTx" presStyleIdx="2" presStyleCnt="4"/>
      <dgm:spPr/>
    </dgm:pt>
    <dgm:pt modelId="{4601ABE0-55A6-41B2-A17E-31522E038729}" type="pres">
      <dgm:prSet presAssocID="{828CB1D0-7115-4EEF-9EE5-F96C0EDD2999}" presName="vert1" presStyleCnt="0"/>
      <dgm:spPr/>
    </dgm:pt>
    <dgm:pt modelId="{530E4F8C-7E67-45E5-80A1-A2BE1DC32DCD}" type="pres">
      <dgm:prSet presAssocID="{96136718-F932-4F95-9010-281E42F30514}" presName="thickLine" presStyleLbl="alignNode1" presStyleIdx="3" presStyleCnt="4"/>
      <dgm:spPr/>
    </dgm:pt>
    <dgm:pt modelId="{E654626D-2714-4E47-9C9E-94ECA9F0EDEE}" type="pres">
      <dgm:prSet presAssocID="{96136718-F932-4F95-9010-281E42F30514}" presName="horz1" presStyleCnt="0"/>
      <dgm:spPr/>
    </dgm:pt>
    <dgm:pt modelId="{E80A4DDA-A4CB-40B9-BC3D-916AF713F634}" type="pres">
      <dgm:prSet presAssocID="{96136718-F932-4F95-9010-281E42F30514}" presName="tx1" presStyleLbl="revTx" presStyleIdx="3" presStyleCnt="4"/>
      <dgm:spPr/>
    </dgm:pt>
    <dgm:pt modelId="{2CFD4E5E-5AF3-4CE7-8E70-3BD618590748}" type="pres">
      <dgm:prSet presAssocID="{96136718-F932-4F95-9010-281E42F30514}" presName="vert1" presStyleCnt="0"/>
      <dgm:spPr/>
    </dgm:pt>
  </dgm:ptLst>
  <dgm:cxnLst>
    <dgm:cxn modelId="{3F8D1D16-9697-47F0-81E9-14D977B1E73E}" srcId="{398DDABC-9586-4D66-BDC2-71DBA8FC1A0B}" destId="{828CB1D0-7115-4EEF-9EE5-F96C0EDD2999}" srcOrd="2" destOrd="0" parTransId="{7C0F450F-3DC3-443B-AEF7-DD2571F327AE}" sibTransId="{8BA3FBB8-A6DE-4377-B27E-BF3E2275D680}"/>
    <dgm:cxn modelId="{B0CAEE18-5D22-4CC2-8903-290795481ACA}" type="presOf" srcId="{96136718-F932-4F95-9010-281E42F30514}" destId="{E80A4DDA-A4CB-40B9-BC3D-916AF713F634}" srcOrd="0" destOrd="0" presId="urn:microsoft.com/office/officeart/2008/layout/LinedList"/>
    <dgm:cxn modelId="{71E38125-F78A-4B3C-8EF2-C8330D8C06AA}" type="presOf" srcId="{398DDABC-9586-4D66-BDC2-71DBA8FC1A0B}" destId="{0C004897-B565-47FE-B854-976DF1CC88EE}" srcOrd="0" destOrd="0" presId="urn:microsoft.com/office/officeart/2008/layout/LinedList"/>
    <dgm:cxn modelId="{4CDCBD3B-E39B-48DD-B4FF-33CE23B86228}" srcId="{398DDABC-9586-4D66-BDC2-71DBA8FC1A0B}" destId="{96136718-F932-4F95-9010-281E42F30514}" srcOrd="3" destOrd="0" parTransId="{5DB62926-CB1C-4FB4-BF66-A7DE9652B8C0}" sibTransId="{044A9D43-87FF-4A4B-BE1B-E3271423A564}"/>
    <dgm:cxn modelId="{E8C1D04A-048C-45EF-83AA-C39A244C10ED}" type="presOf" srcId="{26E64132-0DCE-49D2-A50A-49E9D8851B56}" destId="{B1E0DA2F-2259-4B89-9FF7-F66978E2F656}" srcOrd="0" destOrd="0" presId="urn:microsoft.com/office/officeart/2008/layout/LinedList"/>
    <dgm:cxn modelId="{51DE5458-E0A0-473B-B6A0-30ACF551D484}" type="presOf" srcId="{E99C7BE7-C477-4D23-BA34-439E891281A7}" destId="{E583E678-E29F-4EC2-B9A8-57860055FC9A}" srcOrd="0" destOrd="0" presId="urn:microsoft.com/office/officeart/2008/layout/LinedList"/>
    <dgm:cxn modelId="{BD9C93A5-DA35-4E27-9EB5-F86984A1CC5A}" srcId="{398DDABC-9586-4D66-BDC2-71DBA8FC1A0B}" destId="{26E64132-0DCE-49D2-A50A-49E9D8851B56}" srcOrd="1" destOrd="0" parTransId="{FF22EEDF-82FD-484A-9169-63769ACBA5F3}" sibTransId="{245E64B8-A5B6-4A40-A15B-04A98962C068}"/>
    <dgm:cxn modelId="{938A14B4-A563-46A5-BF44-B61FD69FDAE7}" type="presOf" srcId="{828CB1D0-7115-4EEF-9EE5-F96C0EDD2999}" destId="{ECCD9408-D045-444D-AC7F-E937C5D008B9}" srcOrd="0" destOrd="0" presId="urn:microsoft.com/office/officeart/2008/layout/LinedList"/>
    <dgm:cxn modelId="{8DE27FE3-7EC5-4430-9BEF-9A702B2F89B9}" srcId="{398DDABC-9586-4D66-BDC2-71DBA8FC1A0B}" destId="{E99C7BE7-C477-4D23-BA34-439E891281A7}" srcOrd="0" destOrd="0" parTransId="{0D7C8413-6A91-4EC8-8643-3183BB5E0CD3}" sibTransId="{95CBAE3F-24D0-4B6B-8B94-8ACB24A2A163}"/>
    <dgm:cxn modelId="{672EA71C-DFF2-4638-9534-B993B5990013}" type="presParOf" srcId="{0C004897-B565-47FE-B854-976DF1CC88EE}" destId="{06B2640A-3A2C-4C37-A5BE-BC67963F82C8}" srcOrd="0" destOrd="0" presId="urn:microsoft.com/office/officeart/2008/layout/LinedList"/>
    <dgm:cxn modelId="{F8F5C07F-44F5-46E4-BC7A-1CB5E61224FD}" type="presParOf" srcId="{0C004897-B565-47FE-B854-976DF1CC88EE}" destId="{58BA5D94-21EB-48D8-B4EE-BB7F71DABD10}" srcOrd="1" destOrd="0" presId="urn:microsoft.com/office/officeart/2008/layout/LinedList"/>
    <dgm:cxn modelId="{385478E6-ECD2-4427-B69B-75D740786E27}" type="presParOf" srcId="{58BA5D94-21EB-48D8-B4EE-BB7F71DABD10}" destId="{E583E678-E29F-4EC2-B9A8-57860055FC9A}" srcOrd="0" destOrd="0" presId="urn:microsoft.com/office/officeart/2008/layout/LinedList"/>
    <dgm:cxn modelId="{598BA4A0-2567-410E-BD9D-0FED97287836}" type="presParOf" srcId="{58BA5D94-21EB-48D8-B4EE-BB7F71DABD10}" destId="{C8EF446F-8E25-4DE7-8EA3-9F8388EBD0B7}" srcOrd="1" destOrd="0" presId="urn:microsoft.com/office/officeart/2008/layout/LinedList"/>
    <dgm:cxn modelId="{0930429C-B1CB-469F-8422-537910F32BEE}" type="presParOf" srcId="{0C004897-B565-47FE-B854-976DF1CC88EE}" destId="{708AF870-43A6-4D63-88AD-2E7966F4BE6C}" srcOrd="2" destOrd="0" presId="urn:microsoft.com/office/officeart/2008/layout/LinedList"/>
    <dgm:cxn modelId="{A4439F2D-72A7-44DE-8287-5C586826BE63}" type="presParOf" srcId="{0C004897-B565-47FE-B854-976DF1CC88EE}" destId="{309DBEC7-7C85-4DD2-8BD3-64CA2BEE9515}" srcOrd="3" destOrd="0" presId="urn:microsoft.com/office/officeart/2008/layout/LinedList"/>
    <dgm:cxn modelId="{0255F58E-F8DD-4414-BED8-137207F2BB9F}" type="presParOf" srcId="{309DBEC7-7C85-4DD2-8BD3-64CA2BEE9515}" destId="{B1E0DA2F-2259-4B89-9FF7-F66978E2F656}" srcOrd="0" destOrd="0" presId="urn:microsoft.com/office/officeart/2008/layout/LinedList"/>
    <dgm:cxn modelId="{2D99D95D-3E0A-46E4-B382-A5391FBC997D}" type="presParOf" srcId="{309DBEC7-7C85-4DD2-8BD3-64CA2BEE9515}" destId="{7C08B77E-3A5A-411E-9B07-98DADE3AF9AE}" srcOrd="1" destOrd="0" presId="urn:microsoft.com/office/officeart/2008/layout/LinedList"/>
    <dgm:cxn modelId="{F7F39688-9854-4302-A7E6-20A37AE7B842}" type="presParOf" srcId="{0C004897-B565-47FE-B854-976DF1CC88EE}" destId="{99222C59-0A1B-4730-958D-1DF49FD6CC89}" srcOrd="4" destOrd="0" presId="urn:microsoft.com/office/officeart/2008/layout/LinedList"/>
    <dgm:cxn modelId="{87C230DE-58CB-43E5-9AD1-2F915F66B0F5}" type="presParOf" srcId="{0C004897-B565-47FE-B854-976DF1CC88EE}" destId="{E3AE4649-D8D0-4780-B135-1027A2FFD065}" srcOrd="5" destOrd="0" presId="urn:microsoft.com/office/officeart/2008/layout/LinedList"/>
    <dgm:cxn modelId="{6E1E705A-2725-4E2E-85BE-7AFC0116D738}" type="presParOf" srcId="{E3AE4649-D8D0-4780-B135-1027A2FFD065}" destId="{ECCD9408-D045-444D-AC7F-E937C5D008B9}" srcOrd="0" destOrd="0" presId="urn:microsoft.com/office/officeart/2008/layout/LinedList"/>
    <dgm:cxn modelId="{0CE267FE-6ACA-4592-B61F-EF15DC240A5F}" type="presParOf" srcId="{E3AE4649-D8D0-4780-B135-1027A2FFD065}" destId="{4601ABE0-55A6-41B2-A17E-31522E038729}" srcOrd="1" destOrd="0" presId="urn:microsoft.com/office/officeart/2008/layout/LinedList"/>
    <dgm:cxn modelId="{F8D46933-8BE8-4D3B-B27E-8E0F048E1ECC}" type="presParOf" srcId="{0C004897-B565-47FE-B854-976DF1CC88EE}" destId="{530E4F8C-7E67-45E5-80A1-A2BE1DC32DCD}" srcOrd="6" destOrd="0" presId="urn:microsoft.com/office/officeart/2008/layout/LinedList"/>
    <dgm:cxn modelId="{46AE7BB5-DCB5-4215-BE0F-94109115E7FA}" type="presParOf" srcId="{0C004897-B565-47FE-B854-976DF1CC88EE}" destId="{E654626D-2714-4E47-9C9E-94ECA9F0EDEE}" srcOrd="7" destOrd="0" presId="urn:microsoft.com/office/officeart/2008/layout/LinedList"/>
    <dgm:cxn modelId="{10A4F4DC-262A-4906-BEF9-96AA78269930}" type="presParOf" srcId="{E654626D-2714-4E47-9C9E-94ECA9F0EDEE}" destId="{E80A4DDA-A4CB-40B9-BC3D-916AF713F634}" srcOrd="0" destOrd="0" presId="urn:microsoft.com/office/officeart/2008/layout/LinedList"/>
    <dgm:cxn modelId="{F7E4CD07-81EA-4A77-A3E7-DF3B9B0A8DD5}" type="presParOf" srcId="{E654626D-2714-4E47-9C9E-94ECA9F0EDEE}" destId="{2CFD4E5E-5AF3-4CE7-8E70-3BD6185907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0A2029-9B51-46E4-BAE4-BE1681A86B01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17C93BF-BA0C-45CD-8C9C-DBBD9D1660E4}">
      <dgm:prSet/>
      <dgm:spPr/>
      <dgm:t>
        <a:bodyPr/>
        <a:lstStyle/>
        <a:p>
          <a:r>
            <a:rPr lang="en-GB" dirty="0"/>
            <a:t>Future impact stemming from personal values  – what difference do I want to make for others through my work?</a:t>
          </a:r>
          <a:endParaRPr lang="en-US" dirty="0"/>
        </a:p>
      </dgm:t>
    </dgm:pt>
    <dgm:pt modelId="{CDAD3FA9-7BC9-4DDF-A815-E36A9EB2B956}" type="parTrans" cxnId="{6739DCEB-D950-48E7-AD76-D9EEAF21AD45}">
      <dgm:prSet/>
      <dgm:spPr/>
      <dgm:t>
        <a:bodyPr/>
        <a:lstStyle/>
        <a:p>
          <a:endParaRPr lang="en-US"/>
        </a:p>
      </dgm:t>
    </dgm:pt>
    <dgm:pt modelId="{7330CDFA-64DE-4704-9CBF-5D7A8A51B4E4}" type="sibTrans" cxnId="{6739DCEB-D950-48E7-AD76-D9EEAF21AD45}">
      <dgm:prSet/>
      <dgm:spPr/>
      <dgm:t>
        <a:bodyPr/>
        <a:lstStyle/>
        <a:p>
          <a:endParaRPr lang="en-US"/>
        </a:p>
      </dgm:t>
    </dgm:pt>
    <dgm:pt modelId="{2EDDCBBF-4346-44D9-815C-613B6D8C27D3}">
      <dgm:prSet/>
      <dgm:spPr/>
      <dgm:t>
        <a:bodyPr/>
        <a:lstStyle/>
        <a:p>
          <a:r>
            <a:rPr lang="en-GB"/>
            <a:t>Topic – what do I want to get to know better? What is relevant for an organization/company I am in contact with?</a:t>
          </a:r>
          <a:endParaRPr lang="en-US"/>
        </a:p>
      </dgm:t>
    </dgm:pt>
    <dgm:pt modelId="{CC13E779-560B-4A6D-80D5-8B1E3576C007}" type="parTrans" cxnId="{C2E98F1F-717C-484B-95CC-862BBFAC3E0A}">
      <dgm:prSet/>
      <dgm:spPr/>
      <dgm:t>
        <a:bodyPr/>
        <a:lstStyle/>
        <a:p>
          <a:endParaRPr lang="en-US"/>
        </a:p>
      </dgm:t>
    </dgm:pt>
    <dgm:pt modelId="{803B16D4-3579-46B8-A250-7ABA1DB0FA81}" type="sibTrans" cxnId="{C2E98F1F-717C-484B-95CC-862BBFAC3E0A}">
      <dgm:prSet/>
      <dgm:spPr/>
      <dgm:t>
        <a:bodyPr/>
        <a:lstStyle/>
        <a:p>
          <a:endParaRPr lang="en-US"/>
        </a:p>
      </dgm:t>
    </dgm:pt>
    <dgm:pt modelId="{2AC8FE56-F82E-4E44-9455-22CEE2849ACE}">
      <dgm:prSet/>
      <dgm:spPr/>
      <dgm:t>
        <a:bodyPr/>
        <a:lstStyle/>
        <a:p>
          <a:r>
            <a:rPr lang="en-GB"/>
            <a:t>Wonder/puzzle – what question within the topic does not have a definitive answer in the literature?</a:t>
          </a:r>
          <a:endParaRPr lang="en-US"/>
        </a:p>
      </dgm:t>
    </dgm:pt>
    <dgm:pt modelId="{EA868254-8420-45ED-B047-23A323C112C2}" type="parTrans" cxnId="{F8CF001E-9153-431F-893D-1FF6627EBC5B}">
      <dgm:prSet/>
      <dgm:spPr/>
      <dgm:t>
        <a:bodyPr/>
        <a:lstStyle/>
        <a:p>
          <a:endParaRPr lang="en-US"/>
        </a:p>
      </dgm:t>
    </dgm:pt>
    <dgm:pt modelId="{EE3F4EEC-D3AC-4573-898F-712CE756BB01}" type="sibTrans" cxnId="{F8CF001E-9153-431F-893D-1FF6627EBC5B}">
      <dgm:prSet/>
      <dgm:spPr/>
      <dgm:t>
        <a:bodyPr/>
        <a:lstStyle/>
        <a:p>
          <a:endParaRPr lang="en-US"/>
        </a:p>
      </dgm:t>
    </dgm:pt>
    <dgm:pt modelId="{597AD762-3202-4929-A677-F5F7BAAB70C5}" type="pres">
      <dgm:prSet presAssocID="{250A2029-9B51-46E4-BAE4-BE1681A86B01}" presName="outerComposite" presStyleCnt="0">
        <dgm:presLayoutVars>
          <dgm:chMax val="5"/>
          <dgm:dir/>
          <dgm:resizeHandles val="exact"/>
        </dgm:presLayoutVars>
      </dgm:prSet>
      <dgm:spPr/>
    </dgm:pt>
    <dgm:pt modelId="{B7F8F7BC-6BCE-439E-B586-32A6F725B916}" type="pres">
      <dgm:prSet presAssocID="{250A2029-9B51-46E4-BAE4-BE1681A86B01}" presName="dummyMaxCanvas" presStyleCnt="0">
        <dgm:presLayoutVars/>
      </dgm:prSet>
      <dgm:spPr/>
    </dgm:pt>
    <dgm:pt modelId="{0C7C4E4B-D2D4-418D-95E5-715DB386C60F}" type="pres">
      <dgm:prSet presAssocID="{250A2029-9B51-46E4-BAE4-BE1681A86B01}" presName="ThreeNodes_1" presStyleLbl="node1" presStyleIdx="0" presStyleCnt="3">
        <dgm:presLayoutVars>
          <dgm:bulletEnabled val="1"/>
        </dgm:presLayoutVars>
      </dgm:prSet>
      <dgm:spPr/>
    </dgm:pt>
    <dgm:pt modelId="{58D473D1-29D6-4B6A-A913-A37434057903}" type="pres">
      <dgm:prSet presAssocID="{250A2029-9B51-46E4-BAE4-BE1681A86B01}" presName="ThreeNodes_2" presStyleLbl="node1" presStyleIdx="1" presStyleCnt="3">
        <dgm:presLayoutVars>
          <dgm:bulletEnabled val="1"/>
        </dgm:presLayoutVars>
      </dgm:prSet>
      <dgm:spPr/>
    </dgm:pt>
    <dgm:pt modelId="{6B7B9776-FD8F-49D0-B8FE-B20038CE07CE}" type="pres">
      <dgm:prSet presAssocID="{250A2029-9B51-46E4-BAE4-BE1681A86B01}" presName="ThreeNodes_3" presStyleLbl="node1" presStyleIdx="2" presStyleCnt="3">
        <dgm:presLayoutVars>
          <dgm:bulletEnabled val="1"/>
        </dgm:presLayoutVars>
      </dgm:prSet>
      <dgm:spPr/>
    </dgm:pt>
    <dgm:pt modelId="{83BEAFDC-731C-4A79-998C-21BD12814B12}" type="pres">
      <dgm:prSet presAssocID="{250A2029-9B51-46E4-BAE4-BE1681A86B01}" presName="ThreeConn_1-2" presStyleLbl="fgAccFollowNode1" presStyleIdx="0" presStyleCnt="2">
        <dgm:presLayoutVars>
          <dgm:bulletEnabled val="1"/>
        </dgm:presLayoutVars>
      </dgm:prSet>
      <dgm:spPr/>
    </dgm:pt>
    <dgm:pt modelId="{112A31D1-28D3-4BF6-856E-085B9C0C5C61}" type="pres">
      <dgm:prSet presAssocID="{250A2029-9B51-46E4-BAE4-BE1681A86B01}" presName="ThreeConn_2-3" presStyleLbl="fgAccFollowNode1" presStyleIdx="1" presStyleCnt="2">
        <dgm:presLayoutVars>
          <dgm:bulletEnabled val="1"/>
        </dgm:presLayoutVars>
      </dgm:prSet>
      <dgm:spPr/>
    </dgm:pt>
    <dgm:pt modelId="{3A420400-D733-453B-831F-406E8F2D1E93}" type="pres">
      <dgm:prSet presAssocID="{250A2029-9B51-46E4-BAE4-BE1681A86B01}" presName="ThreeNodes_1_text" presStyleLbl="node1" presStyleIdx="2" presStyleCnt="3">
        <dgm:presLayoutVars>
          <dgm:bulletEnabled val="1"/>
        </dgm:presLayoutVars>
      </dgm:prSet>
      <dgm:spPr/>
    </dgm:pt>
    <dgm:pt modelId="{41E4EA15-2448-456D-836D-3B449BC33229}" type="pres">
      <dgm:prSet presAssocID="{250A2029-9B51-46E4-BAE4-BE1681A86B01}" presName="ThreeNodes_2_text" presStyleLbl="node1" presStyleIdx="2" presStyleCnt="3">
        <dgm:presLayoutVars>
          <dgm:bulletEnabled val="1"/>
        </dgm:presLayoutVars>
      </dgm:prSet>
      <dgm:spPr/>
    </dgm:pt>
    <dgm:pt modelId="{08127719-DF6C-47B3-B78F-E446B568D735}" type="pres">
      <dgm:prSet presAssocID="{250A2029-9B51-46E4-BAE4-BE1681A86B0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8CF001E-9153-431F-893D-1FF6627EBC5B}" srcId="{250A2029-9B51-46E4-BAE4-BE1681A86B01}" destId="{2AC8FE56-F82E-4E44-9455-22CEE2849ACE}" srcOrd="2" destOrd="0" parTransId="{EA868254-8420-45ED-B047-23A323C112C2}" sibTransId="{EE3F4EEC-D3AC-4573-898F-712CE756BB01}"/>
    <dgm:cxn modelId="{C2E98F1F-717C-484B-95CC-862BBFAC3E0A}" srcId="{250A2029-9B51-46E4-BAE4-BE1681A86B01}" destId="{2EDDCBBF-4346-44D9-815C-613B6D8C27D3}" srcOrd="1" destOrd="0" parTransId="{CC13E779-560B-4A6D-80D5-8B1E3576C007}" sibTransId="{803B16D4-3579-46B8-A250-7ABA1DB0FA81}"/>
    <dgm:cxn modelId="{4BF8FE2E-90E4-46AF-9B2D-54BE3CF691D9}" type="presOf" srcId="{7330CDFA-64DE-4704-9CBF-5D7A8A51B4E4}" destId="{83BEAFDC-731C-4A79-998C-21BD12814B12}" srcOrd="0" destOrd="0" presId="urn:microsoft.com/office/officeart/2005/8/layout/vProcess5"/>
    <dgm:cxn modelId="{304F185C-044C-43D9-8AAC-BF7A5AECCB21}" type="presOf" srcId="{2AC8FE56-F82E-4E44-9455-22CEE2849ACE}" destId="{08127719-DF6C-47B3-B78F-E446B568D735}" srcOrd="1" destOrd="0" presId="urn:microsoft.com/office/officeart/2005/8/layout/vProcess5"/>
    <dgm:cxn modelId="{6C31135D-D8CA-484A-81CA-3F86342E3D04}" type="presOf" srcId="{250A2029-9B51-46E4-BAE4-BE1681A86B01}" destId="{597AD762-3202-4929-A677-F5F7BAAB70C5}" srcOrd="0" destOrd="0" presId="urn:microsoft.com/office/officeart/2005/8/layout/vProcess5"/>
    <dgm:cxn modelId="{E19E4566-9CA3-46FB-A962-BF7719C97BAE}" type="presOf" srcId="{B17C93BF-BA0C-45CD-8C9C-DBBD9D1660E4}" destId="{0C7C4E4B-D2D4-418D-95E5-715DB386C60F}" srcOrd="0" destOrd="0" presId="urn:microsoft.com/office/officeart/2005/8/layout/vProcess5"/>
    <dgm:cxn modelId="{8DCF3656-2593-4C17-8615-E74E15E02942}" type="presOf" srcId="{B17C93BF-BA0C-45CD-8C9C-DBBD9D1660E4}" destId="{3A420400-D733-453B-831F-406E8F2D1E93}" srcOrd="1" destOrd="0" presId="urn:microsoft.com/office/officeart/2005/8/layout/vProcess5"/>
    <dgm:cxn modelId="{7FF97758-E591-4DDF-8DC4-C0AA9EAE15B0}" type="presOf" srcId="{803B16D4-3579-46B8-A250-7ABA1DB0FA81}" destId="{112A31D1-28D3-4BF6-856E-085B9C0C5C61}" srcOrd="0" destOrd="0" presId="urn:microsoft.com/office/officeart/2005/8/layout/vProcess5"/>
    <dgm:cxn modelId="{B42EA882-B3E0-447F-A14D-44DC3E1BB8DB}" type="presOf" srcId="{2EDDCBBF-4346-44D9-815C-613B6D8C27D3}" destId="{58D473D1-29D6-4B6A-A913-A37434057903}" srcOrd="0" destOrd="0" presId="urn:microsoft.com/office/officeart/2005/8/layout/vProcess5"/>
    <dgm:cxn modelId="{8E8AA7B6-2284-4833-B32D-1DC664D1C566}" type="presOf" srcId="{2EDDCBBF-4346-44D9-815C-613B6D8C27D3}" destId="{41E4EA15-2448-456D-836D-3B449BC33229}" srcOrd="1" destOrd="0" presId="urn:microsoft.com/office/officeart/2005/8/layout/vProcess5"/>
    <dgm:cxn modelId="{F3626EDD-1297-4B11-9CD9-EB9B5C113A9E}" type="presOf" srcId="{2AC8FE56-F82E-4E44-9455-22CEE2849ACE}" destId="{6B7B9776-FD8F-49D0-B8FE-B20038CE07CE}" srcOrd="0" destOrd="0" presId="urn:microsoft.com/office/officeart/2005/8/layout/vProcess5"/>
    <dgm:cxn modelId="{6739DCEB-D950-48E7-AD76-D9EEAF21AD45}" srcId="{250A2029-9B51-46E4-BAE4-BE1681A86B01}" destId="{B17C93BF-BA0C-45CD-8C9C-DBBD9D1660E4}" srcOrd="0" destOrd="0" parTransId="{CDAD3FA9-7BC9-4DDF-A815-E36A9EB2B956}" sibTransId="{7330CDFA-64DE-4704-9CBF-5D7A8A51B4E4}"/>
    <dgm:cxn modelId="{61141E48-9EFD-44B0-8AF4-1F0303AC1425}" type="presParOf" srcId="{597AD762-3202-4929-A677-F5F7BAAB70C5}" destId="{B7F8F7BC-6BCE-439E-B586-32A6F725B916}" srcOrd="0" destOrd="0" presId="urn:microsoft.com/office/officeart/2005/8/layout/vProcess5"/>
    <dgm:cxn modelId="{12785D42-8B85-47F7-AAB5-DBDD887C6827}" type="presParOf" srcId="{597AD762-3202-4929-A677-F5F7BAAB70C5}" destId="{0C7C4E4B-D2D4-418D-95E5-715DB386C60F}" srcOrd="1" destOrd="0" presId="urn:microsoft.com/office/officeart/2005/8/layout/vProcess5"/>
    <dgm:cxn modelId="{C44DF433-6BB2-4A6A-A094-92454056AD56}" type="presParOf" srcId="{597AD762-3202-4929-A677-F5F7BAAB70C5}" destId="{58D473D1-29D6-4B6A-A913-A37434057903}" srcOrd="2" destOrd="0" presId="urn:microsoft.com/office/officeart/2005/8/layout/vProcess5"/>
    <dgm:cxn modelId="{04203CA1-D93E-4F6F-B28B-59C562F5C13B}" type="presParOf" srcId="{597AD762-3202-4929-A677-F5F7BAAB70C5}" destId="{6B7B9776-FD8F-49D0-B8FE-B20038CE07CE}" srcOrd="3" destOrd="0" presId="urn:microsoft.com/office/officeart/2005/8/layout/vProcess5"/>
    <dgm:cxn modelId="{132F9517-7D9C-4638-807F-78F187E1B306}" type="presParOf" srcId="{597AD762-3202-4929-A677-F5F7BAAB70C5}" destId="{83BEAFDC-731C-4A79-998C-21BD12814B12}" srcOrd="4" destOrd="0" presId="urn:microsoft.com/office/officeart/2005/8/layout/vProcess5"/>
    <dgm:cxn modelId="{314F32FD-56C6-4AF3-BF27-216B3103D7D8}" type="presParOf" srcId="{597AD762-3202-4929-A677-F5F7BAAB70C5}" destId="{112A31D1-28D3-4BF6-856E-085B9C0C5C61}" srcOrd="5" destOrd="0" presId="urn:microsoft.com/office/officeart/2005/8/layout/vProcess5"/>
    <dgm:cxn modelId="{E26A49C2-BA69-43D6-8F82-76819A44D813}" type="presParOf" srcId="{597AD762-3202-4929-A677-F5F7BAAB70C5}" destId="{3A420400-D733-453B-831F-406E8F2D1E93}" srcOrd="6" destOrd="0" presId="urn:microsoft.com/office/officeart/2005/8/layout/vProcess5"/>
    <dgm:cxn modelId="{42F00683-2769-4C7A-94AC-F516D58F56CD}" type="presParOf" srcId="{597AD762-3202-4929-A677-F5F7BAAB70C5}" destId="{41E4EA15-2448-456D-836D-3B449BC33229}" srcOrd="7" destOrd="0" presId="urn:microsoft.com/office/officeart/2005/8/layout/vProcess5"/>
    <dgm:cxn modelId="{8BDD88CA-1574-4BB7-A2BF-DC6808C659CA}" type="presParOf" srcId="{597AD762-3202-4929-A677-F5F7BAAB70C5}" destId="{08127719-DF6C-47B3-B78F-E446B568D73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2640A-3A2C-4C37-A5BE-BC67963F82C8}">
      <dsp:nvSpPr>
        <dsp:cNvPr id="0" name=""/>
        <dsp:cNvSpPr/>
      </dsp:nvSpPr>
      <dsp:spPr>
        <a:xfrm>
          <a:off x="0" y="0"/>
          <a:ext cx="853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3E678-E29F-4EC2-B9A8-57860055FC9A}">
      <dsp:nvSpPr>
        <dsp:cNvPr id="0" name=""/>
        <dsp:cNvSpPr/>
      </dsp:nvSpPr>
      <dsp:spPr>
        <a:xfrm>
          <a:off x="0" y="0"/>
          <a:ext cx="8532000" cy="96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/>
            <a:t>Choices along the thesis writing process</a:t>
          </a:r>
          <a:endParaRPr lang="en-US" sz="3200" kern="1200"/>
        </a:p>
      </dsp:txBody>
      <dsp:txXfrm>
        <a:off x="0" y="0"/>
        <a:ext cx="8532000" cy="962800"/>
      </dsp:txXfrm>
    </dsp:sp>
    <dsp:sp modelId="{708AF870-43A6-4D63-88AD-2E7966F4BE6C}">
      <dsp:nvSpPr>
        <dsp:cNvPr id="0" name=""/>
        <dsp:cNvSpPr/>
      </dsp:nvSpPr>
      <dsp:spPr>
        <a:xfrm>
          <a:off x="0" y="962799"/>
          <a:ext cx="853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0DA2F-2259-4B89-9FF7-F66978E2F656}">
      <dsp:nvSpPr>
        <dsp:cNvPr id="0" name=""/>
        <dsp:cNvSpPr/>
      </dsp:nvSpPr>
      <dsp:spPr>
        <a:xfrm>
          <a:off x="0" y="962800"/>
          <a:ext cx="8532000" cy="96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/>
            <a:t>Choosing a supervisor</a:t>
          </a:r>
          <a:endParaRPr lang="en-US" sz="3200" kern="1200"/>
        </a:p>
      </dsp:txBody>
      <dsp:txXfrm>
        <a:off x="0" y="962800"/>
        <a:ext cx="8532000" cy="962800"/>
      </dsp:txXfrm>
    </dsp:sp>
    <dsp:sp modelId="{99222C59-0A1B-4730-958D-1DF49FD6CC89}">
      <dsp:nvSpPr>
        <dsp:cNvPr id="0" name=""/>
        <dsp:cNvSpPr/>
      </dsp:nvSpPr>
      <dsp:spPr>
        <a:xfrm>
          <a:off x="0" y="1925599"/>
          <a:ext cx="853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D9408-D045-444D-AC7F-E937C5D008B9}">
      <dsp:nvSpPr>
        <dsp:cNvPr id="0" name=""/>
        <dsp:cNvSpPr/>
      </dsp:nvSpPr>
      <dsp:spPr>
        <a:xfrm>
          <a:off x="0" y="1925600"/>
          <a:ext cx="8532000" cy="96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/>
            <a:t>Choosing and developing a research question</a:t>
          </a:r>
          <a:endParaRPr lang="en-US" sz="3200" kern="1200"/>
        </a:p>
      </dsp:txBody>
      <dsp:txXfrm>
        <a:off x="0" y="1925600"/>
        <a:ext cx="8532000" cy="962800"/>
      </dsp:txXfrm>
    </dsp:sp>
    <dsp:sp modelId="{530E4F8C-7E67-45E5-80A1-A2BE1DC32DCD}">
      <dsp:nvSpPr>
        <dsp:cNvPr id="0" name=""/>
        <dsp:cNvSpPr/>
      </dsp:nvSpPr>
      <dsp:spPr>
        <a:xfrm>
          <a:off x="0" y="2888400"/>
          <a:ext cx="853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A4DDA-A4CB-40B9-BC3D-916AF713F634}">
      <dsp:nvSpPr>
        <dsp:cNvPr id="0" name=""/>
        <dsp:cNvSpPr/>
      </dsp:nvSpPr>
      <dsp:spPr>
        <a:xfrm>
          <a:off x="0" y="2888400"/>
          <a:ext cx="8532000" cy="96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200" kern="1200"/>
            <a:t>Questions </a:t>
          </a:r>
          <a:endParaRPr lang="en-US" sz="3200" kern="1200"/>
        </a:p>
      </dsp:txBody>
      <dsp:txXfrm>
        <a:off x="0" y="2888400"/>
        <a:ext cx="8532000" cy="96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C4E4B-D2D4-418D-95E5-715DB386C60F}">
      <dsp:nvSpPr>
        <dsp:cNvPr id="0" name=""/>
        <dsp:cNvSpPr/>
      </dsp:nvSpPr>
      <dsp:spPr>
        <a:xfrm>
          <a:off x="0" y="0"/>
          <a:ext cx="7252200" cy="11560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Future impact stemming from personal values  – what difference do I want to make for others through my work?</a:t>
          </a:r>
          <a:endParaRPr lang="en-US" sz="2300" kern="1200" dirty="0"/>
        </a:p>
      </dsp:txBody>
      <dsp:txXfrm>
        <a:off x="33859" y="33859"/>
        <a:ext cx="6004737" cy="1088327"/>
      </dsp:txXfrm>
    </dsp:sp>
    <dsp:sp modelId="{58D473D1-29D6-4B6A-A913-A37434057903}">
      <dsp:nvSpPr>
        <dsp:cNvPr id="0" name=""/>
        <dsp:cNvSpPr/>
      </dsp:nvSpPr>
      <dsp:spPr>
        <a:xfrm>
          <a:off x="639899" y="1348719"/>
          <a:ext cx="7252200" cy="11560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Topic – what do I want to get to know better? What is relevant for an organization/company I am in contact with?</a:t>
          </a:r>
          <a:endParaRPr lang="en-US" sz="2300" kern="1200"/>
        </a:p>
      </dsp:txBody>
      <dsp:txXfrm>
        <a:off x="673758" y="1382578"/>
        <a:ext cx="5793152" cy="1088327"/>
      </dsp:txXfrm>
    </dsp:sp>
    <dsp:sp modelId="{6B7B9776-FD8F-49D0-B8FE-B20038CE07CE}">
      <dsp:nvSpPr>
        <dsp:cNvPr id="0" name=""/>
        <dsp:cNvSpPr/>
      </dsp:nvSpPr>
      <dsp:spPr>
        <a:xfrm>
          <a:off x="1279799" y="2697438"/>
          <a:ext cx="7252200" cy="11560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Wonder/puzzle – what question within the topic does not have a definitive answer in the literature?</a:t>
          </a:r>
          <a:endParaRPr lang="en-US" sz="2300" kern="1200"/>
        </a:p>
      </dsp:txBody>
      <dsp:txXfrm>
        <a:off x="1313658" y="2731297"/>
        <a:ext cx="5793152" cy="1088327"/>
      </dsp:txXfrm>
    </dsp:sp>
    <dsp:sp modelId="{83BEAFDC-731C-4A79-998C-21BD12814B12}">
      <dsp:nvSpPr>
        <dsp:cNvPr id="0" name=""/>
        <dsp:cNvSpPr/>
      </dsp:nvSpPr>
      <dsp:spPr>
        <a:xfrm>
          <a:off x="6500770" y="876667"/>
          <a:ext cx="751429" cy="751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69842" y="876667"/>
        <a:ext cx="413285" cy="565450"/>
      </dsp:txXfrm>
    </dsp:sp>
    <dsp:sp modelId="{112A31D1-28D3-4BF6-856E-085B9C0C5C61}">
      <dsp:nvSpPr>
        <dsp:cNvPr id="0" name=""/>
        <dsp:cNvSpPr/>
      </dsp:nvSpPr>
      <dsp:spPr>
        <a:xfrm>
          <a:off x="7140670" y="2217680"/>
          <a:ext cx="751429" cy="751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09742" y="2217680"/>
        <a:ext cx="413285" cy="565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04/10/2024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27" y="1314000"/>
            <a:ext cx="6099463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357"/>
            <a:ext cx="2505600" cy="180085"/>
          </a:xfrm>
        </p:spPr>
        <p:txBody>
          <a:bodyPr/>
          <a:lstStyle/>
          <a:p>
            <a:r>
              <a:rPr lang="da-DK" dirty="0"/>
              <a:t>31 January 2017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1"/>
            <a:ext cx="25056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868450"/>
            <a:ext cx="32355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Billede 9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5434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50601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5434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1023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41175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1023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90800"/>
            <a:ext cx="8532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53832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820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5186700" y="6460568"/>
            <a:ext cx="25056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0501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88227"/>
            <a:ext cx="3064871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2985"/>
            <a:ext cx="6099463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7800" y="6127200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604279"/>
            <a:ext cx="32355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7" name="Billede 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74211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0" y="1989138"/>
            <a:ext cx="3809511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8" y="1989138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4705836" y="1989137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564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5186701" y="6181976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93051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800" y="1989138"/>
            <a:ext cx="3809510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5032799" y="2583181"/>
            <a:ext cx="3717063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1210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University of Southern Denmark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91449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1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University of Southern Denmark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303610" y="1324696"/>
            <a:ext cx="174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03610" y="469252"/>
            <a:ext cx="8532019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5251110" y="3572293"/>
            <a:ext cx="1847704" cy="1292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5251110" y="1396171"/>
            <a:ext cx="184770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2838367" y="1386338"/>
            <a:ext cx="174985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2838367" y="2182521"/>
            <a:ext cx="1749855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327775" y="3578989"/>
            <a:ext cx="1847704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332934" y="5020343"/>
            <a:ext cx="1749855" cy="10002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4627960" y="4667918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151909" y="5717371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8924" y="3064798"/>
            <a:ext cx="411996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9894" y="2912439"/>
            <a:ext cx="25305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008924" y="3819277"/>
            <a:ext cx="272785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29894" y="2032669"/>
            <a:ext cx="196613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08924" y="4502402"/>
            <a:ext cx="45927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008924" y="5546139"/>
            <a:ext cx="41043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423306" y="3356021"/>
            <a:ext cx="269771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7335"/>
            <a:ext cx="3064871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B7779-6FD4-4632-A2A6-FCA91D93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73519-507E-44D9-A507-F79ED912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University of Southern Denmark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558C0-35B2-4C42-A462-139DABA8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901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7800" y="1028247"/>
            <a:ext cx="82215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8373" y="1989138"/>
            <a:ext cx="8220928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0" y="6294893"/>
            <a:ext cx="5886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04-10-2024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1" y="-349741"/>
            <a:ext cx="8592887" cy="242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88" b="1" noProof="1"/>
              <a:t>Skift baggrundsfarve. </a:t>
            </a:r>
            <a:r>
              <a:rPr lang="da-DK" sz="788" noProof="1"/>
              <a:t>Højreklik på slidet og vælg </a:t>
            </a:r>
            <a:r>
              <a:rPr lang="da-DK" sz="788" b="1" noProof="1"/>
              <a:t>Formatér baggrund</a:t>
            </a:r>
            <a:r>
              <a:rPr lang="da-DK" sz="788" noProof="1"/>
              <a:t>. Klik på </a:t>
            </a:r>
            <a:r>
              <a:rPr lang="da-DK" sz="788" b="1" noProof="1"/>
              <a:t>Fyld farve </a:t>
            </a:r>
            <a:r>
              <a:rPr lang="da-DK" sz="788" noProof="1"/>
              <a:t>i Formater baggrund vinduet og vælg farve fra øverste række i SDU’s farve palette eller fra den brugerdefinerede farvepalette</a:t>
            </a:r>
            <a:endParaRPr lang="da-DK" sz="1350"/>
          </a:p>
        </p:txBody>
      </p:sp>
    </p:spTree>
    <p:extLst>
      <p:ext uri="{BB962C8B-B14F-4D97-AF65-F5344CB8AC3E}">
        <p14:creationId xmlns:p14="http://schemas.microsoft.com/office/powerpoint/2010/main" val="2293238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University of Southern Denmark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University of Southern Denmark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University of Southern Denmark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University of Southern Denmark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Marian van Bakel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31 January 2017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University of Southern Denmark</a:t>
            </a:r>
          </a:p>
        </p:txBody>
      </p:sp>
      <p:sp>
        <p:nvSpPr>
          <p:cNvPr id="11" name="USR_name"/>
          <p:cNvSpPr/>
          <p:nvPr userDrawn="1"/>
        </p:nvSpPr>
        <p:spPr>
          <a:xfrm>
            <a:off x="307800" y="6127200"/>
            <a:ext cx="25056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Marian van Bakel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University of Southern Denmark</a:t>
            </a:r>
          </a:p>
        </p:txBody>
      </p:sp>
      <p:pic>
        <p:nvPicPr>
          <p:cNvPr id="13" name="Billede 12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" y="1"/>
            <a:ext cx="9128801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29" y="1990800"/>
            <a:ext cx="8532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307800" y="6569967"/>
            <a:ext cx="25056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31 January 2017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5186700" y="6172958"/>
            <a:ext cx="25056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University of Southern Denmark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800" y="6393601"/>
            <a:ext cx="32355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8" r:id="rId8"/>
    <p:sldLayoutId id="2147483665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49" r:id="rId20"/>
    <p:sldLayoutId id="2147483650" r:id="rId21"/>
    <p:sldLayoutId id="2147483651" r:id="rId22"/>
    <p:sldLayoutId id="2147483652" r:id="rId23"/>
    <p:sldLayoutId id="2147483653" r:id="rId24"/>
    <p:sldLayoutId id="2147483654" r:id="rId25"/>
    <p:sldLayoutId id="2147483655" r:id="rId26"/>
    <p:sldLayoutId id="2147483656" r:id="rId27"/>
    <p:sldLayoutId id="2147483657" r:id="rId28"/>
    <p:sldLayoutId id="2147483658" r:id="rId29"/>
    <p:sldLayoutId id="2147483664" r:id="rId30"/>
    <p:sldLayoutId id="2147483679" r:id="rId31"/>
    <p:sldLayoutId id="2147483680" r:id="rId32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EA234769-0470-3A82-3B12-6B7A7ED10A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Elena Shulzhenko, </a:t>
            </a:r>
            <a:r>
              <a:rPr lang="da-DK" dirty="0" err="1"/>
              <a:t>Profile</a:t>
            </a:r>
            <a:r>
              <a:rPr lang="da-DK" dirty="0"/>
              <a:t> </a:t>
            </a:r>
            <a:r>
              <a:rPr lang="da-DK" dirty="0" err="1"/>
              <a:t>Responsible</a:t>
            </a:r>
            <a:r>
              <a:rPr lang="da-DK" dirty="0"/>
              <a:t> for Cand. Merc. HRM</a:t>
            </a:r>
          </a:p>
          <a:p>
            <a:r>
              <a:rPr lang="da-DK" dirty="0"/>
              <a:t>Department of Business and Management</a:t>
            </a:r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153198-4EDA-4EB7-3CAF-7D8C88DEA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00" y="1825729"/>
            <a:ext cx="8453006" cy="2134800"/>
          </a:xfrm>
        </p:spPr>
        <p:txBody>
          <a:bodyPr/>
          <a:lstStyle/>
          <a:p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Writing a </a:t>
            </a:r>
            <a:r>
              <a:rPr lang="en-US" altLang="en-US" sz="3600" dirty="0" err="1"/>
              <a:t>M.Sc.T</a:t>
            </a:r>
            <a:r>
              <a:rPr lang="en-US" sz="36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hesis</a:t>
            </a: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HRM: </a:t>
            </a:r>
            <a:b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important choices along the way</a:t>
            </a:r>
            <a:br>
              <a:rPr lang="en-US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Undertitel 3">
            <a:extLst>
              <a:ext uri="{FF2B5EF4-FFF2-40B4-BE49-F238E27FC236}">
                <a16:creationId xmlns:a16="http://schemas.microsoft.com/office/drawing/2014/main" id="{46ADB898-9DC3-7240-A4D0-6EC3659A1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5D0F829-C2E0-F58B-2B0A-DCCB2DFC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31 January 2017</a:t>
            </a:r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04DF018-53F8-479B-F28F-DE7187DB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University of Southern Denmark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1F26C-2BF8-AD52-B233-444AF784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017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FDB9B-57EE-9CBB-BB6B-D87BEF344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Assoc</a:t>
            </a:r>
            <a:r>
              <a:rPr lang="da-DK" dirty="0"/>
              <a:t>. Prof. Elke Weik (IBE)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450908-51C2-8F7D-5DBD-A56A50B8C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Happy to supervise within the area of HRM/organisation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ptos" panose="020B000402020202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She prefers the students to develop a topic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E1C664-DB28-8F9E-8594-AF9ED7F1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185A211-8649-877F-8A74-3E65AB5C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8B0559B-D42A-CB0B-2787-9A1939B6F3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3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E6E74-0A6F-BF12-0419-0C9C5CB1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Assoc</a:t>
            </a:r>
            <a:r>
              <a:rPr lang="da-DK" dirty="0"/>
              <a:t>. Prof. Elena Shulzhenko (IBE)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DFCD6D-DEDA-F391-9CC6-8FF8EFC29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Happy to supervise within the broad area of HRM and organisational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Topics of particular interest: </a:t>
            </a:r>
          </a:p>
          <a:p>
            <a:pPr marL="645750" lvl="1" indent="-28575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international HRM</a:t>
            </a:r>
          </a:p>
          <a:p>
            <a:pPr marL="645750" lvl="1" indent="-28575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 of work incl. digitalisation of work and AI</a:t>
            </a:r>
          </a:p>
          <a:p>
            <a:pPr marL="645750" lvl="1" indent="-28575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employee perspectives in general (wellbeing and resilience)</a:t>
            </a:r>
          </a:p>
          <a:p>
            <a:pPr marL="645750" lvl="1" indent="-285750"/>
            <a:r>
              <a:rPr lang="en-GB" sz="1800" dirty="0">
                <a:latin typeface="Calibri" panose="020F0502020204030204" pitchFamily="34" charset="0"/>
              </a:rPr>
              <a:t>organisational change, voice and resistance to change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44407F-F6BB-B910-EEB9-9984DA55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363E438-B2B1-D319-D686-BCA0A6EC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11E56C4-40FE-8EDB-CACE-1DB2E81279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7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AC533-AD80-4FB1-50FC-12D72D9F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0" y="2626349"/>
            <a:ext cx="8559000" cy="1248208"/>
          </a:xfrm>
        </p:spPr>
        <p:txBody>
          <a:bodyPr/>
          <a:lstStyle/>
          <a:p>
            <a:r>
              <a:rPr lang="da-DK" dirty="0" err="1"/>
              <a:t>Choosing</a:t>
            </a:r>
            <a:r>
              <a:rPr lang="da-DK" dirty="0"/>
              <a:t> and </a:t>
            </a:r>
            <a:r>
              <a:rPr lang="da-DK" dirty="0" err="1"/>
              <a:t>developing</a:t>
            </a:r>
            <a:r>
              <a:rPr lang="da-DK" dirty="0"/>
              <a:t> a research </a:t>
            </a:r>
            <a:r>
              <a:rPr lang="da-DK" dirty="0" err="1"/>
              <a:t>question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BD9B0D0-D9FD-D87D-8305-AFE67EF1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31 January 2017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C1E8AD-05DD-FF20-EC8C-B7D15E24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12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F0B72FD-9499-F5DB-BD70-1F733B5F5F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7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4CAC-E814-4589-27A1-95B4195E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 statement and research </a:t>
            </a:r>
            <a:r>
              <a:rPr lang="da-DK" dirty="0" err="1"/>
              <a:t>question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C908-EFDB-7CF9-C5FE-5CEACA230B2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8372" y="2440956"/>
            <a:ext cx="8220928" cy="38644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Problem formulation is central to any investigation; it </a:t>
            </a:r>
            <a:r>
              <a:rPr lang="en-GB" sz="1500" u="sng" dirty="0"/>
              <a:t>evolves</a:t>
            </a:r>
            <a:r>
              <a:rPr lang="en-GB" sz="1500" dirty="0"/>
              <a:t>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 problem formulation should ideally arise from a sense of </a:t>
            </a:r>
            <a:r>
              <a:rPr lang="en-GB" sz="1500" u="sng" dirty="0"/>
              <a:t>wonder</a:t>
            </a:r>
            <a:r>
              <a:rPr lang="en-GB" sz="1500" dirty="0"/>
              <a:t> or a </a:t>
            </a:r>
            <a:r>
              <a:rPr lang="en-GB" sz="1500" u="sng" dirty="0"/>
              <a:t>puzzle</a:t>
            </a:r>
            <a:r>
              <a:rPr lang="en-GB" sz="1500" dirty="0"/>
              <a:t> – something that one does not understand.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 problem formulation can easily be based on a topic that, in everyday understanding, is not at all “problematic” – the puzzle is of an intellectual nature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Different theoretical perspectives will lead to different types of problem formulations.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RQ should not have an answer easy to foresee without any research </a:t>
            </a:r>
            <a:endParaRPr lang="da-DK" sz="1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147E3-A0E0-9F6E-469B-1650C3620B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9574BE2-D03E-409F-92CE-B72767177DE2}" type="datetime1">
              <a:rPr lang="da-DK" smtClean="0"/>
              <a:t>04-10-2024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750DC-B85A-1CB7-33CC-BFAC4F689D7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8312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E13FA-C55C-5348-6CBA-253D662F6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</p:spPr>
        <p:txBody>
          <a:bodyPr anchor="t">
            <a:normAutofit/>
          </a:bodyPr>
          <a:lstStyle/>
          <a:p>
            <a:r>
              <a:rPr lang="en-GB" sz="2900" dirty="0"/>
              <a:t>One way of approaching the choice of RQ</a:t>
            </a:r>
            <a:br>
              <a:rPr lang="en-GB" sz="2900" dirty="0"/>
            </a:br>
            <a:br>
              <a:rPr lang="en-GB" sz="2900" dirty="0"/>
            </a:br>
            <a:endParaRPr lang="en-GB" sz="29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ED9E952-3D0C-54CD-FB96-B4161103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6124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University of Southern Denmark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15447-57A6-795C-8448-CBF08D69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7800" y="6393601"/>
            <a:ext cx="323550" cy="181889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14</a:t>
            </a:fld>
            <a:endParaRPr lang="da-DK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CFC86046-7E74-8B1A-5C1B-833EF59D2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7999" y="6067207"/>
            <a:ext cx="1238442" cy="4428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E28DB93-3E1E-97EA-25D4-9E648E8BD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48839"/>
              </p:ext>
            </p:extLst>
          </p:nvPr>
        </p:nvGraphicFramePr>
        <p:xfrm>
          <a:off x="304729" y="1989138"/>
          <a:ext cx="8532000" cy="3853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A1A9482A-1289-4CE7-D1DB-0563816F834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07800" y="6569967"/>
            <a:ext cx="2505600" cy="180085"/>
          </a:xfrm>
        </p:spPr>
        <p:txBody>
          <a:bodyPr/>
          <a:lstStyle/>
          <a:p>
            <a:pPr>
              <a:spcAft>
                <a:spcPts val="600"/>
              </a:spcAft>
            </a:pPr>
            <a:fld id="{AFC31F6A-1F2D-4829-8347-4C30E453F30A}" type="datetime1">
              <a:rPr lang="da-DK" smtClean="0"/>
              <a:pPr>
                <a:spcAft>
                  <a:spcPts val="600"/>
                </a:spcAft>
              </a:pPr>
              <a:t>04-10-2024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684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CF968-3D66-1B86-9D19-56B9891E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Future </a:t>
            </a:r>
            <a:r>
              <a:rPr lang="da-DK" dirty="0" err="1"/>
              <a:t>impact</a:t>
            </a:r>
            <a:r>
              <a:rPr lang="da-DK" dirty="0"/>
              <a:t> </a:t>
            </a:r>
            <a:r>
              <a:rPr lang="da-DK" dirty="0" err="1"/>
              <a:t>stemming</a:t>
            </a:r>
            <a:r>
              <a:rPr lang="da-DK" dirty="0"/>
              <a:t> from </a:t>
            </a:r>
            <a:r>
              <a:rPr lang="da-DK" dirty="0" err="1"/>
              <a:t>values</a:t>
            </a:r>
            <a:r>
              <a:rPr lang="da-DK" dirty="0"/>
              <a:t> -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examples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DF1260-48C7-DE59-98FA-91F43075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Eliminate</a:t>
            </a:r>
            <a:r>
              <a:rPr lang="da-DK" dirty="0"/>
              <a:t> or </a:t>
            </a:r>
            <a:r>
              <a:rPr lang="da-DK" dirty="0" err="1"/>
              <a:t>reduce</a:t>
            </a:r>
            <a:r>
              <a:rPr lang="da-DK" dirty="0"/>
              <a:t> </a:t>
            </a:r>
            <a:r>
              <a:rPr lang="da-DK" dirty="0" err="1"/>
              <a:t>injustice</a:t>
            </a:r>
            <a:r>
              <a:rPr lang="da-DK" dirty="0"/>
              <a:t> </a:t>
            </a:r>
          </a:p>
          <a:p>
            <a:pPr marL="702900" lvl="1" indent="-342900"/>
            <a:r>
              <a:rPr lang="da-DK" dirty="0" err="1"/>
              <a:t>Equal</a:t>
            </a:r>
            <a:r>
              <a:rPr lang="da-DK" dirty="0"/>
              <a:t> </a:t>
            </a:r>
            <a:r>
              <a:rPr lang="da-DK" dirty="0" err="1"/>
              <a:t>opportunities</a:t>
            </a:r>
            <a:r>
              <a:rPr lang="da-DK" dirty="0"/>
              <a:t>, </a:t>
            </a:r>
            <a:r>
              <a:rPr lang="da-DK" dirty="0" err="1"/>
              <a:t>reducing</a:t>
            </a:r>
            <a:r>
              <a:rPr lang="da-DK" dirty="0"/>
              <a:t> </a:t>
            </a:r>
            <a:r>
              <a:rPr lang="da-DK" dirty="0" err="1"/>
              <a:t>discrimination</a:t>
            </a:r>
            <a:r>
              <a:rPr lang="da-DK" dirty="0"/>
              <a:t> </a:t>
            </a:r>
          </a:p>
          <a:p>
            <a:pPr marL="702900" lvl="1" indent="-342900"/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Reduce</a:t>
            </a:r>
            <a:r>
              <a:rPr lang="da-DK" dirty="0"/>
              <a:t> </a:t>
            </a:r>
            <a:r>
              <a:rPr lang="da-DK" dirty="0" err="1"/>
              <a:t>irrationality</a:t>
            </a:r>
            <a:r>
              <a:rPr lang="da-DK" dirty="0"/>
              <a:t> in decisions </a:t>
            </a:r>
          </a:p>
          <a:p>
            <a:pPr marL="702900" lvl="1" indent="-342900"/>
            <a:r>
              <a:rPr lang="da-DK" dirty="0"/>
              <a:t>Overcoming </a:t>
            </a:r>
            <a:r>
              <a:rPr lang="da-DK" dirty="0" err="1"/>
              <a:t>dependence</a:t>
            </a:r>
            <a:r>
              <a:rPr lang="da-DK" dirty="0"/>
              <a:t> from the </a:t>
            </a:r>
            <a:r>
              <a:rPr lang="da-DK" dirty="0" err="1"/>
              <a:t>past</a:t>
            </a:r>
            <a:r>
              <a:rPr lang="da-DK" dirty="0"/>
              <a:t> outdated </a:t>
            </a:r>
            <a:r>
              <a:rPr lang="da-DK" dirty="0" err="1"/>
              <a:t>policies</a:t>
            </a:r>
            <a:endParaRPr lang="da-DK" dirty="0"/>
          </a:p>
          <a:p>
            <a:pPr marL="702900" lvl="1" indent="-342900"/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Novelty</a:t>
            </a:r>
            <a:r>
              <a:rPr lang="da-DK" dirty="0"/>
              <a:t>: </a:t>
            </a:r>
            <a:r>
              <a:rPr lang="da-DK" dirty="0" err="1"/>
              <a:t>discover</a:t>
            </a:r>
            <a:r>
              <a:rPr lang="da-DK" dirty="0"/>
              <a:t> or </a:t>
            </a:r>
            <a:r>
              <a:rPr lang="da-DK" dirty="0" err="1"/>
              <a:t>verify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new </a:t>
            </a:r>
            <a:r>
              <a:rPr lang="da-DK" dirty="0" err="1"/>
              <a:t>ways</a:t>
            </a:r>
            <a:r>
              <a:rPr lang="da-DK" dirty="0"/>
              <a:t> of </a:t>
            </a:r>
            <a:r>
              <a:rPr lang="da-DK" dirty="0" err="1"/>
              <a:t>doing</a:t>
            </a:r>
            <a:r>
              <a:rPr lang="da-DK" dirty="0"/>
              <a:t> </a:t>
            </a:r>
            <a:r>
              <a:rPr lang="da-DK" dirty="0" err="1"/>
              <a:t>things</a:t>
            </a:r>
            <a:endParaRPr lang="da-DK" dirty="0"/>
          </a:p>
          <a:p>
            <a:pPr marL="702900" lvl="1" indent="-342900"/>
            <a:r>
              <a:rPr lang="da-DK" dirty="0"/>
              <a:t>AI in HRM</a:t>
            </a:r>
          </a:p>
          <a:p>
            <a:pPr marL="702900" lvl="1" indent="-342900"/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35704C-FC82-ECC2-E9CA-D9EE3790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9DD73D2-F5C9-1292-31FE-F0C7E71C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B33DE59-4E8B-7FF0-78E3-03DC2CFC2D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6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3590-7FF7-5E24-29D2-189E47A8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0" y="1028247"/>
            <a:ext cx="8221500" cy="960891"/>
          </a:xfrm>
        </p:spPr>
        <p:txBody>
          <a:bodyPr/>
          <a:lstStyle/>
          <a:p>
            <a:r>
              <a:rPr lang="da-DK" sz="2400" dirty="0" err="1">
                <a:latin typeface="TimesNewRomanPS-BoldMT"/>
              </a:rPr>
              <a:t>Example</a:t>
            </a:r>
            <a:r>
              <a:rPr lang="da-DK" sz="2400" dirty="0">
                <a:latin typeface="TimesNewRomanPS-BoldMT"/>
              </a:rPr>
              <a:t> of a problem statement and RQ: </a:t>
            </a:r>
            <a:br>
              <a:rPr lang="da-DK" sz="2400" dirty="0">
                <a:latin typeface="TimesNewRomanPS-BoldMT"/>
              </a:rPr>
            </a:br>
            <a:r>
              <a:rPr lang="da-DK" sz="2400" dirty="0">
                <a:latin typeface="TimesNewRomanPS-BoldMT"/>
              </a:rPr>
              <a:t>”Motivation </a:t>
            </a:r>
            <a:r>
              <a:rPr lang="da-DK" sz="2400" dirty="0" err="1">
                <a:latin typeface="TimesNewRomanPS-BoldMT"/>
              </a:rPr>
              <a:t>Behind</a:t>
            </a:r>
            <a:r>
              <a:rPr lang="da-DK" sz="2400" dirty="0">
                <a:latin typeface="TimesNewRomanPS-BoldMT"/>
              </a:rPr>
              <a:t> </a:t>
            </a:r>
            <a:r>
              <a:rPr lang="da-DK" sz="2400" dirty="0" err="1">
                <a:latin typeface="TimesNewRomanPS-BoldMT"/>
              </a:rPr>
              <a:t>Volunteerism</a:t>
            </a:r>
            <a:r>
              <a:rPr lang="da-DK" sz="2400" dirty="0">
                <a:latin typeface="TimesNewRomanPS-BoldMT"/>
              </a:rPr>
              <a:t>: </a:t>
            </a:r>
            <a:r>
              <a:rPr lang="da-DK" sz="2400" dirty="0" err="1">
                <a:latin typeface="TimesNewRomanPS-BoldMT"/>
              </a:rPr>
              <a:t>Keeping</a:t>
            </a:r>
            <a:r>
              <a:rPr lang="da-DK" sz="2400" dirty="0">
                <a:latin typeface="TimesNewRomanPS-BoldMT"/>
              </a:rPr>
              <a:t> the </a:t>
            </a:r>
            <a:r>
              <a:rPr lang="da-DK" sz="2400" dirty="0" err="1">
                <a:latin typeface="TimesNewRomanPS-BoldMT"/>
              </a:rPr>
              <a:t>Volunteers</a:t>
            </a:r>
            <a:r>
              <a:rPr lang="da-DK" sz="2400" dirty="0">
                <a:latin typeface="TimesNewRomanPS-BoldMT"/>
              </a:rPr>
              <a:t> in Non-profit Organisations”</a:t>
            </a:r>
            <a:endParaRPr lang="da-DK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86901-239B-6F8C-6F8D-E7096E21D37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8372" y="2450532"/>
            <a:ext cx="8220928" cy="3864462"/>
          </a:xfrm>
        </p:spPr>
        <p:txBody>
          <a:bodyPr/>
          <a:lstStyle/>
          <a:p>
            <a:pPr>
              <a:buNone/>
            </a:pPr>
            <a:r>
              <a:rPr lang="en-US" sz="1600" dirty="0">
                <a:latin typeface="TimesNewRomanPSMT"/>
              </a:rPr>
              <a:t>The problem examined in this paper is the difficulty of </a:t>
            </a:r>
            <a:r>
              <a:rPr lang="en-US" sz="1600" u="sng" dirty="0">
                <a:latin typeface="TimesNewRomanPSMT"/>
              </a:rPr>
              <a:t>keeping</a:t>
            </a:r>
            <a:r>
              <a:rPr lang="en-US" sz="1600" dirty="0">
                <a:latin typeface="TimesNewRomanPSMT"/>
              </a:rPr>
              <a:t> volunteers in the nonprofit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organizations. As seen in the introduction, </a:t>
            </a:r>
            <a:r>
              <a:rPr lang="en-US" sz="1600" u="sng" dirty="0">
                <a:latin typeface="TimesNewRomanPSMT"/>
              </a:rPr>
              <a:t>high turnover </a:t>
            </a:r>
            <a:r>
              <a:rPr lang="en-US" sz="1600" dirty="0">
                <a:latin typeface="TimesNewRomanPSMT"/>
              </a:rPr>
              <a:t>is a problem in volunteer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organizations. There are a lot of consequences of high turnover; therefore, volunteer organizations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must aim for more </a:t>
            </a:r>
            <a:r>
              <a:rPr lang="en-US" sz="1600" u="sng" dirty="0">
                <a:latin typeface="TimesNewRomanPSMT"/>
              </a:rPr>
              <a:t>long-term volunteers</a:t>
            </a:r>
            <a:r>
              <a:rPr lang="en-US" sz="1600" dirty="0">
                <a:latin typeface="TimesNewRomanPSMT"/>
              </a:rPr>
              <a:t>, in order to keep the organization stable. </a:t>
            </a:r>
          </a:p>
          <a:p>
            <a:pPr>
              <a:buNone/>
            </a:pPr>
            <a:endParaRPr lang="en-US" sz="1600" dirty="0">
              <a:latin typeface="TimesNewRomanPSMT"/>
            </a:endParaRPr>
          </a:p>
          <a:p>
            <a:pPr>
              <a:buNone/>
            </a:pPr>
            <a:r>
              <a:rPr lang="en-US" sz="1600" dirty="0">
                <a:latin typeface="TimesNewRomanPSMT"/>
              </a:rPr>
              <a:t>In order to examine how to avoid high turnover, this paper seeks to answer the following question: “What can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we learn about long-term volunteering from the case of ABC?”</a:t>
            </a:r>
          </a:p>
          <a:p>
            <a:pPr>
              <a:buNone/>
            </a:pPr>
            <a:endParaRPr lang="en-US" sz="1600" dirty="0">
              <a:latin typeface="TimesNewRomanPSMT"/>
            </a:endParaRPr>
          </a:p>
          <a:p>
            <a:pPr>
              <a:buNone/>
            </a:pPr>
            <a:r>
              <a:rPr lang="en-US" sz="1600" dirty="0">
                <a:latin typeface="TimesNewRomanPSMT"/>
              </a:rPr>
              <a:t>In order to examine this question, the following research questions are examined: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1. Why are volunteers joining ABC?</a:t>
            </a:r>
          </a:p>
          <a:p>
            <a:pPr>
              <a:buNone/>
            </a:pPr>
            <a:r>
              <a:rPr lang="en-US" sz="1600" dirty="0">
                <a:latin typeface="TimesNewRomanPSMT"/>
              </a:rPr>
              <a:t>2. Why are volunteers continuing in ABC?</a:t>
            </a:r>
            <a:endParaRPr lang="da-DK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DCDA5-C1C5-17FB-D6E1-40528A21FC3D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0EC3FF9-0F85-46F0-9881-1FB230427710}" type="datetime1">
              <a:rPr lang="da-DK" smtClean="0"/>
              <a:t>04-10-2024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FF6DD-4529-7EF3-3E7D-19CC574A963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1669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AC533-AD80-4FB1-50FC-12D72D9F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0" y="2626349"/>
            <a:ext cx="8559000" cy="1248208"/>
          </a:xfrm>
        </p:spPr>
        <p:txBody>
          <a:bodyPr/>
          <a:lstStyle/>
          <a:p>
            <a:r>
              <a:rPr lang="da-DK" dirty="0" err="1"/>
              <a:t>Questions</a:t>
            </a:r>
            <a:r>
              <a:rPr lang="da-DK" dirty="0"/>
              <a:t> or </a:t>
            </a:r>
            <a:r>
              <a:rPr lang="da-DK" dirty="0" err="1"/>
              <a:t>comments</a:t>
            </a:r>
            <a:r>
              <a:rPr lang="da-DK" dirty="0"/>
              <a:t>?</a:t>
            </a:r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BD9B0D0-D9FD-D87D-8305-AFE67EF1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31 January 2017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C1E8AD-05DD-FF20-EC8C-B7D15E24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17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F0B72FD-9499-F5DB-BD70-1F733B5F5F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2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8A036-3D3E-6E17-5CFE-C86F6A32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</p:spPr>
        <p:txBody>
          <a:bodyPr anchor="t">
            <a:normAutofit/>
          </a:bodyPr>
          <a:lstStyle/>
          <a:p>
            <a:r>
              <a:rPr lang="da-DK" dirty="0"/>
              <a:t>Agenda 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046B2CA-879C-41FB-186B-4ED722BF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7800" y="6393601"/>
            <a:ext cx="323550" cy="181889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5D37B1E-C366-494F-A587-962AD9AABC83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BF6CAB8D-B44B-BF7D-DF0F-8EB5739647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7999" y="6067207"/>
            <a:ext cx="1238442" cy="4428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Pladsholder til indhold 2">
            <a:extLst>
              <a:ext uri="{FF2B5EF4-FFF2-40B4-BE49-F238E27FC236}">
                <a16:creationId xmlns:a16="http://schemas.microsoft.com/office/drawing/2014/main" id="{32986137-76FF-A6F1-34EF-639C0B064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16627"/>
              </p:ext>
            </p:extLst>
          </p:nvPr>
        </p:nvGraphicFramePr>
        <p:xfrm>
          <a:off x="304729" y="1990800"/>
          <a:ext cx="8532000" cy="38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ato 3" hidden="1">
            <a:extLst>
              <a:ext uri="{FF2B5EF4-FFF2-40B4-BE49-F238E27FC236}">
                <a16:creationId xmlns:a16="http://schemas.microsoft.com/office/drawing/2014/main" id="{E9C1B550-0E71-CFC8-1D8D-344A2641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31 January 2017</a:t>
            </a:r>
          </a:p>
        </p:txBody>
      </p:sp>
    </p:spTree>
    <p:extLst>
      <p:ext uri="{BB962C8B-B14F-4D97-AF65-F5344CB8AC3E}">
        <p14:creationId xmlns:p14="http://schemas.microsoft.com/office/powerpoint/2010/main" val="356192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FE849-6D64-1740-15E4-1FE452B6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Choices</a:t>
            </a:r>
            <a:r>
              <a:rPr lang="da-DK" dirty="0"/>
              <a:t> </a:t>
            </a:r>
            <a:r>
              <a:rPr lang="da-DK" dirty="0" err="1"/>
              <a:t>along</a:t>
            </a:r>
            <a:r>
              <a:rPr lang="da-DK" dirty="0"/>
              <a:t> the </a:t>
            </a:r>
            <a:r>
              <a:rPr lang="da-DK" dirty="0" err="1"/>
              <a:t>thesis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 </a:t>
            </a:r>
            <a:r>
              <a:rPr lang="da-DK" dirty="0" err="1"/>
              <a:t>process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570EF4-D101-3255-2A22-03C9BF3C0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Empirical</a:t>
            </a:r>
            <a:r>
              <a:rPr lang="da-DK" dirty="0"/>
              <a:t> vs. </a:t>
            </a:r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thesis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Area</a:t>
            </a:r>
            <a:r>
              <a:rPr lang="da-DK" dirty="0"/>
              <a:t> / </a:t>
            </a:r>
            <a:r>
              <a:rPr lang="da-DK" dirty="0" err="1"/>
              <a:t>topic</a:t>
            </a:r>
            <a:r>
              <a:rPr lang="da-DK" dirty="0"/>
              <a:t> / research </a:t>
            </a:r>
            <a:r>
              <a:rPr lang="da-DK" dirty="0" err="1"/>
              <a:t>question</a:t>
            </a:r>
            <a:r>
              <a:rPr lang="da-DK" dirty="0"/>
              <a:t> (RQ)</a:t>
            </a:r>
          </a:p>
          <a:p>
            <a:pPr marL="702900" lvl="1" indent="-342900"/>
            <a:r>
              <a:rPr lang="da-DK" dirty="0"/>
              <a:t>NB: </a:t>
            </a:r>
            <a:r>
              <a:rPr lang="da-DK" dirty="0" err="1"/>
              <a:t>You</a:t>
            </a:r>
            <a:r>
              <a:rPr lang="da-DK" dirty="0"/>
              <a:t> must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HRM/ organisation </a:t>
            </a:r>
          </a:p>
          <a:p>
            <a:pPr marL="702900" lvl="1" indent="-342900"/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Individual</a:t>
            </a:r>
            <a:r>
              <a:rPr lang="da-DK" dirty="0"/>
              <a:t> </a:t>
            </a:r>
            <a:r>
              <a:rPr lang="da-DK" dirty="0" err="1"/>
              <a:t>thesis</a:t>
            </a:r>
            <a:r>
              <a:rPr lang="da-DK" dirty="0"/>
              <a:t> vs. </a:t>
            </a:r>
            <a:r>
              <a:rPr lang="da-DK" dirty="0" err="1"/>
              <a:t>two</a:t>
            </a:r>
            <a:r>
              <a:rPr lang="da-DK" dirty="0"/>
              <a:t> students’ </a:t>
            </a:r>
            <a:r>
              <a:rPr lang="da-DK" dirty="0" err="1"/>
              <a:t>thesis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Supervisor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Qualitative</a:t>
            </a:r>
            <a:r>
              <a:rPr lang="da-DK" dirty="0"/>
              <a:t> vs. </a:t>
            </a:r>
            <a:r>
              <a:rPr lang="da-DK" dirty="0" err="1"/>
              <a:t>quantitative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2A38E4-37A4-114F-482D-81D80216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695675F-7809-F4EF-EABD-78886D90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F9F708A-68EB-1BBA-ED1A-9DDFCEF38A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0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D0837-1210-2B25-FADB-F2D0443E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Empirical</a:t>
            </a:r>
            <a:r>
              <a:rPr lang="da-DK" dirty="0"/>
              <a:t> </a:t>
            </a:r>
            <a:r>
              <a:rPr lang="da-DK" dirty="0" err="1"/>
              <a:t>thesis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3B8416-EC83-DA96-A262-91D32555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11" y="1098395"/>
            <a:ext cx="8532000" cy="41401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RQ </a:t>
            </a:r>
            <a:r>
              <a:rPr lang="da-DK" dirty="0" err="1"/>
              <a:t>addresses</a:t>
            </a:r>
            <a:r>
              <a:rPr lang="da-DK" dirty="0"/>
              <a:t> an </a:t>
            </a:r>
            <a:r>
              <a:rPr lang="da-DK" dirty="0" err="1"/>
              <a:t>empirical</a:t>
            </a:r>
            <a:r>
              <a:rPr lang="da-DK" dirty="0"/>
              <a:t> problem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RQ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formulated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the </a:t>
            </a:r>
            <a:r>
              <a:rPr lang="da-DK" dirty="0" err="1"/>
              <a:t>chosen</a:t>
            </a:r>
            <a:r>
              <a:rPr lang="da-DK" dirty="0"/>
              <a:t> </a:t>
            </a:r>
            <a:r>
              <a:rPr lang="da-DK" dirty="0" err="1"/>
              <a:t>concepts</a:t>
            </a:r>
            <a:r>
              <a:rPr lang="da-DK" dirty="0"/>
              <a:t> and </a:t>
            </a:r>
            <a:r>
              <a:rPr lang="da-DK" dirty="0" err="1"/>
              <a:t>theories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Choice</a:t>
            </a:r>
            <a:r>
              <a:rPr lang="da-DK" dirty="0"/>
              <a:t> of </a:t>
            </a:r>
            <a:r>
              <a:rPr lang="da-DK" dirty="0" err="1"/>
              <a:t>company</a:t>
            </a:r>
            <a:r>
              <a:rPr lang="da-DK" dirty="0"/>
              <a:t> or organisation is </a:t>
            </a:r>
            <a:r>
              <a:rPr lang="da-DK" dirty="0" err="1"/>
              <a:t>important</a:t>
            </a:r>
            <a:r>
              <a:rPr lang="da-DK" dirty="0"/>
              <a:t>: </a:t>
            </a:r>
            <a:r>
              <a:rPr lang="da-DK" dirty="0" err="1"/>
              <a:t>justify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larger</a:t>
            </a:r>
            <a:r>
              <a:rPr lang="da-DK" dirty="0"/>
              <a:t> population the </a:t>
            </a:r>
            <a:r>
              <a:rPr lang="da-DK" dirty="0" err="1"/>
              <a:t>company</a:t>
            </a:r>
            <a:r>
              <a:rPr lang="da-DK" dirty="0"/>
              <a:t> </a:t>
            </a:r>
            <a:r>
              <a:rPr lang="da-DK" dirty="0" err="1"/>
              <a:t>represents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Reflect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context</a:t>
            </a:r>
            <a:r>
              <a:rPr lang="da-DK" dirty="0"/>
              <a:t> of the </a:t>
            </a:r>
            <a:r>
              <a:rPr lang="da-DK" dirty="0" err="1"/>
              <a:t>company</a:t>
            </a:r>
            <a:r>
              <a:rPr lang="da-DK" dirty="0"/>
              <a:t> (private/public </a:t>
            </a:r>
            <a:r>
              <a:rPr lang="da-DK" dirty="0" err="1"/>
              <a:t>sector</a:t>
            </a:r>
            <a:r>
              <a:rPr lang="da-DK" dirty="0"/>
              <a:t>, </a:t>
            </a:r>
            <a:r>
              <a:rPr lang="da-DK" dirty="0" err="1"/>
              <a:t>industry</a:t>
            </a:r>
            <a:r>
              <a:rPr lang="da-DK" dirty="0"/>
              <a:t>, location, </a:t>
            </a:r>
            <a:r>
              <a:rPr lang="da-DK" dirty="0" err="1"/>
              <a:t>labour</a:t>
            </a:r>
            <a:r>
              <a:rPr lang="da-DK" dirty="0"/>
              <a:t> </a:t>
            </a:r>
            <a:r>
              <a:rPr lang="da-DK" dirty="0" err="1"/>
              <a:t>market</a:t>
            </a:r>
            <a:r>
              <a:rPr lang="da-DK" dirty="0"/>
              <a:t> situation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Reflect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characteristics</a:t>
            </a:r>
            <a:r>
              <a:rPr lang="da-DK" dirty="0"/>
              <a:t> of the </a:t>
            </a:r>
            <a:r>
              <a:rPr lang="da-DK" dirty="0" err="1"/>
              <a:t>company</a:t>
            </a:r>
            <a:r>
              <a:rPr lang="da-DK" dirty="0"/>
              <a:t> (</a:t>
            </a:r>
            <a:r>
              <a:rPr lang="da-DK" dirty="0" err="1"/>
              <a:t>size</a:t>
            </a:r>
            <a:r>
              <a:rPr lang="da-DK" dirty="0"/>
              <a:t>, age, MNC/</a:t>
            </a:r>
            <a:r>
              <a:rPr lang="da-DK" dirty="0" err="1"/>
              <a:t>local</a:t>
            </a:r>
            <a:r>
              <a:rPr lang="da-DK" dirty="0"/>
              <a:t> business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6965C2-F38E-03FE-373E-B8877BAB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1A52EA-46F2-6725-2E73-223C236A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7C17C73-8A35-FE68-2DB1-8BEFFF9B75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8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62168-3BD3-D7D8-9354-5A06EAFD4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thesis</a:t>
            </a:r>
            <a:r>
              <a:rPr lang="da-DK" dirty="0"/>
              <a:t>:</a:t>
            </a:r>
            <a:br>
              <a:rPr lang="da-DK" dirty="0"/>
            </a:b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F1F473-7CA1-CAC3-B3E2-16CD8C35D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RQ </a:t>
            </a:r>
            <a:r>
              <a:rPr lang="da-DK" dirty="0" err="1"/>
              <a:t>addresses</a:t>
            </a:r>
            <a:r>
              <a:rPr lang="da-DK" dirty="0"/>
              <a:t> a </a:t>
            </a:r>
            <a:r>
              <a:rPr lang="da-DK" dirty="0" err="1"/>
              <a:t>theoretical</a:t>
            </a:r>
            <a:r>
              <a:rPr lang="da-DK" dirty="0"/>
              <a:t> problem</a:t>
            </a:r>
          </a:p>
          <a:p>
            <a:pPr marL="702900" lvl="1" indent="-342900"/>
            <a:r>
              <a:rPr lang="en-GB" dirty="0"/>
              <a:t>Inconsistency in theories</a:t>
            </a:r>
          </a:p>
          <a:p>
            <a:pPr marL="702900" lvl="1" indent="-342900"/>
            <a:r>
              <a:rPr lang="en-GB" dirty="0"/>
              <a:t>Deviations of the empirical observations from theoretical predictions</a:t>
            </a: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It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exclude</a:t>
            </a:r>
            <a:r>
              <a:rPr lang="da-DK" dirty="0"/>
              <a:t> </a:t>
            </a:r>
            <a:r>
              <a:rPr lang="da-DK" dirty="0" err="1"/>
              <a:t>collection</a:t>
            </a:r>
            <a:r>
              <a:rPr lang="da-DK" dirty="0"/>
              <a:t> and </a:t>
            </a:r>
            <a:r>
              <a:rPr lang="da-DK" dirty="0" err="1"/>
              <a:t>analysis</a:t>
            </a:r>
            <a:r>
              <a:rPr lang="da-DK" dirty="0"/>
              <a:t> of </a:t>
            </a:r>
            <a:r>
              <a:rPr lang="da-DK" dirty="0" err="1"/>
              <a:t>primary</a:t>
            </a:r>
            <a:r>
              <a:rPr lang="da-DK" dirty="0"/>
              <a:t> data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There</a:t>
            </a:r>
            <a:r>
              <a:rPr lang="da-DK" dirty="0"/>
              <a:t> is no </a:t>
            </a:r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thesis</a:t>
            </a:r>
            <a:r>
              <a:rPr lang="da-DK" dirty="0"/>
              <a:t> </a:t>
            </a:r>
            <a:r>
              <a:rPr lang="da-DK" dirty="0" err="1"/>
              <a:t>without</a:t>
            </a:r>
            <a:r>
              <a:rPr lang="da-DK" dirty="0"/>
              <a:t> a </a:t>
            </a:r>
            <a:r>
              <a:rPr lang="da-DK" dirty="0" err="1"/>
              <a:t>theoretical</a:t>
            </a:r>
            <a:r>
              <a:rPr lang="da-DK" dirty="0"/>
              <a:t> RQ or </a:t>
            </a:r>
            <a:r>
              <a:rPr lang="da-DK" dirty="0" err="1"/>
              <a:t>puzzle</a:t>
            </a:r>
            <a:r>
              <a:rPr lang="da-DK" dirty="0"/>
              <a:t>: ”just” a </a:t>
            </a:r>
            <a:r>
              <a:rPr lang="da-DK" dirty="0" err="1"/>
              <a:t>literature</a:t>
            </a:r>
            <a:r>
              <a:rPr lang="da-DK" dirty="0"/>
              <a:t> review is not </a:t>
            </a:r>
            <a:r>
              <a:rPr lang="da-DK" dirty="0" err="1"/>
              <a:t>enough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453643-9482-B58C-A78E-E4FF5216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93007A7-0DDD-5B2E-3DD9-EAB49C1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7918F3D-180A-5A4E-2003-ECBF1B8340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9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AC533-AD80-4FB1-50FC-12D72D9F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00" y="2626349"/>
            <a:ext cx="8559000" cy="1248208"/>
          </a:xfrm>
        </p:spPr>
        <p:txBody>
          <a:bodyPr/>
          <a:lstStyle/>
          <a:p>
            <a:r>
              <a:rPr lang="da-DK" dirty="0" err="1"/>
              <a:t>Choosing</a:t>
            </a:r>
            <a:r>
              <a:rPr lang="da-DK" dirty="0"/>
              <a:t> a supervisor</a:t>
            </a:r>
            <a:endParaRPr lang="en-GB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BD9B0D0-D9FD-D87D-8305-AFE67EF1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31 January 2017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C1E8AD-05DD-FF20-EC8C-B7D15E24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t>6</a:t>
            </a:fld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F0B72FD-9499-F5DB-BD70-1F733B5F5F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0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920A0-F30B-9BEA-7004-86E5C336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Choosing</a:t>
            </a:r>
            <a:r>
              <a:rPr lang="da-DK" dirty="0"/>
              <a:t> a supervisor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F48332-F1D9-7B86-D04C-1D519046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You</a:t>
            </a:r>
            <a:r>
              <a:rPr lang="da-DK" dirty="0"/>
              <a:t> have a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choice</a:t>
            </a:r>
            <a:r>
              <a:rPr lang="da-DK" dirty="0"/>
              <a:t> of a supervisor, but not all professors at the </a:t>
            </a:r>
            <a:r>
              <a:rPr lang="da-DK" dirty="0" err="1"/>
              <a:t>department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have time </a:t>
            </a:r>
            <a:r>
              <a:rPr lang="da-DK" dirty="0" err="1"/>
              <a:t>available</a:t>
            </a:r>
            <a:r>
              <a:rPr lang="da-DK" dirty="0"/>
              <a:t> for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might</a:t>
            </a:r>
            <a:r>
              <a:rPr lang="da-DK" dirty="0"/>
              <a:t> </a:t>
            </a:r>
            <a:r>
              <a:rPr lang="da-DK" dirty="0" err="1"/>
              <a:t>consider</a:t>
            </a:r>
            <a:r>
              <a:rPr lang="da-DK" dirty="0"/>
              <a:t> </a:t>
            </a:r>
            <a:r>
              <a:rPr lang="da-DK" dirty="0" err="1"/>
              <a:t>having</a:t>
            </a:r>
            <a:r>
              <a:rPr lang="da-DK" dirty="0"/>
              <a:t> plans A and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The research </a:t>
            </a:r>
            <a:r>
              <a:rPr lang="da-DK" dirty="0" err="1"/>
              <a:t>group</a:t>
            </a:r>
            <a:r>
              <a:rPr lang="da-DK" dirty="0"/>
              <a:t> with a </a:t>
            </a:r>
            <a:r>
              <a:rPr lang="da-DK" dirty="0" err="1"/>
              <a:t>lot</a:t>
            </a:r>
            <a:r>
              <a:rPr lang="da-DK" dirty="0"/>
              <a:t> of researchers </a:t>
            </a:r>
            <a:r>
              <a:rPr lang="da-DK" dirty="0" err="1"/>
              <a:t>interested</a:t>
            </a:r>
            <a:r>
              <a:rPr lang="da-DK" dirty="0"/>
              <a:t> in HRM and organisation studies is International Business and </a:t>
            </a:r>
            <a:r>
              <a:rPr lang="da-DK" dirty="0" err="1"/>
              <a:t>Interpreneurship</a:t>
            </a:r>
            <a:r>
              <a:rPr lang="da-DK" dirty="0"/>
              <a:t> (IBE)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The list of </a:t>
            </a:r>
            <a:r>
              <a:rPr lang="da-DK" dirty="0" err="1"/>
              <a:t>topics</a:t>
            </a:r>
            <a:r>
              <a:rPr lang="da-DK" dirty="0"/>
              <a:t> of </a:t>
            </a:r>
            <a:r>
              <a:rPr lang="da-DK" dirty="0" err="1"/>
              <a:t>some</a:t>
            </a:r>
            <a:r>
              <a:rPr lang="da-DK" dirty="0"/>
              <a:t> of IBE researchers </a:t>
            </a:r>
            <a:r>
              <a:rPr lang="da-DK" dirty="0" err="1"/>
              <a:t>follows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E0E4AC-7F93-9120-59C5-2DA29CD8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CA9050C-DD19-AE11-6C72-EDBD3521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27F93B2-E78B-9010-21AF-76EBD738FF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79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24E01-5654-3837-F0DE-14A2B665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1130669"/>
            <a:ext cx="8559000" cy="1248208"/>
          </a:xfrm>
        </p:spPr>
        <p:txBody>
          <a:bodyPr/>
          <a:lstStyle/>
          <a:p>
            <a:r>
              <a:rPr lang="en-US" dirty="0"/>
              <a:t>Assoc. Prof. Ingo Winkler (</a:t>
            </a:r>
            <a:r>
              <a:rPr lang="da-DK" dirty="0"/>
              <a:t>IBE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B164ED-D01A-4593-5A96-8B5A9F26C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00" y="2901517"/>
            <a:ext cx="8532000" cy="27070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Happy to supervise any topic within the area of HRM / organisational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These are the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topics of his particular interest – either </a:t>
            </a:r>
            <a:r>
              <a:rPr lang="en-US" sz="1800" dirty="0">
                <a:latin typeface="Aptos" panose="020B0004020202020204" pitchFamily="34" charset="0"/>
                <a:ea typeface="Calibri" panose="020F0502020204030204" pitchFamily="34" charset="0"/>
              </a:rPr>
              <a:t>stand-alone or related to HRM function:</a:t>
            </a:r>
          </a:p>
          <a:p>
            <a:pPr marL="645750" lvl="1" indent="-285750"/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da-DK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5750" lvl="1" indent="-285750"/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da-DK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endParaRPr lang="da-DK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5750" lvl="1" indent="-285750"/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da-DK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da-DK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5750" lvl="1" indent="-285750"/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da-DK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endParaRPr lang="da-DK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5750" lvl="1" indent="-285750"/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Gender, age, and other forms of diversity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GB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128DD5-3D73-CB28-0496-A03A33B1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A3A7DE0-769A-43AF-B7B0-92ECD4F6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66FC5E0-684F-6995-A6E6-CF39151098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3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DB5F-4987-36C3-A540-17776D5B0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Assoc. Prof. Mette Lund Kristensen (IBE)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89026C-BE2A-2A1C-D259-2AD210448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Happy to supervise any topic within the following areas: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organisational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(critical) management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organizational communication</a:t>
            </a:r>
          </a:p>
          <a:p>
            <a:pPr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She is particularly interested in the following concepts: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organizational identification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liminality (ambiguous transitional phases)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paradoxes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482C88-2516-280F-A84E-69F51E90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31 January 2017</a:t>
            </a:r>
            <a:endParaRPr lang="en-GB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977B4C-B109-DBEA-0E30-90FE4851D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07FDAEC-7F30-B799-DF41-DFA878A0B1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43752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Office PowerPoint</Application>
  <PresentationFormat>Skærmshow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TimesNewRomanPS-BoldMT</vt:lpstr>
      <vt:lpstr>TimesNewRomanPSMT</vt:lpstr>
      <vt:lpstr>SDU</vt:lpstr>
      <vt:lpstr>Writing a M.Sc.Thesis in HRM:  important choices along the way </vt:lpstr>
      <vt:lpstr>Agenda </vt:lpstr>
      <vt:lpstr>Choices along the thesis writing process</vt:lpstr>
      <vt:lpstr>Empirical thesis</vt:lpstr>
      <vt:lpstr>Theoretical thesis: </vt:lpstr>
      <vt:lpstr>Choosing a supervisor</vt:lpstr>
      <vt:lpstr>Choosing a supervisor</vt:lpstr>
      <vt:lpstr>Assoc. Prof. Ingo Winkler (IBE)</vt:lpstr>
      <vt:lpstr>Assoc. Prof. Mette Lund Kristensen (IBE)</vt:lpstr>
      <vt:lpstr>Assoc. Prof. Elke Weik (IBE)</vt:lpstr>
      <vt:lpstr>Assoc. Prof. Elena Shulzhenko (IBE)</vt:lpstr>
      <vt:lpstr>Choosing and developing a research question</vt:lpstr>
      <vt:lpstr>Problem statement and research question</vt:lpstr>
      <vt:lpstr>One way of approaching the choice of RQ  </vt:lpstr>
      <vt:lpstr>Future impact stemming from values - some examples</vt:lpstr>
      <vt:lpstr>Example of a problem statement and RQ:  ”Motivation Behind Volunteerism: Keeping the Volunteers in Non-profit Organisations”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2024-10-04T07:16:43Z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2016-11-29T13:07:10.4590104Z</vt:lpwstr>
  </property>
  <property fmtid="{D5CDD505-2E9C-101B-9397-08002B2CF9AE}" pid="3" name="PluginDependencies_0">
    <vt:lpwstr>{"635690283596553901:635949333201709347":[],"635690283596553901:635950090982861791":[],"635690283596553901:635950219794989669":[]}</vt:lpwstr>
  </property>
  <property fmtid="{D5CDD505-2E9C-101B-9397-08002B2CF9AE}" pid="4" name="CustomerId">
    <vt:lpwstr>sdu</vt:lpwstr>
  </property>
  <property fmtid="{D5CDD505-2E9C-101B-9397-08002B2CF9AE}" pid="5" name="TemplateId">
    <vt:lpwstr>636160156506926346</vt:lpwstr>
  </property>
  <property fmtid="{D5CDD505-2E9C-101B-9397-08002B2CF9AE}" pid="6" name="UserProfileId">
    <vt:lpwstr>636045952974838205</vt:lpwstr>
  </property>
</Properties>
</file>