
<file path=[Content_Types].xml><?xml version="1.0" encoding="utf-8"?>
<Types xmlns="http://schemas.openxmlformats.org/package/2006/content-types">
  <Default Extension="bin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bin" ContentType="image/x-emf"/>
  <Override PartName="/ppt/media/image3.bin" ContentType="image/x-emf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sldIdLst>
    <p:sldId id="286" r:id="rId5"/>
    <p:sldId id="391" r:id="rId6"/>
    <p:sldId id="403" r:id="rId7"/>
    <p:sldId id="402" r:id="rId8"/>
    <p:sldId id="406" r:id="rId9"/>
    <p:sldId id="405" r:id="rId10"/>
    <p:sldId id="401" r:id="rId11"/>
    <p:sldId id="399" r:id="rId12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46" userDrawn="1">
          <p15:clr>
            <a:srgbClr val="A4A3A4"/>
          </p15:clr>
        </p15:guide>
        <p15:guide id="4" orient="horz" pos="20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AB13"/>
    <a:srgbClr val="646363"/>
    <a:srgbClr val="ED4129"/>
    <a:srgbClr val="E52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1" autoAdjust="0"/>
    <p:restoredTop sz="76581" autoAdjust="0"/>
  </p:normalViewPr>
  <p:slideViewPr>
    <p:cSldViewPr snapToGrid="0" showGuides="1">
      <p:cViewPr varScale="1">
        <p:scale>
          <a:sx n="79" d="100"/>
          <a:sy n="79" d="100"/>
        </p:scale>
        <p:origin x="216" y="84"/>
      </p:cViewPr>
      <p:guideLst>
        <p:guide orient="horz" pos="2160"/>
        <p:guide pos="3840"/>
        <p:guide orient="horz" pos="2546"/>
        <p:guide orient="horz" pos="2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CD72A38B-F9FA-4036-A084-652409E98F08}" type="datetimeFigureOut">
              <a:rPr lang="en-GB"/>
              <a:pPr rtl="0"/>
              <a:t>26/04/2021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49436F85-577F-4A92-A47F-D540A2BCC821}" type="slidenum">
              <a:rPr lang="en-GB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u.dk/da/forskning/service_til_forskere/kommercialiser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mitsdu.dk/da/job_og_karriere/ivaerksaetteri" TargetMode="External"/><Relationship Id="rId4" Type="http://schemas.openxmlformats.org/officeDocument/2006/relationships/hyperlink" Target="https://www.sdu.dk/da/forskning/service_til_forskere/juridiske_spoergsmaa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a-DK" dirty="0" err="1"/>
              <a:t>Welcome</a:t>
            </a:r>
            <a:r>
              <a:rPr lang="da-DK" dirty="0"/>
              <a:t> to an information meeting for the </a:t>
            </a:r>
            <a:r>
              <a:rPr lang="da-DK" dirty="0" err="1"/>
              <a:t>course</a:t>
            </a:r>
            <a:r>
              <a:rPr lang="da-DK" dirty="0"/>
              <a:t> Project- and Training </a:t>
            </a:r>
            <a:r>
              <a:rPr lang="da-DK" dirty="0" err="1"/>
              <a:t>Period</a:t>
            </a:r>
            <a:r>
              <a:rPr lang="da-DK" dirty="0"/>
              <a:t>, the </a:t>
            </a:r>
            <a:r>
              <a:rPr lang="da-DK" dirty="0" err="1"/>
              <a:t>elective</a:t>
            </a:r>
            <a:r>
              <a:rPr lang="da-DK" dirty="0"/>
              <a:t> </a:t>
            </a:r>
            <a:r>
              <a:rPr lang="da-DK" dirty="0" err="1"/>
              <a:t>course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offers the </a:t>
            </a:r>
            <a:r>
              <a:rPr lang="da-DK" dirty="0" err="1"/>
              <a:t>possibility</a:t>
            </a:r>
            <a:r>
              <a:rPr lang="da-DK" dirty="0"/>
              <a:t> of </a:t>
            </a:r>
            <a:r>
              <a:rPr lang="da-DK" dirty="0" err="1"/>
              <a:t>doing</a:t>
            </a:r>
            <a:r>
              <a:rPr lang="da-DK" dirty="0"/>
              <a:t> an </a:t>
            </a:r>
            <a:r>
              <a:rPr lang="da-DK" dirty="0" err="1"/>
              <a:t>internship</a:t>
            </a:r>
            <a:r>
              <a:rPr lang="da-DK" dirty="0"/>
              <a:t> with a firm, </a:t>
            </a:r>
            <a:r>
              <a:rPr lang="da-DK" dirty="0" err="1"/>
              <a:t>organization</a:t>
            </a:r>
            <a:r>
              <a:rPr lang="da-DK" dirty="0"/>
              <a:t> or NGO.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 rtl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26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/>
              <a:t>You have likely seen the tentative plan. </a:t>
            </a:r>
          </a:p>
          <a:p>
            <a:pPr rtl="0"/>
            <a:r>
              <a:rPr lang="en-US" dirty="0"/>
              <a:t>I’ll try to keep it brief to allow for more questions towards the end.</a:t>
            </a:r>
          </a:p>
          <a:p>
            <a:pPr rtl="0"/>
            <a:r>
              <a:rPr lang="en-US" dirty="0"/>
              <a:t>Please write your questions down as we go, so that you may ask them later, perhaps put them directly in the chat.</a:t>
            </a:r>
          </a:p>
          <a:p>
            <a:pPr rtl="0"/>
            <a:endParaRPr lang="en-US" dirty="0"/>
          </a:p>
          <a:p>
            <a:pPr rtl="0"/>
            <a:r>
              <a:rPr lang="en-US" dirty="0"/>
              <a:t>PTP is not the typical course in terms of lecturing, reading, etc., and even managing it from our side require involvement of different SDU stakeholders.</a:t>
            </a:r>
          </a:p>
          <a:p>
            <a:pPr rtl="0"/>
            <a:r>
              <a:rPr lang="en-US" dirty="0"/>
              <a:t> - Supervisors, profile </a:t>
            </a:r>
            <a:r>
              <a:rPr lang="en-US" dirty="0" err="1"/>
              <a:t>responsibles</a:t>
            </a:r>
            <a:r>
              <a:rPr lang="en-US" dirty="0"/>
              <a:t>, course responsible (me)</a:t>
            </a:r>
          </a:p>
          <a:p>
            <a:pPr rtl="0"/>
            <a:r>
              <a:rPr lang="en-US" dirty="0"/>
              <a:t> - RIO, among other responsibilities do career consulting (Marie)</a:t>
            </a:r>
          </a:p>
          <a:p>
            <a:pPr rtl="0"/>
            <a:r>
              <a:rPr lang="en-US" dirty="0"/>
              <a:t> - Study administration, study board (Caroline, here as well?)</a:t>
            </a:r>
          </a:p>
          <a:p>
            <a:pPr rtl="0"/>
            <a:r>
              <a:rPr lang="en-US" dirty="0"/>
              <a:t>Since there are so many capabilities involved in running this, you may see today and if you engage with us later, </a:t>
            </a:r>
          </a:p>
          <a:p>
            <a:pPr rtl="0"/>
            <a:r>
              <a:rPr lang="en-US" dirty="0"/>
              <a:t>that we may refer you to other and more capable coworkers when you contact us.</a:t>
            </a:r>
          </a:p>
          <a:p>
            <a:pPr rtl="0"/>
            <a:endParaRPr lang="en-US" dirty="0"/>
          </a:p>
          <a:p>
            <a:pPr rtl="0"/>
            <a:r>
              <a:rPr lang="en-US" dirty="0"/>
              <a:t>For my part…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6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9436F85-577F-4A92-A47F-D540A2BCC821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3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RIO tasks: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Guidance of researchers on research collaborations. 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Advice on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3"/>
              </a:rPr>
              <a:t>commercial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4"/>
              </a:rPr>
              <a:t>legal questions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Guidance on entrepreneurship.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Career counselling.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Operation of an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5"/>
              </a:rPr>
              <a:t>incubator environment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SDU Entrepreneurship Labs</a:t>
            </a:r>
            <a:r>
              <a:rPr lang="en-gb" dirty="0"/>
              <a:t>. </a:t>
            </a:r>
          </a:p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86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2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rtlCol="0" anchor="ctr" anchorCtr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569" y="1314000"/>
            <a:ext cx="8132617" cy="2134800"/>
          </a:xfrm>
        </p:spPr>
        <p:txBody>
          <a:bodyPr rtlCol="0" anchor="b"/>
          <a:lstStyle>
            <a:lvl1pPr algn="l">
              <a:lnSpc>
                <a:spcPct val="87000"/>
              </a:lnSpc>
              <a:defRPr sz="5000"/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86844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 sz="100"/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1209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505810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rtlCol="0"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5"/>
            <a:ext cx="1249200" cy="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89600" cy="6858000"/>
          </a:xfrm>
        </p:spPr>
        <p:txBody>
          <a:bodyPr tIns="2772000" rtlCol="0" anchor="t" anchorCtr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rtlCol="0"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54339"/>
            <a:ext cx="5630958" cy="263661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50601"/>
            <a:ext cx="5630958" cy="341175"/>
          </a:xfrm>
          <a:prstGeom prst="rect">
            <a:avLst/>
          </a:prstGeom>
        </p:spPr>
        <p:txBody>
          <a:bodyPr rtlCol="0"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5433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 rtlCol="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 rtl="0"/>
            <a:r>
              <a:rPr lang="en-gb"/>
              <a:t>Klik for at redigere i master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7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n-GB" dirty="0"/>
              <a:t>Click to add text, use ENTER and then the TAB key to create a bullet list or click the relevant icon to add a big graph or a table</a:t>
            </a:r>
          </a:p>
          <a:p>
            <a:pPr lvl="1" rtl="0"/>
            <a:r>
              <a:rPr lang="en-GB" dirty="0"/>
              <a:t>Level 2</a:t>
            </a:r>
            <a:endParaRPr lang="en-gb" dirty="0"/>
          </a:p>
          <a:p>
            <a:pPr lvl="2" rtl="0"/>
            <a:r>
              <a:rPr lang="en-GB" dirty="0"/>
              <a:t>Level 3</a:t>
            </a:r>
            <a:endParaRPr lang="en-gb" dirty="0"/>
          </a:p>
          <a:p>
            <a:pPr lvl="3" rtl="0"/>
            <a:r>
              <a:rPr lang="en-GB" dirty="0"/>
              <a:t>Level 4</a:t>
            </a:r>
            <a:endParaRPr lang="en-gb" dirty="0"/>
          </a:p>
          <a:p>
            <a:pPr lvl="4" rtl="0"/>
            <a:r>
              <a:rPr lang="en-GB" dirty="0"/>
              <a:t>Level 5</a:t>
            </a:r>
            <a:endParaRPr lang="en-gb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0" y="1989138"/>
            <a:ext cx="5079348" cy="3830900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10400" y="660321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/>
            </a:lvl1pPr>
          </a:lstStyle>
          <a:p>
            <a:pPr rtl="0"/>
            <a:r>
              <a:rPr lang="en-GB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 rtlCol="0"/>
          <a:lstStyle/>
          <a:p>
            <a:pPr rtl="0"/>
            <a:r>
              <a:rPr lang="en-gb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4" y="1989138"/>
            <a:ext cx="55116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74448" y="1989137"/>
            <a:ext cx="55116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563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93050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Department of Marketing &amp; Management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10399" y="1989138"/>
            <a:ext cx="5079347" cy="501814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 rtl="0"/>
            <a:r>
              <a:rPr lang="en-gb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6710399" y="2583180"/>
            <a:ext cx="4956084" cy="3258819"/>
          </a:xfrm>
        </p:spPr>
        <p:txBody>
          <a:bodyPr rtlCol="0"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 rtl="0"/>
            <a:r>
              <a:rPr lang="en-gb"/>
              <a:t>Klik ikon for at tilføje graf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6" y="1"/>
            <a:ext cx="12171734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748" y="453600"/>
            <a:ext cx="11412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en-gb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5" y="1990800"/>
            <a:ext cx="11376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 rtl="0"/>
            <a:r>
              <a:rPr lang="en-GB" dirty="0"/>
              <a:t>Level 2</a:t>
            </a:r>
            <a:endParaRPr lang="en-gb" dirty="0"/>
          </a:p>
          <a:p>
            <a:pPr lvl="2" rtl="0"/>
            <a:r>
              <a:rPr lang="en-GB" dirty="0"/>
              <a:t>Level 3</a:t>
            </a:r>
            <a:endParaRPr lang="en-gb" dirty="0"/>
          </a:p>
          <a:p>
            <a:pPr lvl="3" rtl="0"/>
            <a:r>
              <a:rPr lang="en-GB" dirty="0"/>
              <a:t>Level 4</a:t>
            </a:r>
            <a:endParaRPr lang="en-gb" dirty="0"/>
          </a:p>
          <a:p>
            <a:pPr lvl="4" rtl="0"/>
            <a:r>
              <a:rPr lang="en-GB" dirty="0"/>
              <a:t>Level 5</a:t>
            </a:r>
            <a:endParaRPr lang="en-gb" dirty="0"/>
          </a:p>
        </p:txBody>
      </p:sp>
      <p:pic>
        <p:nvPicPr>
          <p:cNvPr id="13" name="Logo sort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8" r:id="rId3"/>
    <p:sldLayoutId id="2147483674" r:id="rId4"/>
    <p:sldLayoutId id="2147483671" r:id="rId5"/>
    <p:sldLayoutId id="2147483661" r:id="rId6"/>
    <p:sldLayoutId id="2147483654" r:id="rId7"/>
    <p:sldLayoutId id="2147483665" r:id="rId8"/>
    <p:sldLayoutId id="2147483658" r:id="rId9"/>
    <p:sldLayoutId id="2147483652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p15="http://schemas.microsoft.com/office/powerpoint/2012/main" xmlns:a14="http://schemas.microsoft.com/office/drawing/2010/main" xmlns="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tags" Target="../tags/tag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tsdu.dk/en/mit_studie/kandidat/candmerc_odense/uddannelsens_opbygning/muligheder/project+and+trainee+perio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.bin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Billede 111">
            <a:extLst>
              <a:ext uri="{FF2B5EF4-FFF2-40B4-BE49-F238E27FC236}">
                <a16:creationId xmlns:a16="http://schemas.microsoft.com/office/drawing/2014/main" id="{5E1670A0-F608-4EA6-A0CC-81DA02B467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7" name="Billede 166">
            <a:extLst>
              <a:ext uri="{FF2B5EF4-FFF2-40B4-BE49-F238E27FC236}">
                <a16:creationId xmlns:a16="http://schemas.microsoft.com/office/drawing/2014/main" id="{94573D3D-B9A7-4ECD-8E36-825CB77390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9" name="Billede 168">
            <a:extLst>
              <a:ext uri="{FF2B5EF4-FFF2-40B4-BE49-F238E27FC236}">
                <a16:creationId xmlns:a16="http://schemas.microsoft.com/office/drawing/2014/main" id="{9313666C-097D-4B59-925A-2F5147629B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1" name="Billede 170">
            <a:extLst>
              <a:ext uri="{FF2B5EF4-FFF2-40B4-BE49-F238E27FC236}">
                <a16:creationId xmlns:a16="http://schemas.microsoft.com/office/drawing/2014/main" id="{04BCC49F-89EE-4EEF-A290-577AAB526C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7" name="Billede 356">
            <a:extLst>
              <a:ext uri="{FF2B5EF4-FFF2-40B4-BE49-F238E27FC236}">
                <a16:creationId xmlns:a16="http://schemas.microsoft.com/office/drawing/2014/main" id="{0CD6962D-2F3B-4B0F-ACEF-8B0C9A9DEB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9" name="Billede 358">
            <a:extLst>
              <a:ext uri="{FF2B5EF4-FFF2-40B4-BE49-F238E27FC236}">
                <a16:creationId xmlns:a16="http://schemas.microsoft.com/office/drawing/2014/main" id="{4C59D09B-110F-457A-B0EE-B61DA77CC8A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3" name="Billede 362">
            <a:extLst>
              <a:ext uri="{FF2B5EF4-FFF2-40B4-BE49-F238E27FC236}">
                <a16:creationId xmlns:a16="http://schemas.microsoft.com/office/drawing/2014/main" id="{A45BF4D1-5E97-42E6-A149-5626827ED6D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5" name="Billede 364">
            <a:extLst>
              <a:ext uri="{FF2B5EF4-FFF2-40B4-BE49-F238E27FC236}">
                <a16:creationId xmlns:a16="http://schemas.microsoft.com/office/drawing/2014/main" id="{4BE8106C-3968-4A5D-91DD-E60731010E0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7" name="Billede 366">
            <a:extLst>
              <a:ext uri="{FF2B5EF4-FFF2-40B4-BE49-F238E27FC236}">
                <a16:creationId xmlns:a16="http://schemas.microsoft.com/office/drawing/2014/main" id="{30F6CE11-29DE-4A81-BDDE-7E102C61015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9" name="Billede 368">
            <a:extLst>
              <a:ext uri="{FF2B5EF4-FFF2-40B4-BE49-F238E27FC236}">
                <a16:creationId xmlns:a16="http://schemas.microsoft.com/office/drawing/2014/main" id="{B93B3D83-F19E-4616-999C-1677FB310F9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1" name="Billede 370">
            <a:extLst>
              <a:ext uri="{FF2B5EF4-FFF2-40B4-BE49-F238E27FC236}">
                <a16:creationId xmlns:a16="http://schemas.microsoft.com/office/drawing/2014/main" id="{78F3D05A-5E9E-4DED-8272-4B6FFA779E5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3" name="Billede 372">
            <a:extLst>
              <a:ext uri="{FF2B5EF4-FFF2-40B4-BE49-F238E27FC236}">
                <a16:creationId xmlns:a16="http://schemas.microsoft.com/office/drawing/2014/main" id="{E7AC73D2-0E58-4241-A114-51B702C0F1E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5" name="Billede 374">
            <a:extLst>
              <a:ext uri="{FF2B5EF4-FFF2-40B4-BE49-F238E27FC236}">
                <a16:creationId xmlns:a16="http://schemas.microsoft.com/office/drawing/2014/main" id="{148DA13F-C26E-4BFB-BF23-2D24E586875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7" name="Billede 376">
            <a:extLst>
              <a:ext uri="{FF2B5EF4-FFF2-40B4-BE49-F238E27FC236}">
                <a16:creationId xmlns:a16="http://schemas.microsoft.com/office/drawing/2014/main" id="{1FB984A0-46DB-4457-B77E-360A52D77DF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9" name="Billede 378">
            <a:extLst>
              <a:ext uri="{FF2B5EF4-FFF2-40B4-BE49-F238E27FC236}">
                <a16:creationId xmlns:a16="http://schemas.microsoft.com/office/drawing/2014/main" id="{1ABAF074-DC02-475F-8E46-73078229AC5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1" name="Billede 380">
            <a:extLst>
              <a:ext uri="{FF2B5EF4-FFF2-40B4-BE49-F238E27FC236}">
                <a16:creationId xmlns:a16="http://schemas.microsoft.com/office/drawing/2014/main" id="{A362B86A-DDBC-4D16-A134-E7F57B57EA7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3" name="Billede 382">
            <a:extLst>
              <a:ext uri="{FF2B5EF4-FFF2-40B4-BE49-F238E27FC236}">
                <a16:creationId xmlns:a16="http://schemas.microsoft.com/office/drawing/2014/main" id="{C909FBA4-D846-4686-82E0-54CF0916C76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3" name="Billede 162">
            <a:extLst>
              <a:ext uri="{FF2B5EF4-FFF2-40B4-BE49-F238E27FC236}">
                <a16:creationId xmlns:a16="http://schemas.microsoft.com/office/drawing/2014/main" id="{A2FE33B2-C232-41A4-99B2-4D95A214023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5" name="Billede 164">
            <a:extLst>
              <a:ext uri="{FF2B5EF4-FFF2-40B4-BE49-F238E27FC236}">
                <a16:creationId xmlns:a16="http://schemas.microsoft.com/office/drawing/2014/main" id="{B77249B3-5F67-4B17-A53B-70EF4D49BC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1" name="Title 360"/>
          <p:cNvSpPr>
            <a:spLocks noGrp="1"/>
          </p:cNvSpPr>
          <p:nvPr>
            <p:ph type="ctrTitle"/>
          </p:nvPr>
        </p:nvSpPr>
        <p:spPr>
          <a:xfrm>
            <a:off x="374400" y="-2950204"/>
            <a:ext cx="8132617" cy="2145600"/>
          </a:xfrm>
        </p:spPr>
        <p:txBody>
          <a:bodyPr rtlCol="0"/>
          <a:lstStyle/>
          <a:p>
            <a:pPr rtl="0"/>
            <a:r>
              <a:rPr lang="en-gb"/>
              <a:t>Front page</a:t>
            </a:r>
          </a:p>
        </p:txBody>
      </p:sp>
      <p:pic>
        <p:nvPicPr>
          <p:cNvPr id="175" name="Pladsholder til logo">
            <a:extLst>
              <a:ext uri="{FF2B5EF4-FFF2-40B4-BE49-F238E27FC236}">
                <a16:creationId xmlns:a16="http://schemas.microsoft.com/office/drawing/2014/main" id="{BFE58DBC-162E-4419-AA0A-6FED6E2E25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2438"/>
            <a:ext cx="2762656" cy="15367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FFF32-6947-4E29-A84F-05310695391C}"/>
              </a:ext>
            </a:extLst>
          </p:cNvPr>
          <p:cNvSpPr txBox="1"/>
          <p:nvPr/>
        </p:nvSpPr>
        <p:spPr>
          <a:xfrm>
            <a:off x="357888" y="2386584"/>
            <a:ext cx="11476224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Information Meeting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+mj-lt"/>
              </a:rPr>
              <a:t>Project- and Training Period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2021-04-27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7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:a16="http://schemas.microsoft.com/office/drawing/2014/main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600"/>
            <a:ext cx="12192000" cy="686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252" y="-3600"/>
            <a:ext cx="12204252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Agenda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404812" y="2028308"/>
            <a:ext cx="2952341" cy="3851200"/>
          </a:xfrm>
        </p:spPr>
        <p:txBody>
          <a:bodyPr rtlCol="0"/>
          <a:lstStyle/>
          <a:p>
            <a:pPr rtl="0"/>
            <a:r>
              <a:rPr lang="en-gb" sz="2000" b="1" dirty="0"/>
              <a:t>Tentative plan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b="1" dirty="0"/>
              <a:t>12:15 – 12:45: </a:t>
            </a:r>
          </a:p>
          <a:p>
            <a:pPr>
              <a:buNone/>
            </a:pPr>
            <a:r>
              <a:rPr lang="en-US" sz="1400" dirty="0"/>
              <a:t>General information by Course Responsible Michael Christensen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sz="1400" b="1" dirty="0"/>
              <a:t>12:45 – 13:15: </a:t>
            </a:r>
          </a:p>
          <a:p>
            <a:pPr>
              <a:buNone/>
            </a:pPr>
            <a:r>
              <a:rPr lang="en-US" sz="1400" dirty="0"/>
              <a:t>Information/Tips on how to find an Internship by Career Counselor Marie Sindberg Jensen, SDU RIO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sz="1400" b="1" dirty="0"/>
              <a:t>13:15 – 13:30: </a:t>
            </a:r>
          </a:p>
          <a:p>
            <a:pPr>
              <a:buNone/>
            </a:pPr>
            <a:r>
              <a:rPr lang="en-US" sz="1400" dirty="0"/>
              <a:t>Q&amp;A</a:t>
            </a:r>
          </a:p>
        </p:txBody>
      </p:sp>
      <p:sp>
        <p:nvSpPr>
          <p:cNvPr id="4" name="Pladsholder til indhold 8"/>
          <p:cNvSpPr txBox="1">
            <a:spLocks/>
          </p:cNvSpPr>
          <p:nvPr/>
        </p:nvSpPr>
        <p:spPr>
          <a:xfrm>
            <a:off x="3761965" y="2028308"/>
            <a:ext cx="2952341" cy="4285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32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buNone/>
            </a:pPr>
            <a:r>
              <a:rPr lang="en-gb" sz="2000" b="1" dirty="0"/>
              <a:t>Organization</a:t>
            </a:r>
          </a:p>
          <a:p>
            <a:pPr rtl="0">
              <a:buNone/>
            </a:pPr>
            <a:endParaRPr lang="da-DK" sz="1400" dirty="0"/>
          </a:p>
          <a:p>
            <a:pPr rtl="0">
              <a:buNone/>
            </a:pPr>
            <a:endParaRPr lang="da-DK" sz="1400" dirty="0"/>
          </a:p>
        </p:txBody>
      </p:sp>
      <p:sp>
        <p:nvSpPr>
          <p:cNvPr id="11" name="Pladsholder til indhold 8">
            <a:extLst>
              <a:ext uri="{FF2B5EF4-FFF2-40B4-BE49-F238E27FC236}">
                <a16:creationId xmlns:a16="http://schemas.microsoft.com/office/drawing/2014/main" id="{FBFA48A1-B7F7-9544-87D6-11B006F22FBD}"/>
              </a:ext>
            </a:extLst>
          </p:cNvPr>
          <p:cNvSpPr txBox="1">
            <a:spLocks/>
          </p:cNvSpPr>
          <p:nvPr/>
        </p:nvSpPr>
        <p:spPr>
          <a:xfrm>
            <a:off x="7119118" y="2028308"/>
            <a:ext cx="3329426" cy="4285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32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2000" b="1" dirty="0"/>
              <a:t>Part 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Motivation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Structure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Academic content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Process</a:t>
            </a:r>
            <a:endParaRPr lang="en-GB" sz="1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A00F69-B29D-4190-BE6E-FA4F8BF1FBCF}"/>
              </a:ext>
            </a:extLst>
          </p:cNvPr>
          <p:cNvGrpSpPr/>
          <p:nvPr/>
        </p:nvGrpSpPr>
        <p:grpSpPr>
          <a:xfrm>
            <a:off x="3221424" y="480480"/>
            <a:ext cx="3026634" cy="6027112"/>
            <a:chOff x="3221424" y="480480"/>
            <a:chExt cx="3026634" cy="602711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4F6FAA-5C4A-4164-948F-5B1373D68C3F}"/>
                </a:ext>
              </a:extLst>
            </p:cNvPr>
            <p:cNvSpPr/>
            <p:nvPr/>
          </p:nvSpPr>
          <p:spPr>
            <a:xfrm>
              <a:off x="3572176" y="480480"/>
              <a:ext cx="2213979" cy="2213979"/>
            </a:xfrm>
            <a:prstGeom prst="ellipse">
              <a:avLst/>
            </a:prstGeom>
            <a:solidFill>
              <a:srgbClr val="E8AB1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2000" b="1" dirty="0"/>
                <a:t>Academic</a:t>
              </a:r>
            </a:p>
            <a:p>
              <a:pPr algn="ctr"/>
              <a:r>
                <a:rPr lang="en-US" sz="2000" b="1" dirty="0"/>
                <a:t>staff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B0B94C-52CC-4E82-8E0D-ED2EB6770140}"/>
                </a:ext>
              </a:extLst>
            </p:cNvPr>
            <p:cNvSpPr/>
            <p:nvPr/>
          </p:nvSpPr>
          <p:spPr>
            <a:xfrm>
              <a:off x="3572176" y="2389123"/>
              <a:ext cx="2213979" cy="221397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2000" b="1" dirty="0"/>
                <a:t>RIO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176C05-A5D9-4F2C-B616-3391E0ED24B7}"/>
                </a:ext>
              </a:extLst>
            </p:cNvPr>
            <p:cNvSpPr/>
            <p:nvPr/>
          </p:nvSpPr>
          <p:spPr>
            <a:xfrm>
              <a:off x="3630537" y="4293613"/>
              <a:ext cx="2213979" cy="2213979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126B7A-F982-4F55-B9E6-38074D8A0EB4}"/>
                </a:ext>
              </a:extLst>
            </p:cNvPr>
            <p:cNvSpPr txBox="1"/>
            <p:nvPr/>
          </p:nvSpPr>
          <p:spPr>
            <a:xfrm>
              <a:off x="3221424" y="5246715"/>
              <a:ext cx="302663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n-gb" sz="2000" b="1" dirty="0">
                  <a:solidFill>
                    <a:schemeClr val="bg1"/>
                  </a:solidFill>
                </a:rPr>
                <a:t>Administration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63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:a16="http://schemas.microsoft.com/office/drawing/2014/main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Motivation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6305" y="1439998"/>
            <a:ext cx="5689695" cy="4964401"/>
          </a:xfrm>
        </p:spPr>
        <p:txBody>
          <a:bodyPr rtlCol="0"/>
          <a:lstStyle/>
          <a:p>
            <a:pPr rtl="0"/>
            <a:r>
              <a:rPr lang="en-gb" dirty="0"/>
              <a:t>SDU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The Relevance Agenda: create value to society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Link quality in research &amp; education with applications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Study board and recruitment panel recommend</a:t>
            </a:r>
          </a:p>
          <a:p>
            <a:pPr rtl="0"/>
            <a:r>
              <a:rPr lang="en-GB" sz="8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 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rtl="0"/>
            <a:r>
              <a:rPr lang="en-GB" dirty="0"/>
              <a:t>STUDENTS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experience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Expand your network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an application perspective on theory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Learn tools to manage your career</a:t>
            </a:r>
          </a:p>
          <a:p>
            <a:pPr rtl="0"/>
            <a:r>
              <a:rPr lang="da-DK" sz="8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 </a:t>
            </a:r>
          </a:p>
          <a:p>
            <a:r>
              <a:rPr lang="en-gb" dirty="0"/>
              <a:t>FIRMS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Fresh perspective on a problem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Cheap and flexible additional </a:t>
            </a:r>
            <a:r>
              <a:rPr lang="en-GB" sz="1600" b="0" dirty="0" err="1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labor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Screening of future employees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rtl="0">
              <a:buNone/>
            </a:pPr>
            <a:endParaRPr lang="da-DK" sz="1600" b="0" u="sng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401" y="839"/>
            <a:ext cx="5481600" cy="6041491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341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Structure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6305" y="1439999"/>
            <a:ext cx="5947200" cy="4602329"/>
          </a:xfrm>
        </p:spPr>
        <p:txBody>
          <a:bodyPr rtlCol="0"/>
          <a:lstStyle/>
          <a:p>
            <a:pPr rtl="0"/>
            <a:r>
              <a:rPr lang="en-US" dirty="0"/>
              <a:t>Elements of the course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rt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(10 ECTS)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Work 200 hours in firm or organization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Write a report (max 40 pages, 9 ECTS, 7-point grade scale)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Participate in workshops (1 ECTS, pass/fail)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				(20 ECTS)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Work 370 hours in firm or organization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Do a literature review (250 pages)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Write a report (max 50 pages, 19 ECTS, 7-point grade scale)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Participate in workshops (1 ECTS, pass/fail)</a:t>
            </a:r>
          </a:p>
          <a:p>
            <a:pPr rtl="0">
              <a:buNone/>
            </a:pPr>
            <a:endParaRPr lang="en-US" sz="1600" b="0" u="sng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F0956E8-15E7-4BA2-9593-FED97E2B10D9}"/>
              </a:ext>
            </a:extLst>
          </p:cNvPr>
          <p:cNvSpPr/>
          <p:nvPr/>
        </p:nvSpPr>
        <p:spPr>
          <a:xfrm>
            <a:off x="6827520" y="2802061"/>
            <a:ext cx="4958175" cy="1546134"/>
          </a:xfrm>
          <a:prstGeom prst="rect">
            <a:avLst/>
          </a:prstGeom>
          <a:solidFill>
            <a:srgbClr val="E8AB13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 with a reflexive analysis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134F8-DD3C-4C5C-9F99-94303624AF08}"/>
              </a:ext>
            </a:extLst>
          </p:cNvPr>
          <p:cNvSpPr/>
          <p:nvPr/>
        </p:nvSpPr>
        <p:spPr>
          <a:xfrm>
            <a:off x="6827520" y="4348195"/>
            <a:ext cx="4958175" cy="1546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Career Management Skill workshops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8089D9-BA5E-411E-B59B-27F12BCF8182}"/>
              </a:ext>
            </a:extLst>
          </p:cNvPr>
          <p:cNvSpPr/>
          <p:nvPr/>
        </p:nvSpPr>
        <p:spPr>
          <a:xfrm>
            <a:off x="6827520" y="1255927"/>
            <a:ext cx="4958175" cy="15461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 of specific problem(s) in firm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18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2C2C-50FA-416D-97A0-24F5A3D6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FDE000-6E0F-4D3F-B994-4512D4B4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4837" y="1565870"/>
            <a:ext cx="5667163" cy="3714016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747BC-82AA-4EC9-963C-A281B545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3AD44-7C0F-4461-8D60-A48CDD529D5E}"/>
              </a:ext>
            </a:extLst>
          </p:cNvPr>
          <p:cNvSpPr txBox="1"/>
          <p:nvPr/>
        </p:nvSpPr>
        <p:spPr>
          <a:xfrm>
            <a:off x="406305" y="6303264"/>
            <a:ext cx="1138292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Project and Training Period on SDU web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https://mitsdu.dk/en/mit_studie/kandidat/candmerc_odense/uddannelsens_opbygning/muligheder/project+and+trainee+period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EFDF3A0A-513B-47F3-B081-1384AB4392A4}"/>
              </a:ext>
            </a:extLst>
          </p:cNvPr>
          <p:cNvSpPr txBox="1">
            <a:spLocks/>
          </p:cNvSpPr>
          <p:nvPr/>
        </p:nvSpPr>
        <p:spPr>
          <a:xfrm>
            <a:off x="406305" y="1439999"/>
            <a:ext cx="5947200" cy="46023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get started?</a:t>
            </a:r>
          </a:p>
          <a:p>
            <a:endParaRPr lang="en-US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r>
              <a:rPr lang="en-US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Read the guide on SDU’s web page (link below)!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>
              <a:buNone/>
            </a:pPr>
            <a:r>
              <a:rPr lang="en-US" sz="1600" b="0" u="sng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Main steps to get you started: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Find an internship (own network, SDU job bank, or RIO)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Apply for supervisor (file preliminary project description)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supervisor agreement approved (same form)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Register for the course (Student Self Service)</a:t>
            </a:r>
          </a:p>
          <a:p>
            <a:pPr marL="342900" indent="-342900">
              <a:buFont typeface="+mj-lt"/>
              <a:buAutoNum type="arabicPeriod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>
              <a:buNone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The digital form used for both step 2 and 3 is on the web page.</a:t>
            </a:r>
          </a:p>
        </p:txBody>
      </p:sp>
    </p:spTree>
    <p:extLst>
      <p:ext uri="{BB962C8B-B14F-4D97-AF65-F5344CB8AC3E}">
        <p14:creationId xmlns:p14="http://schemas.microsoft.com/office/powerpoint/2010/main" val="3039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On 20 ECTS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05" y="1440000"/>
            <a:ext cx="5689695" cy="2766235"/>
          </a:xfrm>
        </p:spPr>
        <p:txBody>
          <a:bodyPr rtlCol="0"/>
          <a:lstStyle/>
          <a:p>
            <a:pPr>
              <a:buNone/>
            </a:pPr>
            <a:r>
              <a:rPr lang="en-US" dirty="0"/>
              <a:t>Offered on the following profiles: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Brand Management and Marketing Communication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Global Marketing and Consumer Culture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Human Resource Management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Innovation and Business Development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International Business and Management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International Business and Marketing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Strategy and Organization</a:t>
            </a:r>
          </a:p>
          <a:p>
            <a:pPr marL="177800" lvl="0" indent="-177800" rtl="0">
              <a:buFont typeface="Arial" panose="020B0604020202020204" pitchFamily="34" charset="0"/>
              <a:buChar char="•"/>
            </a:pPr>
            <a:endParaRPr lang="da-DK" sz="1600" b="0" u="sng" dirty="0">
              <a:solidFill>
                <a:schemeClr val="accent4"/>
              </a:solidFill>
              <a:uFill>
                <a:solidFill>
                  <a:schemeClr val="accent4"/>
                </a:solidFill>
              </a:u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238" y="0"/>
            <a:ext cx="6096000" cy="585230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480279-D331-48B1-9065-A6B777E82AD0}"/>
              </a:ext>
            </a:extLst>
          </p:cNvPr>
          <p:cNvSpPr txBox="1">
            <a:spLocks/>
          </p:cNvSpPr>
          <p:nvPr/>
        </p:nvSpPr>
        <p:spPr>
          <a:xfrm>
            <a:off x="377748" y="4701486"/>
            <a:ext cx="5689695" cy="1248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/>
              <a:t>Cannot be combined with: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10 ECTS version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seminars</a:t>
            </a:r>
            <a:endParaRPr lang="da-DK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7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10">
            <a:extLst>
              <a:ext uri="{FF2B5EF4-FFF2-40B4-BE49-F238E27FC236}">
                <a16:creationId xmlns:a16="http://schemas.microsoft.com/office/drawing/2014/main" id="{DEABD854-8936-E249-B795-7B76B0CB4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 b="11942"/>
          <a:stretch/>
        </p:blipFill>
        <p:spPr>
          <a:xfrm>
            <a:off x="0" y="-1"/>
            <a:ext cx="12199261" cy="6858001"/>
          </a:xfr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752055-1802-7441-A344-52379E64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 b="0"/>
              <a:t> 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F6581E1-2754-9B43-9EC9-47D0B9541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9B00F5-880E-5746-B1FB-469B6D94A881}"/>
              </a:ext>
            </a:extLst>
          </p:cNvPr>
          <p:cNvSpPr/>
          <p:nvPr/>
        </p:nvSpPr>
        <p:spPr>
          <a:xfrm>
            <a:off x="0" y="5897105"/>
            <a:ext cx="12192000" cy="960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9" name="Triangle 7">
            <a:extLst>
              <a:ext uri="{FF2B5EF4-FFF2-40B4-BE49-F238E27FC236}">
                <a16:creationId xmlns:a16="http://schemas.microsoft.com/office/drawing/2014/main" id="{B2E14C0A-D02C-4741-A0D9-190EAC74D622}"/>
              </a:ext>
            </a:extLst>
          </p:cNvPr>
          <p:cNvSpPr/>
          <p:nvPr/>
        </p:nvSpPr>
        <p:spPr>
          <a:xfrm rot="16200000">
            <a:off x="396898" y="6388646"/>
            <a:ext cx="114770" cy="989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pic>
        <p:nvPicPr>
          <p:cNvPr id="10" name="Logo sort">
            <a:extLst>
              <a:ext uri="{FF2B5EF4-FFF2-40B4-BE49-F238E27FC236}">
                <a16:creationId xmlns:a16="http://schemas.microsoft.com/office/drawing/2014/main" id="{C4A0A69D-C659-2047-8790-FD9E2B2F06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59880B-EA62-6E42-9AF6-98E0131B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9" y="6188276"/>
            <a:ext cx="2237827" cy="554955"/>
          </a:xfrm>
        </p:spPr>
        <p:txBody>
          <a:bodyPr rtlCol="0"/>
          <a:lstStyle/>
          <a:p>
            <a:pPr rtl="0"/>
            <a:r>
              <a:rPr lang="en-gb" dirty="0"/>
              <a:t>RIO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57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6B3ECBDB-5EE0-4AF2-ABF7-970200295083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sz="9200"/>
              <a:t>Thank you for your attention</a:t>
            </a:r>
            <a:endParaRPr lang="en-US" sz="9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1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6="http://schemas.microsoft.com/office/drawing/2014/main"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679605241088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larris\AppData\Local\Temp\1\Templafy\PowerPointVsto\Assets\SDU_UK_116 MM.png"/>
  <p:tag name="TEMPLAFYSLIDEID" val="637547689632927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292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990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9902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73032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5214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9021682"/>
</p:tagLst>
</file>

<file path=ppt/theme/theme1.xml><?xml version="1.0" encoding="utf-8"?>
<a:theme xmlns:a="http://schemas.openxmlformats.org/drawingml/2006/main" name="SDU">
  <a:themeElements>
    <a:clrScheme name="SDU1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B75B1D"/>
      </a:hlink>
      <a:folHlink>
        <a:srgbClr val="7A3C13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7940235-B986-4848-B8CB-7C4E267D5836}">
  <we:reference id="wa104380278" version="1.0.0.6" store="da-DK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57565CA9A9D64499A1A6985B7BBDA1" ma:contentTypeVersion="12" ma:contentTypeDescription="Opret et nyt dokument." ma:contentTypeScope="" ma:versionID="d045f1bd37fe39fd63aa5cc75bfb91f8">
  <xsd:schema xmlns:xsd="http://www.w3.org/2001/XMLSchema" xmlns:xs="http://www.w3.org/2001/XMLSchema" xmlns:p="http://schemas.microsoft.com/office/2006/metadata/properties" xmlns:ns2="aeea800b-334e-4cd1-b383-e92d1f3c867e" xmlns:ns3="4ce034c3-338c-4a8f-9cae-7e5cca226d09" targetNamespace="http://schemas.microsoft.com/office/2006/metadata/properties" ma:root="true" ma:fieldsID="7e495852cffa6c98839c4d448c6fa61f" ns2:_="" ns3:_="">
    <xsd:import namespace="aeea800b-334e-4cd1-b383-e92d1f3c867e"/>
    <xsd:import namespace="4ce034c3-338c-4a8f-9cae-7e5cca226d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a800b-334e-4cd1-b383-e92d1f3c8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34c3-338c-4a8f-9cae-7e5cca226d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28FC1F-27E3-4784-9120-E1F1AFEFD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2B6E04-6135-48E1-B9C7-33CDA2D949FB}">
  <ds:schemaRefs>
    <ds:schemaRef ds:uri="http://schemas.microsoft.com/office/2006/documentManagement/types"/>
    <ds:schemaRef ds:uri="http://purl.org/dc/dcmitype/"/>
    <ds:schemaRef ds:uri="aeea800b-334e-4cd1-b383-e92d1f3c867e"/>
    <ds:schemaRef ds:uri="4ce034c3-338c-4a8f-9cae-7e5cca226d09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2F9329-08FD-4B35-A261-EB34A1256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ea800b-334e-4cd1-b383-e92d1f3c867e"/>
    <ds:schemaRef ds:uri="4ce034c3-338c-4a8f-9cae-7e5cca226d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641</Words>
  <Application>Microsoft Office PowerPoint</Application>
  <PresentationFormat>Widescreen</PresentationFormat>
  <Paragraphs>113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SDU</vt:lpstr>
      <vt:lpstr>Front page</vt:lpstr>
      <vt:lpstr>Agenda</vt:lpstr>
      <vt:lpstr>Motivation</vt:lpstr>
      <vt:lpstr>Structure</vt:lpstr>
      <vt:lpstr>Process</vt:lpstr>
      <vt:lpstr>On 20 ECTS version</vt:lpstr>
      <vt:lpstr>RIO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2016-09-19T09:31:18Z</cp:lastPrinted>
  <dcterms:modified xsi:type="dcterms:W3CDTF">2021-04-26T11:42:28Z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2020-05-26T12:06:03.1897969Z</vt:lpwstr>
  </property>
  <property fmtid="{D5CDD505-2E9C-101B-9397-08002B2CF9AE}" pid="3" name="ContentTypeId">
    <vt:lpwstr>0x0101009557565CA9A9D64499A1A6985B7BBDA1</vt:lpwstr>
  </property>
  <property fmtid="{D5CDD505-2E9C-101B-9397-08002B2CF9AE}" pid="4" name="CustomerId">
    <vt:lpwstr>sdu</vt:lpwstr>
  </property>
  <property fmtid="{D5CDD505-2E9C-101B-9397-08002B2CF9AE}" pid="5" name="TemplateId">
    <vt:lpwstr>636316551045032926</vt:lpwstr>
  </property>
  <property fmtid="{D5CDD505-2E9C-101B-9397-08002B2CF9AE}" pid="6" name="UserProfileId">
    <vt:lpwstr>637093149853766915</vt:lpwstr>
  </property>
</Properties>
</file>