
<file path=[Content_Types].xml><?xml version="1.0" encoding="utf-8"?>
<Types xmlns="http://schemas.openxmlformats.org/package/2006/content-types">
  <Default Extension="bin"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7"/>
  </p:sldMasterIdLst>
  <p:notesMasterIdLst>
    <p:notesMasterId r:id="rId21"/>
  </p:notesMasterIdLst>
  <p:sldIdLst>
    <p:sldId id="257" r:id="rId8"/>
    <p:sldId id="264" r:id="rId9"/>
    <p:sldId id="633" r:id="rId10"/>
    <p:sldId id="613" r:id="rId11"/>
    <p:sldId id="623" r:id="rId12"/>
    <p:sldId id="545" r:id="rId13"/>
    <p:sldId id="642" r:id="rId14"/>
    <p:sldId id="634" r:id="rId15"/>
    <p:sldId id="635" r:id="rId16"/>
    <p:sldId id="640" r:id="rId17"/>
    <p:sldId id="638" r:id="rId18"/>
    <p:sldId id="641" r:id="rId19"/>
    <p:sldId id="63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53324-D664-41D0-9DEE-8C909F84353D}" v="1448" dt="2024-04-30T06:59:23.96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2" autoAdjust="0"/>
  </p:normalViewPr>
  <p:slideViewPr>
    <p:cSldViewPr snapToGrid="0" showGuides="1">
      <p:cViewPr varScale="1">
        <p:scale>
          <a:sx n="111" d="100"/>
          <a:sy n="111" d="100"/>
        </p:scale>
        <p:origin x="594"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AB873-1097-42B5-8268-17021F92FED7}"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654A4EC3-84D1-4D86-A5A9-2D6E9D805D59}">
      <dgm:prSet/>
      <dgm:spPr/>
      <dgm:t>
        <a:bodyPr/>
        <a:lstStyle/>
        <a:p>
          <a:pPr>
            <a:lnSpc>
              <a:spcPct val="100000"/>
            </a:lnSpc>
          </a:pPr>
          <a:r>
            <a:rPr lang="da-DK"/>
            <a:t>Do it – its a great career move!</a:t>
          </a:r>
          <a:endParaRPr lang="en-US"/>
        </a:p>
      </dgm:t>
    </dgm:pt>
    <dgm:pt modelId="{AE49EAE1-2CAB-41BC-9D4D-4E63963F88B4}" type="parTrans" cxnId="{3ECC342D-CC78-49BC-BEE6-87C1B2473C7A}">
      <dgm:prSet/>
      <dgm:spPr/>
      <dgm:t>
        <a:bodyPr/>
        <a:lstStyle/>
        <a:p>
          <a:endParaRPr lang="en-US"/>
        </a:p>
      </dgm:t>
    </dgm:pt>
    <dgm:pt modelId="{D08C846B-CD0F-43FF-B713-3787A8D907EB}" type="sibTrans" cxnId="{3ECC342D-CC78-49BC-BEE6-87C1B2473C7A}">
      <dgm:prSet/>
      <dgm:spPr/>
      <dgm:t>
        <a:bodyPr/>
        <a:lstStyle/>
        <a:p>
          <a:endParaRPr lang="en-US"/>
        </a:p>
      </dgm:t>
    </dgm:pt>
    <dgm:pt modelId="{8E778F04-6CBC-460A-887E-AECC9F46A36A}">
      <dgm:prSet/>
      <dgm:spPr/>
      <dgm:t>
        <a:bodyPr/>
        <a:lstStyle/>
        <a:p>
          <a:pPr>
            <a:lnSpc>
              <a:spcPct val="100000"/>
            </a:lnSpc>
          </a:pPr>
          <a:r>
            <a:rPr lang="da-DK"/>
            <a:t>Start the planning early – finding an organization takes time</a:t>
          </a:r>
          <a:endParaRPr lang="en-US"/>
        </a:p>
      </dgm:t>
    </dgm:pt>
    <dgm:pt modelId="{38F243A5-39F0-49E6-BD24-30648831A696}" type="parTrans" cxnId="{37FCA18B-BDBC-43EC-8609-B7ABAF6EE0B4}">
      <dgm:prSet/>
      <dgm:spPr/>
      <dgm:t>
        <a:bodyPr/>
        <a:lstStyle/>
        <a:p>
          <a:endParaRPr lang="en-US"/>
        </a:p>
      </dgm:t>
    </dgm:pt>
    <dgm:pt modelId="{A07D0776-9164-4337-8174-E5159A7CED4D}" type="sibTrans" cxnId="{37FCA18B-BDBC-43EC-8609-B7ABAF6EE0B4}">
      <dgm:prSet/>
      <dgm:spPr/>
      <dgm:t>
        <a:bodyPr/>
        <a:lstStyle/>
        <a:p>
          <a:endParaRPr lang="en-US"/>
        </a:p>
      </dgm:t>
    </dgm:pt>
    <dgm:pt modelId="{44B87A15-AC5C-480F-A423-768758B12361}">
      <dgm:prSet/>
      <dgm:spPr/>
      <dgm:t>
        <a:bodyPr/>
        <a:lstStyle/>
        <a:p>
          <a:pPr>
            <a:lnSpc>
              <a:spcPct val="100000"/>
            </a:lnSpc>
          </a:pPr>
          <a:r>
            <a:rPr lang="da-DK"/>
            <a:t>Use SDU RIO services – career talk, online resources</a:t>
          </a:r>
          <a:endParaRPr lang="en-US"/>
        </a:p>
      </dgm:t>
    </dgm:pt>
    <dgm:pt modelId="{67E3EB5C-D1B1-4411-9B23-E28B5C18E1E5}" type="parTrans" cxnId="{C6FCF701-38EC-404B-AB5E-40EF782EDA19}">
      <dgm:prSet/>
      <dgm:spPr/>
      <dgm:t>
        <a:bodyPr/>
        <a:lstStyle/>
        <a:p>
          <a:endParaRPr lang="en-US"/>
        </a:p>
      </dgm:t>
    </dgm:pt>
    <dgm:pt modelId="{34D4F11C-474F-4C88-AC4D-183387A51F8C}" type="sibTrans" cxnId="{C6FCF701-38EC-404B-AB5E-40EF782EDA19}">
      <dgm:prSet/>
      <dgm:spPr/>
      <dgm:t>
        <a:bodyPr/>
        <a:lstStyle/>
        <a:p>
          <a:endParaRPr lang="en-US"/>
        </a:p>
      </dgm:t>
    </dgm:pt>
    <dgm:pt modelId="{A699DBE9-50B6-443A-8859-52FCB7F14AAA}" type="pres">
      <dgm:prSet presAssocID="{2FFAB873-1097-42B5-8268-17021F92FED7}" presName="root" presStyleCnt="0">
        <dgm:presLayoutVars>
          <dgm:dir/>
          <dgm:resizeHandles val="exact"/>
        </dgm:presLayoutVars>
      </dgm:prSet>
      <dgm:spPr/>
    </dgm:pt>
    <dgm:pt modelId="{DA3B5DB1-8361-42C8-A6B9-4CBBBBAB46A9}" type="pres">
      <dgm:prSet presAssocID="{654A4EC3-84D1-4D86-A5A9-2D6E9D805D59}" presName="compNode" presStyleCnt="0"/>
      <dgm:spPr/>
    </dgm:pt>
    <dgm:pt modelId="{A40133F6-9B9D-413E-AD13-5210580D655B}" type="pres">
      <dgm:prSet presAssocID="{654A4EC3-84D1-4D86-A5A9-2D6E9D805D59}" presName="bgRect" presStyleLbl="bgShp" presStyleIdx="0" presStyleCnt="3"/>
      <dgm:spPr/>
    </dgm:pt>
    <dgm:pt modelId="{93A16944-284D-488D-85BE-AC289F1268EC}" type="pres">
      <dgm:prSet presAssocID="{654A4EC3-84D1-4D86-A5A9-2D6E9D805D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E2ED4529-E82A-4012-88B7-F2F611AD281C}" type="pres">
      <dgm:prSet presAssocID="{654A4EC3-84D1-4D86-A5A9-2D6E9D805D59}" presName="spaceRect" presStyleCnt="0"/>
      <dgm:spPr/>
    </dgm:pt>
    <dgm:pt modelId="{6821D264-32AD-4FE9-BA24-0A3B70EA4370}" type="pres">
      <dgm:prSet presAssocID="{654A4EC3-84D1-4D86-A5A9-2D6E9D805D59}" presName="parTx" presStyleLbl="revTx" presStyleIdx="0" presStyleCnt="3">
        <dgm:presLayoutVars>
          <dgm:chMax val="0"/>
          <dgm:chPref val="0"/>
        </dgm:presLayoutVars>
      </dgm:prSet>
      <dgm:spPr/>
    </dgm:pt>
    <dgm:pt modelId="{90240CF3-90F7-47BF-8C73-10FC516C2E0B}" type="pres">
      <dgm:prSet presAssocID="{D08C846B-CD0F-43FF-B713-3787A8D907EB}" presName="sibTrans" presStyleCnt="0"/>
      <dgm:spPr/>
    </dgm:pt>
    <dgm:pt modelId="{659FE2F7-0BC3-4D9E-8C56-3C9C522EBF87}" type="pres">
      <dgm:prSet presAssocID="{8E778F04-6CBC-460A-887E-AECC9F46A36A}" presName="compNode" presStyleCnt="0"/>
      <dgm:spPr/>
    </dgm:pt>
    <dgm:pt modelId="{16988A43-E800-482C-921E-18998BD99FB9}" type="pres">
      <dgm:prSet presAssocID="{8E778F04-6CBC-460A-887E-AECC9F46A36A}" presName="bgRect" presStyleLbl="bgShp" presStyleIdx="1" presStyleCnt="3"/>
      <dgm:spPr/>
    </dgm:pt>
    <dgm:pt modelId="{FBB57FCD-411A-48FD-809A-D28BD60F9D71}" type="pres">
      <dgm:prSet presAssocID="{8E778F04-6CBC-460A-887E-AECC9F46A3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imeglas afsluttet"/>
        </a:ext>
      </dgm:extLst>
    </dgm:pt>
    <dgm:pt modelId="{BFE33EEC-D469-4C90-903F-9A7AFC9354DE}" type="pres">
      <dgm:prSet presAssocID="{8E778F04-6CBC-460A-887E-AECC9F46A36A}" presName="spaceRect" presStyleCnt="0"/>
      <dgm:spPr/>
    </dgm:pt>
    <dgm:pt modelId="{22391BA6-8EEA-4F8F-8008-EEB436F411A0}" type="pres">
      <dgm:prSet presAssocID="{8E778F04-6CBC-460A-887E-AECC9F46A36A}" presName="parTx" presStyleLbl="revTx" presStyleIdx="1" presStyleCnt="3">
        <dgm:presLayoutVars>
          <dgm:chMax val="0"/>
          <dgm:chPref val="0"/>
        </dgm:presLayoutVars>
      </dgm:prSet>
      <dgm:spPr/>
    </dgm:pt>
    <dgm:pt modelId="{02610A9A-B5D0-4A0A-A70C-D6ACFF290033}" type="pres">
      <dgm:prSet presAssocID="{A07D0776-9164-4337-8174-E5159A7CED4D}" presName="sibTrans" presStyleCnt="0"/>
      <dgm:spPr/>
    </dgm:pt>
    <dgm:pt modelId="{63DE605B-ECE2-4B80-A9B2-B49B7A96C4F1}" type="pres">
      <dgm:prSet presAssocID="{44B87A15-AC5C-480F-A423-768758B12361}" presName="compNode" presStyleCnt="0"/>
      <dgm:spPr/>
    </dgm:pt>
    <dgm:pt modelId="{2E4B7A80-4B1C-46E1-B650-47AF6FEDA2AD}" type="pres">
      <dgm:prSet presAssocID="{44B87A15-AC5C-480F-A423-768758B12361}" presName="bgRect" presStyleLbl="bgShp" presStyleIdx="2" presStyleCnt="3"/>
      <dgm:spPr/>
    </dgm:pt>
    <dgm:pt modelId="{35F8DA07-B8EE-4027-83EA-980314353BF6}" type="pres">
      <dgm:prSet presAssocID="{44B87A15-AC5C-480F-A423-768758B123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ffice Worker"/>
        </a:ext>
      </dgm:extLst>
    </dgm:pt>
    <dgm:pt modelId="{A484DEAA-6CF3-49F8-9580-19C9007A1718}" type="pres">
      <dgm:prSet presAssocID="{44B87A15-AC5C-480F-A423-768758B12361}" presName="spaceRect" presStyleCnt="0"/>
      <dgm:spPr/>
    </dgm:pt>
    <dgm:pt modelId="{8D2CC4D6-6AA1-428B-AE35-0ED9068A59A1}" type="pres">
      <dgm:prSet presAssocID="{44B87A15-AC5C-480F-A423-768758B12361}" presName="parTx" presStyleLbl="revTx" presStyleIdx="2" presStyleCnt="3">
        <dgm:presLayoutVars>
          <dgm:chMax val="0"/>
          <dgm:chPref val="0"/>
        </dgm:presLayoutVars>
      </dgm:prSet>
      <dgm:spPr/>
    </dgm:pt>
  </dgm:ptLst>
  <dgm:cxnLst>
    <dgm:cxn modelId="{C6FCF701-38EC-404B-AB5E-40EF782EDA19}" srcId="{2FFAB873-1097-42B5-8268-17021F92FED7}" destId="{44B87A15-AC5C-480F-A423-768758B12361}" srcOrd="2" destOrd="0" parTransId="{67E3EB5C-D1B1-4411-9B23-E28B5C18E1E5}" sibTransId="{34D4F11C-474F-4C88-AC4D-183387A51F8C}"/>
    <dgm:cxn modelId="{F78A3215-AE76-4F05-834B-520BE5FCB739}" type="presOf" srcId="{44B87A15-AC5C-480F-A423-768758B12361}" destId="{8D2CC4D6-6AA1-428B-AE35-0ED9068A59A1}" srcOrd="0" destOrd="0" presId="urn:microsoft.com/office/officeart/2018/2/layout/IconVerticalSolidList"/>
    <dgm:cxn modelId="{18F8DA1E-374B-474B-A3CF-800AEB023188}" type="presOf" srcId="{2FFAB873-1097-42B5-8268-17021F92FED7}" destId="{A699DBE9-50B6-443A-8859-52FCB7F14AAA}" srcOrd="0" destOrd="0" presId="urn:microsoft.com/office/officeart/2018/2/layout/IconVerticalSolidList"/>
    <dgm:cxn modelId="{3ECC342D-CC78-49BC-BEE6-87C1B2473C7A}" srcId="{2FFAB873-1097-42B5-8268-17021F92FED7}" destId="{654A4EC3-84D1-4D86-A5A9-2D6E9D805D59}" srcOrd="0" destOrd="0" parTransId="{AE49EAE1-2CAB-41BC-9D4D-4E63963F88B4}" sibTransId="{D08C846B-CD0F-43FF-B713-3787A8D907EB}"/>
    <dgm:cxn modelId="{916BB942-225A-4274-9ED0-ABD1A5B83937}" type="presOf" srcId="{654A4EC3-84D1-4D86-A5A9-2D6E9D805D59}" destId="{6821D264-32AD-4FE9-BA24-0A3B70EA4370}" srcOrd="0" destOrd="0" presId="urn:microsoft.com/office/officeart/2018/2/layout/IconVerticalSolidList"/>
    <dgm:cxn modelId="{37FCA18B-BDBC-43EC-8609-B7ABAF6EE0B4}" srcId="{2FFAB873-1097-42B5-8268-17021F92FED7}" destId="{8E778F04-6CBC-460A-887E-AECC9F46A36A}" srcOrd="1" destOrd="0" parTransId="{38F243A5-39F0-49E6-BD24-30648831A696}" sibTransId="{A07D0776-9164-4337-8174-E5159A7CED4D}"/>
    <dgm:cxn modelId="{380F8E9B-D2CD-4B20-B3AA-1133DAE2F814}" type="presOf" srcId="{8E778F04-6CBC-460A-887E-AECC9F46A36A}" destId="{22391BA6-8EEA-4F8F-8008-EEB436F411A0}" srcOrd="0" destOrd="0" presId="urn:microsoft.com/office/officeart/2018/2/layout/IconVerticalSolidList"/>
    <dgm:cxn modelId="{AC1BD9E2-42E2-4A31-9619-813D01FE263A}" type="presParOf" srcId="{A699DBE9-50B6-443A-8859-52FCB7F14AAA}" destId="{DA3B5DB1-8361-42C8-A6B9-4CBBBBAB46A9}" srcOrd="0" destOrd="0" presId="urn:microsoft.com/office/officeart/2018/2/layout/IconVerticalSolidList"/>
    <dgm:cxn modelId="{BE58981A-E8B2-492D-AEA0-427FCD67D02A}" type="presParOf" srcId="{DA3B5DB1-8361-42C8-A6B9-4CBBBBAB46A9}" destId="{A40133F6-9B9D-413E-AD13-5210580D655B}" srcOrd="0" destOrd="0" presId="urn:microsoft.com/office/officeart/2018/2/layout/IconVerticalSolidList"/>
    <dgm:cxn modelId="{E6A0DC03-FCA9-4D70-B7AB-F3BE1768321D}" type="presParOf" srcId="{DA3B5DB1-8361-42C8-A6B9-4CBBBBAB46A9}" destId="{93A16944-284D-488D-85BE-AC289F1268EC}" srcOrd="1" destOrd="0" presId="urn:microsoft.com/office/officeart/2018/2/layout/IconVerticalSolidList"/>
    <dgm:cxn modelId="{3E2DB7F3-D21B-4E58-AD43-08A7EE42A4D4}" type="presParOf" srcId="{DA3B5DB1-8361-42C8-A6B9-4CBBBBAB46A9}" destId="{E2ED4529-E82A-4012-88B7-F2F611AD281C}" srcOrd="2" destOrd="0" presId="urn:microsoft.com/office/officeart/2018/2/layout/IconVerticalSolidList"/>
    <dgm:cxn modelId="{1A39DF8D-2078-496D-ABBC-6D4942BDDC6D}" type="presParOf" srcId="{DA3B5DB1-8361-42C8-A6B9-4CBBBBAB46A9}" destId="{6821D264-32AD-4FE9-BA24-0A3B70EA4370}" srcOrd="3" destOrd="0" presId="urn:microsoft.com/office/officeart/2018/2/layout/IconVerticalSolidList"/>
    <dgm:cxn modelId="{D592225A-69B7-4584-BEF8-B7243DB96F7F}" type="presParOf" srcId="{A699DBE9-50B6-443A-8859-52FCB7F14AAA}" destId="{90240CF3-90F7-47BF-8C73-10FC516C2E0B}" srcOrd="1" destOrd="0" presId="urn:microsoft.com/office/officeart/2018/2/layout/IconVerticalSolidList"/>
    <dgm:cxn modelId="{195A5A59-C29A-4BE7-AEA2-596D0A6DB459}" type="presParOf" srcId="{A699DBE9-50B6-443A-8859-52FCB7F14AAA}" destId="{659FE2F7-0BC3-4D9E-8C56-3C9C522EBF87}" srcOrd="2" destOrd="0" presId="urn:microsoft.com/office/officeart/2018/2/layout/IconVerticalSolidList"/>
    <dgm:cxn modelId="{9DAF3B29-67F0-4B70-825E-3CC0C441C8F4}" type="presParOf" srcId="{659FE2F7-0BC3-4D9E-8C56-3C9C522EBF87}" destId="{16988A43-E800-482C-921E-18998BD99FB9}" srcOrd="0" destOrd="0" presId="urn:microsoft.com/office/officeart/2018/2/layout/IconVerticalSolidList"/>
    <dgm:cxn modelId="{EE0ACBB5-C81A-4463-A847-DE188F75B39B}" type="presParOf" srcId="{659FE2F7-0BC3-4D9E-8C56-3C9C522EBF87}" destId="{FBB57FCD-411A-48FD-809A-D28BD60F9D71}" srcOrd="1" destOrd="0" presId="urn:microsoft.com/office/officeart/2018/2/layout/IconVerticalSolidList"/>
    <dgm:cxn modelId="{7EED5F64-072A-4052-B0F1-ACB8013D9E5A}" type="presParOf" srcId="{659FE2F7-0BC3-4D9E-8C56-3C9C522EBF87}" destId="{BFE33EEC-D469-4C90-903F-9A7AFC9354DE}" srcOrd="2" destOrd="0" presId="urn:microsoft.com/office/officeart/2018/2/layout/IconVerticalSolidList"/>
    <dgm:cxn modelId="{0AFF666F-0BA0-4B6D-864E-12EB16691809}" type="presParOf" srcId="{659FE2F7-0BC3-4D9E-8C56-3C9C522EBF87}" destId="{22391BA6-8EEA-4F8F-8008-EEB436F411A0}" srcOrd="3" destOrd="0" presId="urn:microsoft.com/office/officeart/2018/2/layout/IconVerticalSolidList"/>
    <dgm:cxn modelId="{E9671F67-2241-424B-9EA9-483E4283613E}" type="presParOf" srcId="{A699DBE9-50B6-443A-8859-52FCB7F14AAA}" destId="{02610A9A-B5D0-4A0A-A70C-D6ACFF290033}" srcOrd="3" destOrd="0" presId="urn:microsoft.com/office/officeart/2018/2/layout/IconVerticalSolidList"/>
    <dgm:cxn modelId="{49AD1DF2-548B-4624-8FE8-03A18F9B0A6F}" type="presParOf" srcId="{A699DBE9-50B6-443A-8859-52FCB7F14AAA}" destId="{63DE605B-ECE2-4B80-A9B2-B49B7A96C4F1}" srcOrd="4" destOrd="0" presId="urn:microsoft.com/office/officeart/2018/2/layout/IconVerticalSolidList"/>
    <dgm:cxn modelId="{BC6BCD65-17E7-4195-839B-3A9ED4C0192A}" type="presParOf" srcId="{63DE605B-ECE2-4B80-A9B2-B49B7A96C4F1}" destId="{2E4B7A80-4B1C-46E1-B650-47AF6FEDA2AD}" srcOrd="0" destOrd="0" presId="urn:microsoft.com/office/officeart/2018/2/layout/IconVerticalSolidList"/>
    <dgm:cxn modelId="{DBD51799-5DC1-457A-A907-97CBA6B5A3DB}" type="presParOf" srcId="{63DE605B-ECE2-4B80-A9B2-B49B7A96C4F1}" destId="{35F8DA07-B8EE-4027-83EA-980314353BF6}" srcOrd="1" destOrd="0" presId="urn:microsoft.com/office/officeart/2018/2/layout/IconVerticalSolidList"/>
    <dgm:cxn modelId="{3F0DD609-38D1-406A-A566-A7B6E7B06A1E}" type="presParOf" srcId="{63DE605B-ECE2-4B80-A9B2-B49B7A96C4F1}" destId="{A484DEAA-6CF3-49F8-9580-19C9007A1718}" srcOrd="2" destOrd="0" presId="urn:microsoft.com/office/officeart/2018/2/layout/IconVerticalSolidList"/>
    <dgm:cxn modelId="{7B0C5D77-29C3-4400-95F3-9299031AF8A3}" type="presParOf" srcId="{63DE605B-ECE2-4B80-A9B2-B49B7A96C4F1}" destId="{8D2CC4D6-6AA1-428B-AE35-0ED9068A59A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0CB20-9295-4428-88E7-1BA10EB66838}"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CE1594C2-7ABE-4614-9EC1-A56B15F7C96A}">
      <dgm:prSet/>
      <dgm:spPr/>
      <dgm:t>
        <a:bodyPr/>
        <a:lstStyle/>
        <a:p>
          <a:endParaRPr lang="en-US" dirty="0"/>
        </a:p>
      </dgm:t>
    </dgm:pt>
    <dgm:pt modelId="{A788F9C2-6009-434D-A83A-82753FA8300C}" type="parTrans" cxnId="{EBB9A2E4-4817-4EE3-90E6-CD79DFC8F49F}">
      <dgm:prSet/>
      <dgm:spPr/>
      <dgm:t>
        <a:bodyPr/>
        <a:lstStyle/>
        <a:p>
          <a:endParaRPr lang="en-US"/>
        </a:p>
      </dgm:t>
    </dgm:pt>
    <dgm:pt modelId="{2B314BAA-2DE0-4AC6-9E9A-C1E661C77FA2}" type="sibTrans" cxnId="{EBB9A2E4-4817-4EE3-90E6-CD79DFC8F49F}">
      <dgm:prSet/>
      <dgm:spPr/>
      <dgm:t>
        <a:bodyPr/>
        <a:lstStyle/>
        <a:p>
          <a:endParaRPr lang="en-US"/>
        </a:p>
      </dgm:t>
    </dgm:pt>
    <dgm:pt modelId="{45BFBFA1-B58B-48C6-9B1E-C8935C612FA2}">
      <dgm:prSet/>
      <dgm:spPr/>
      <dgm:t>
        <a:bodyPr/>
        <a:lstStyle/>
        <a:p>
          <a:r>
            <a:rPr lang="en-US" dirty="0"/>
            <a:t>Throughout the Career Management Skills modules, the students will bring their competences and resources to action in their project company as well as reflect on their experiences during the semester. </a:t>
          </a:r>
        </a:p>
        <a:p>
          <a:r>
            <a:rPr lang="en-US" dirty="0"/>
            <a:t>The themes of the course include knowledge on competences, awareness of one’s own competences, network and cooperative relations, strategy and planning as well as an understanding of the current and future labor market. </a:t>
          </a:r>
        </a:p>
      </dgm:t>
    </dgm:pt>
    <dgm:pt modelId="{88CB36CC-5FC7-40E9-BD15-3661F29BA7A3}" type="parTrans" cxnId="{90C91608-4E62-44F4-90AA-95610BBA98FB}">
      <dgm:prSet/>
      <dgm:spPr/>
      <dgm:t>
        <a:bodyPr/>
        <a:lstStyle/>
        <a:p>
          <a:endParaRPr lang="en-US"/>
        </a:p>
      </dgm:t>
    </dgm:pt>
    <dgm:pt modelId="{228F49FB-5B91-4F1F-B167-789EA0CE9967}" type="sibTrans" cxnId="{90C91608-4E62-44F4-90AA-95610BBA98FB}">
      <dgm:prSet/>
      <dgm:spPr/>
      <dgm:t>
        <a:bodyPr/>
        <a:lstStyle/>
        <a:p>
          <a:endParaRPr lang="en-US"/>
        </a:p>
      </dgm:t>
    </dgm:pt>
    <dgm:pt modelId="{1A6985CC-CBC4-489C-B63F-215E04F7DF41}" type="pres">
      <dgm:prSet presAssocID="{8650CB20-9295-4428-88E7-1BA10EB66838}" presName="vert0" presStyleCnt="0">
        <dgm:presLayoutVars>
          <dgm:dir/>
          <dgm:animOne val="branch"/>
          <dgm:animLvl val="lvl"/>
        </dgm:presLayoutVars>
      </dgm:prSet>
      <dgm:spPr/>
    </dgm:pt>
    <dgm:pt modelId="{6337C15B-03CA-471E-B346-3A0405C214DD}" type="pres">
      <dgm:prSet presAssocID="{CE1594C2-7ABE-4614-9EC1-A56B15F7C96A}" presName="thickLine" presStyleLbl="alignNode1" presStyleIdx="0" presStyleCnt="2"/>
      <dgm:spPr/>
    </dgm:pt>
    <dgm:pt modelId="{70D2789C-5146-45A2-9E10-0A986B6B91BD}" type="pres">
      <dgm:prSet presAssocID="{CE1594C2-7ABE-4614-9EC1-A56B15F7C96A}" presName="horz1" presStyleCnt="0"/>
      <dgm:spPr/>
    </dgm:pt>
    <dgm:pt modelId="{3B5DBF88-0372-473A-B05A-C58DDD9AFC08}" type="pres">
      <dgm:prSet presAssocID="{CE1594C2-7ABE-4614-9EC1-A56B15F7C96A}" presName="tx1" presStyleLbl="revTx" presStyleIdx="0" presStyleCnt="2" custFlipVert="1" custScaleY="62752"/>
      <dgm:spPr/>
    </dgm:pt>
    <dgm:pt modelId="{BBD9ED2E-C9BC-4AFF-BD7E-06EDB9368721}" type="pres">
      <dgm:prSet presAssocID="{CE1594C2-7ABE-4614-9EC1-A56B15F7C96A}" presName="vert1" presStyleCnt="0"/>
      <dgm:spPr/>
    </dgm:pt>
    <dgm:pt modelId="{BD4499C8-277B-47F5-9719-2092BACE4F51}" type="pres">
      <dgm:prSet presAssocID="{45BFBFA1-B58B-48C6-9B1E-C8935C612FA2}" presName="thickLine" presStyleLbl="alignNode1" presStyleIdx="1" presStyleCnt="2"/>
      <dgm:spPr/>
    </dgm:pt>
    <dgm:pt modelId="{1C5D34FB-6C49-42D1-B480-A966E07E36AF}" type="pres">
      <dgm:prSet presAssocID="{45BFBFA1-B58B-48C6-9B1E-C8935C612FA2}" presName="horz1" presStyleCnt="0"/>
      <dgm:spPr/>
    </dgm:pt>
    <dgm:pt modelId="{5BA8EA17-EAFA-4510-8C37-BC7AB9E8C66E}" type="pres">
      <dgm:prSet presAssocID="{45BFBFA1-B58B-48C6-9B1E-C8935C612FA2}" presName="tx1" presStyleLbl="revTx" presStyleIdx="1" presStyleCnt="2"/>
      <dgm:spPr/>
    </dgm:pt>
    <dgm:pt modelId="{7067F3C1-A209-454E-A4CF-444400375CFA}" type="pres">
      <dgm:prSet presAssocID="{45BFBFA1-B58B-48C6-9B1E-C8935C612FA2}" presName="vert1" presStyleCnt="0"/>
      <dgm:spPr/>
    </dgm:pt>
  </dgm:ptLst>
  <dgm:cxnLst>
    <dgm:cxn modelId="{90C91608-4E62-44F4-90AA-95610BBA98FB}" srcId="{8650CB20-9295-4428-88E7-1BA10EB66838}" destId="{45BFBFA1-B58B-48C6-9B1E-C8935C612FA2}" srcOrd="1" destOrd="0" parTransId="{88CB36CC-5FC7-40E9-BD15-3661F29BA7A3}" sibTransId="{228F49FB-5B91-4F1F-B167-789EA0CE9967}"/>
    <dgm:cxn modelId="{0A88985C-A02C-43C6-9838-886ABA0D20EC}" type="presOf" srcId="{8650CB20-9295-4428-88E7-1BA10EB66838}" destId="{1A6985CC-CBC4-489C-B63F-215E04F7DF41}" srcOrd="0" destOrd="0" presId="urn:microsoft.com/office/officeart/2008/layout/LinedList"/>
    <dgm:cxn modelId="{E87D835F-5DC3-4538-B201-B2C55F12CDD8}" type="presOf" srcId="{45BFBFA1-B58B-48C6-9B1E-C8935C612FA2}" destId="{5BA8EA17-EAFA-4510-8C37-BC7AB9E8C66E}" srcOrd="0" destOrd="0" presId="urn:microsoft.com/office/officeart/2008/layout/LinedList"/>
    <dgm:cxn modelId="{7B5CF659-6F27-4608-B3A6-8A00E236180D}" type="presOf" srcId="{CE1594C2-7ABE-4614-9EC1-A56B15F7C96A}" destId="{3B5DBF88-0372-473A-B05A-C58DDD9AFC08}" srcOrd="0" destOrd="0" presId="urn:microsoft.com/office/officeart/2008/layout/LinedList"/>
    <dgm:cxn modelId="{EBB9A2E4-4817-4EE3-90E6-CD79DFC8F49F}" srcId="{8650CB20-9295-4428-88E7-1BA10EB66838}" destId="{CE1594C2-7ABE-4614-9EC1-A56B15F7C96A}" srcOrd="0" destOrd="0" parTransId="{A788F9C2-6009-434D-A83A-82753FA8300C}" sibTransId="{2B314BAA-2DE0-4AC6-9E9A-C1E661C77FA2}"/>
    <dgm:cxn modelId="{4BF65627-483F-4889-89A7-3D8DDADE935A}" type="presParOf" srcId="{1A6985CC-CBC4-489C-B63F-215E04F7DF41}" destId="{6337C15B-03CA-471E-B346-3A0405C214DD}" srcOrd="0" destOrd="0" presId="urn:microsoft.com/office/officeart/2008/layout/LinedList"/>
    <dgm:cxn modelId="{FC710BE7-10B9-48A0-9816-D7C8ED57E9C4}" type="presParOf" srcId="{1A6985CC-CBC4-489C-B63F-215E04F7DF41}" destId="{70D2789C-5146-45A2-9E10-0A986B6B91BD}" srcOrd="1" destOrd="0" presId="urn:microsoft.com/office/officeart/2008/layout/LinedList"/>
    <dgm:cxn modelId="{C89C6A36-8C7F-4C55-88AB-FA1A1112B2DB}" type="presParOf" srcId="{70D2789C-5146-45A2-9E10-0A986B6B91BD}" destId="{3B5DBF88-0372-473A-B05A-C58DDD9AFC08}" srcOrd="0" destOrd="0" presId="urn:microsoft.com/office/officeart/2008/layout/LinedList"/>
    <dgm:cxn modelId="{EE3B1C68-90F6-40E4-B4C3-84D57544181B}" type="presParOf" srcId="{70D2789C-5146-45A2-9E10-0A986B6B91BD}" destId="{BBD9ED2E-C9BC-4AFF-BD7E-06EDB9368721}" srcOrd="1" destOrd="0" presId="urn:microsoft.com/office/officeart/2008/layout/LinedList"/>
    <dgm:cxn modelId="{93F32B6A-07F6-4C86-94D9-6F4A65B7A2D0}" type="presParOf" srcId="{1A6985CC-CBC4-489C-B63F-215E04F7DF41}" destId="{BD4499C8-277B-47F5-9719-2092BACE4F51}" srcOrd="2" destOrd="0" presId="urn:microsoft.com/office/officeart/2008/layout/LinedList"/>
    <dgm:cxn modelId="{778B4858-E4C6-4D36-ACAD-F4A70DFF43CB}" type="presParOf" srcId="{1A6985CC-CBC4-489C-B63F-215E04F7DF41}" destId="{1C5D34FB-6C49-42D1-B480-A966E07E36AF}" srcOrd="3" destOrd="0" presId="urn:microsoft.com/office/officeart/2008/layout/LinedList"/>
    <dgm:cxn modelId="{ADC6A5A9-D580-42B9-8545-43064EDDB914}" type="presParOf" srcId="{1C5D34FB-6C49-42D1-B480-A966E07E36AF}" destId="{5BA8EA17-EAFA-4510-8C37-BC7AB9E8C66E}" srcOrd="0" destOrd="0" presId="urn:microsoft.com/office/officeart/2008/layout/LinedList"/>
    <dgm:cxn modelId="{A00158E9-48C8-4FEB-8A2C-E9DD775A3C93}" type="presParOf" srcId="{1C5D34FB-6C49-42D1-B480-A966E07E36AF}" destId="{7067F3C1-A209-454E-A4CF-444400375C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133F6-9B9D-413E-AD13-5210580D655B}">
      <dsp:nvSpPr>
        <dsp:cNvPr id="0" name=""/>
        <dsp:cNvSpPr/>
      </dsp:nvSpPr>
      <dsp:spPr>
        <a:xfrm>
          <a:off x="0" y="589"/>
          <a:ext cx="5366267" cy="13783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A16944-284D-488D-85BE-AC289F1268EC}">
      <dsp:nvSpPr>
        <dsp:cNvPr id="0" name=""/>
        <dsp:cNvSpPr/>
      </dsp:nvSpPr>
      <dsp:spPr>
        <a:xfrm>
          <a:off x="416946" y="310714"/>
          <a:ext cx="758084" cy="7580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1D264-32AD-4FE9-BA24-0A3B70EA4370}">
      <dsp:nvSpPr>
        <dsp:cNvPr id="0" name=""/>
        <dsp:cNvSpPr/>
      </dsp:nvSpPr>
      <dsp:spPr>
        <a:xfrm>
          <a:off x="1591978" y="589"/>
          <a:ext cx="3774288" cy="137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74" tIns="145874" rIns="145874" bIns="145874" numCol="1" spcCol="1270" anchor="ctr" anchorCtr="0">
          <a:noAutofit/>
        </a:bodyPr>
        <a:lstStyle/>
        <a:p>
          <a:pPr marL="0" lvl="0" indent="0" algn="l" defTabSz="1066800">
            <a:lnSpc>
              <a:spcPct val="100000"/>
            </a:lnSpc>
            <a:spcBef>
              <a:spcPct val="0"/>
            </a:spcBef>
            <a:spcAft>
              <a:spcPct val="35000"/>
            </a:spcAft>
            <a:buNone/>
          </a:pPr>
          <a:r>
            <a:rPr lang="da-DK" sz="2400" kern="1200"/>
            <a:t>Do it – its a great career move!</a:t>
          </a:r>
          <a:endParaRPr lang="en-US" sz="2400" kern="1200"/>
        </a:p>
      </dsp:txBody>
      <dsp:txXfrm>
        <a:off x="1591978" y="589"/>
        <a:ext cx="3774288" cy="1378335"/>
      </dsp:txXfrm>
    </dsp:sp>
    <dsp:sp modelId="{16988A43-E800-482C-921E-18998BD99FB9}">
      <dsp:nvSpPr>
        <dsp:cNvPr id="0" name=""/>
        <dsp:cNvSpPr/>
      </dsp:nvSpPr>
      <dsp:spPr>
        <a:xfrm>
          <a:off x="0" y="1723509"/>
          <a:ext cx="5366267" cy="13783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57FCD-411A-48FD-809A-D28BD60F9D71}">
      <dsp:nvSpPr>
        <dsp:cNvPr id="0" name=""/>
        <dsp:cNvSpPr/>
      </dsp:nvSpPr>
      <dsp:spPr>
        <a:xfrm>
          <a:off x="416946" y="2033634"/>
          <a:ext cx="758084" cy="7580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91BA6-8EEA-4F8F-8008-EEB436F411A0}">
      <dsp:nvSpPr>
        <dsp:cNvPr id="0" name=""/>
        <dsp:cNvSpPr/>
      </dsp:nvSpPr>
      <dsp:spPr>
        <a:xfrm>
          <a:off x="1591978" y="1723509"/>
          <a:ext cx="3774288" cy="137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74" tIns="145874" rIns="145874" bIns="145874" numCol="1" spcCol="1270" anchor="ctr" anchorCtr="0">
          <a:noAutofit/>
        </a:bodyPr>
        <a:lstStyle/>
        <a:p>
          <a:pPr marL="0" lvl="0" indent="0" algn="l" defTabSz="1066800">
            <a:lnSpc>
              <a:spcPct val="100000"/>
            </a:lnSpc>
            <a:spcBef>
              <a:spcPct val="0"/>
            </a:spcBef>
            <a:spcAft>
              <a:spcPct val="35000"/>
            </a:spcAft>
            <a:buNone/>
          </a:pPr>
          <a:r>
            <a:rPr lang="da-DK" sz="2400" kern="1200"/>
            <a:t>Start the planning early – finding an organization takes time</a:t>
          </a:r>
          <a:endParaRPr lang="en-US" sz="2400" kern="1200"/>
        </a:p>
      </dsp:txBody>
      <dsp:txXfrm>
        <a:off x="1591978" y="1723509"/>
        <a:ext cx="3774288" cy="1378335"/>
      </dsp:txXfrm>
    </dsp:sp>
    <dsp:sp modelId="{2E4B7A80-4B1C-46E1-B650-47AF6FEDA2AD}">
      <dsp:nvSpPr>
        <dsp:cNvPr id="0" name=""/>
        <dsp:cNvSpPr/>
      </dsp:nvSpPr>
      <dsp:spPr>
        <a:xfrm>
          <a:off x="0" y="3446428"/>
          <a:ext cx="5366267" cy="13783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8DA07-B8EE-4027-83EA-980314353BF6}">
      <dsp:nvSpPr>
        <dsp:cNvPr id="0" name=""/>
        <dsp:cNvSpPr/>
      </dsp:nvSpPr>
      <dsp:spPr>
        <a:xfrm>
          <a:off x="416946" y="3756554"/>
          <a:ext cx="758084" cy="7580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2CC4D6-6AA1-428B-AE35-0ED9068A59A1}">
      <dsp:nvSpPr>
        <dsp:cNvPr id="0" name=""/>
        <dsp:cNvSpPr/>
      </dsp:nvSpPr>
      <dsp:spPr>
        <a:xfrm>
          <a:off x="1591978" y="3446428"/>
          <a:ext cx="3774288" cy="137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74" tIns="145874" rIns="145874" bIns="145874" numCol="1" spcCol="1270" anchor="ctr" anchorCtr="0">
          <a:noAutofit/>
        </a:bodyPr>
        <a:lstStyle/>
        <a:p>
          <a:pPr marL="0" lvl="0" indent="0" algn="l" defTabSz="1066800">
            <a:lnSpc>
              <a:spcPct val="100000"/>
            </a:lnSpc>
            <a:spcBef>
              <a:spcPct val="0"/>
            </a:spcBef>
            <a:spcAft>
              <a:spcPct val="35000"/>
            </a:spcAft>
            <a:buNone/>
          </a:pPr>
          <a:r>
            <a:rPr lang="da-DK" sz="2400" kern="1200"/>
            <a:t>Use SDU RIO services – career talk, online resources</a:t>
          </a:r>
          <a:endParaRPr lang="en-US" sz="2400" kern="1200"/>
        </a:p>
      </dsp:txBody>
      <dsp:txXfrm>
        <a:off x="1591978" y="3446428"/>
        <a:ext cx="3774288" cy="1378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7C15B-03CA-471E-B346-3A0405C214DD}">
      <dsp:nvSpPr>
        <dsp:cNvPr id="0" name=""/>
        <dsp:cNvSpPr/>
      </dsp:nvSpPr>
      <dsp:spPr>
        <a:xfrm>
          <a:off x="0" y="411"/>
          <a:ext cx="10961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B5DBF88-0372-473A-B05A-C58DDD9AFC08}">
      <dsp:nvSpPr>
        <dsp:cNvPr id="0" name=""/>
        <dsp:cNvSpPr/>
      </dsp:nvSpPr>
      <dsp:spPr>
        <a:xfrm flipV="1">
          <a:off x="0" y="411"/>
          <a:ext cx="10961237" cy="112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rot="10800000">
        <a:off x="0" y="411"/>
        <a:ext cx="10961237" cy="1121698"/>
      </dsp:txXfrm>
    </dsp:sp>
    <dsp:sp modelId="{BD4499C8-277B-47F5-9719-2092BACE4F51}">
      <dsp:nvSpPr>
        <dsp:cNvPr id="0" name=""/>
        <dsp:cNvSpPr/>
      </dsp:nvSpPr>
      <dsp:spPr>
        <a:xfrm>
          <a:off x="0" y="1122110"/>
          <a:ext cx="10961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BA8EA17-EAFA-4510-8C37-BC7AB9E8C66E}">
      <dsp:nvSpPr>
        <dsp:cNvPr id="0" name=""/>
        <dsp:cNvSpPr/>
      </dsp:nvSpPr>
      <dsp:spPr>
        <a:xfrm>
          <a:off x="0" y="1122110"/>
          <a:ext cx="10961237" cy="1787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Throughout the Career Management Skills modules, the students will bring their competences and resources to action in their project company as well as reflect on their experiences during the semester. </a:t>
          </a:r>
        </a:p>
        <a:p>
          <a:pPr marL="0" lvl="0" indent="0" algn="l" defTabSz="844550">
            <a:lnSpc>
              <a:spcPct val="90000"/>
            </a:lnSpc>
            <a:spcBef>
              <a:spcPct val="0"/>
            </a:spcBef>
            <a:spcAft>
              <a:spcPct val="35000"/>
            </a:spcAft>
            <a:buNone/>
          </a:pPr>
          <a:r>
            <a:rPr lang="en-US" sz="1900" kern="1200" dirty="0"/>
            <a:t>The themes of the course include knowledge on competences, awareness of one’s own competences, network and cooperative relations, strategy and planning as well as an understanding of the current and future labor market. </a:t>
          </a:r>
        </a:p>
      </dsp:txBody>
      <dsp:txXfrm>
        <a:off x="0" y="1122110"/>
        <a:ext cx="10961237" cy="17875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30/04/2024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4</a:t>
            </a:fld>
            <a:endParaRPr lang="en-GB" dirty="0"/>
          </a:p>
        </p:txBody>
      </p:sp>
    </p:spTree>
    <p:extLst>
      <p:ext uri="{BB962C8B-B14F-4D97-AF65-F5344CB8AC3E}">
        <p14:creationId xmlns:p14="http://schemas.microsoft.com/office/powerpoint/2010/main" val="210451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85750" indent="-285750">
              <a:buFont typeface="Arial" panose="020B0604020202020204" pitchFamily="34" charset="0"/>
              <a:buChar char="•"/>
            </a:pPr>
            <a:r>
              <a:rPr lang="da-DK" sz="1200" dirty="0"/>
              <a:t>LinkedIn: </a:t>
            </a:r>
          </a:p>
          <a:p>
            <a:pPr marL="285750" indent="-285750">
              <a:buFont typeface="Arial" panose="020B0604020202020204" pitchFamily="34" charset="0"/>
              <a:buChar char="•"/>
            </a:pPr>
            <a:r>
              <a:rPr lang="da-DK" sz="1200" dirty="0"/>
              <a:t>Søg på virksomheder eller på HA/</a:t>
            </a:r>
            <a:r>
              <a:rPr lang="da-DK" sz="1200" dirty="0" err="1"/>
              <a:t>Cand.merc</a:t>
            </a:r>
            <a:r>
              <a:rPr lang="da-DK" sz="1200" dirty="0"/>
              <a:t>-dimittender.</a:t>
            </a:r>
          </a:p>
          <a:p>
            <a:r>
              <a:rPr lang="da-DK" dirty="0"/>
              <a:t>Kig geografisk bredt og søg uopfordret</a:t>
            </a:r>
          </a:p>
        </p:txBody>
      </p:sp>
      <p:sp>
        <p:nvSpPr>
          <p:cNvPr id="4" name="Pladsholder til slidenummer 3"/>
          <p:cNvSpPr>
            <a:spLocks noGrp="1"/>
          </p:cNvSpPr>
          <p:nvPr>
            <p:ph type="sldNum" sz="quarter" idx="5"/>
          </p:nvPr>
        </p:nvSpPr>
        <p:spPr/>
        <p:txBody>
          <a:bodyPr/>
          <a:lstStyle/>
          <a:p>
            <a:fld id="{49436F85-577F-4A92-A47F-D540A2BCC821}" type="slidenum">
              <a:rPr lang="en-GB" smtClean="0"/>
              <a:pPr/>
              <a:t>5</a:t>
            </a:fld>
            <a:endParaRPr lang="en-GB" dirty="0"/>
          </a:p>
        </p:txBody>
      </p:sp>
    </p:spTree>
    <p:extLst>
      <p:ext uri="{BB962C8B-B14F-4D97-AF65-F5344CB8AC3E}">
        <p14:creationId xmlns:p14="http://schemas.microsoft.com/office/powerpoint/2010/main" val="1358342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30-04-2024</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30-04-2024</a:t>
            </a:fld>
            <a:endParaRPr lang="da-DK" dirty="0"/>
          </a:p>
        </p:txBody>
      </p:sp>
    </p:spTree>
    <p:extLst>
      <p:ext uri="{BB962C8B-B14F-4D97-AF65-F5344CB8AC3E}">
        <p14:creationId xmlns:p14="http://schemas.microsoft.com/office/powerpoint/2010/main" val="406752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30-04-2024</a:t>
            </a:fld>
            <a:endParaRPr lang="da-DK" dirty="0"/>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307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30-04-2024</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30-04-2024</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Tree>
    <p:extLst>
      <p:ext uri="{BB962C8B-B14F-4D97-AF65-F5344CB8AC3E}">
        <p14:creationId xmlns:p14="http://schemas.microsoft.com/office/powerpoint/2010/main" val="21722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30-04-2024</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30-04-2024</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91830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30-04-2024</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58292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30-04-2024</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30-04-2024</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B9C25-DA01-4C9A-8BF0-9E08DB8F3B6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2D30ECE-D7E8-41A9-B7DB-0FA5F44BC64B}"/>
              </a:ext>
            </a:extLst>
          </p:cNvPr>
          <p:cNvSpPr>
            <a:spLocks noGrp="1"/>
          </p:cNvSpPr>
          <p:nvPr>
            <p:ph type="dt" sz="half" idx="10"/>
          </p:nvPr>
        </p:nvSpPr>
        <p:spPr/>
        <p:txBody>
          <a:bodyPr/>
          <a:lstStyle/>
          <a:p>
            <a:fld id="{0F5E06B9-9107-4A43-A4D4-C0377F66C309}" type="datetimeFigureOut">
              <a:rPr lang="da-DK" smtClean="0"/>
              <a:t>30-04-2024</a:t>
            </a:fld>
            <a:endParaRPr lang="da-DK"/>
          </a:p>
        </p:txBody>
      </p:sp>
      <p:sp>
        <p:nvSpPr>
          <p:cNvPr id="4" name="Pladsholder til sidefod 3">
            <a:extLst>
              <a:ext uri="{FF2B5EF4-FFF2-40B4-BE49-F238E27FC236}">
                <a16:creationId xmlns:a16="http://schemas.microsoft.com/office/drawing/2014/main" id="{618BA738-2A43-41A0-BAE9-DE457188309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46B4007-5D50-425C-A3FC-166FB3052D2D}"/>
              </a:ext>
            </a:extLst>
          </p:cNvPr>
          <p:cNvSpPr>
            <a:spLocks noGrp="1"/>
          </p:cNvSpPr>
          <p:nvPr>
            <p:ph type="sldNum" sz="quarter" idx="12"/>
          </p:nvPr>
        </p:nvSpPr>
        <p:spPr/>
        <p:txBody>
          <a:bodyPr/>
          <a:lstStyle/>
          <a:p>
            <a:fld id="{69943193-35B0-4912-A9C7-40072F55FCEA}" type="slidenum">
              <a:rPr lang="da-DK" smtClean="0"/>
              <a:t>‹nr.›</a:t>
            </a:fld>
            <a:endParaRPr lang="da-DK"/>
          </a:p>
        </p:txBody>
      </p:sp>
    </p:spTree>
    <p:extLst>
      <p:ext uri="{BB962C8B-B14F-4D97-AF65-F5344CB8AC3E}">
        <p14:creationId xmlns:p14="http://schemas.microsoft.com/office/powerpoint/2010/main" val="4042244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verskrift og indhold hvid">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lvl1pPr>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90800"/>
            <a:ext cx="11376000" cy="3851200"/>
          </a:xfrm>
        </p:spPr>
        <p:txBody>
          <a:bodyPr/>
          <a:lstStyle>
            <a:lvl1pPr>
              <a:defRPr/>
            </a:lvl1pPr>
          </a:lstStyle>
          <a:p>
            <a:pPr lvl="0"/>
            <a:r>
              <a:rPr lang="da-DK" dirty="0"/>
              <a:t>Klik for at tilføje tekst, brug ENTER og så TAB-tasten for at få punktopstillet tekst eller klik ikon for at tilføje stor graf eller 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653831"/>
            <a:ext cx="4086495" cy="180085"/>
          </a:xfrm>
          <a:prstGeom prst="rect">
            <a:avLst/>
          </a:prstGeom>
        </p:spPr>
        <p:txBody>
          <a:bodyPr/>
          <a:lstStyle>
            <a:lvl1pPr>
              <a:defRPr sz="100" b="0">
                <a:solidFill>
                  <a:schemeClr val="bg1"/>
                </a:solidFill>
              </a:defRPr>
            </a:lvl1pPr>
          </a:lstStyle>
          <a:p>
            <a:r>
              <a:rPr lang="en-GB" dirty="0"/>
              <a:t>15. februar 2017</a:t>
            </a:r>
          </a:p>
        </p:txBody>
      </p:sp>
    </p:spTree>
    <p:extLst>
      <p:ext uri="{BB962C8B-B14F-4D97-AF65-F5344CB8AC3E}">
        <p14:creationId xmlns:p14="http://schemas.microsoft.com/office/powerpoint/2010/main" val="1320069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dhold og billede hvid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lvl1pPr>
              <a:defRPr/>
            </a:lvl1pPr>
          </a:lstStyle>
          <a:p>
            <a:r>
              <a:rPr lang="da-DK" dirty="0"/>
              <a:t>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a:prstGeom prst="rect">
            <a:avLst/>
          </a:prstGeom>
        </p:spPr>
        <p:txBody>
          <a:bodyPr/>
          <a:lstStyle>
            <a:lvl1pPr>
              <a:defRPr sz="100" b="0">
                <a:solidFill>
                  <a:schemeClr val="bg1"/>
                </a:solidFill>
              </a:defRPr>
            </a:lvl1pPr>
          </a:lstStyle>
          <a:p>
            <a:r>
              <a:rPr lang="en-GB" dirty="0"/>
              <a:t>15. februar 2017</a:t>
            </a:r>
          </a:p>
        </p:txBody>
      </p:sp>
    </p:spTree>
    <p:extLst>
      <p:ext uri="{BB962C8B-B14F-4D97-AF65-F5344CB8AC3E}">
        <p14:creationId xmlns:p14="http://schemas.microsoft.com/office/powerpoint/2010/main" val="730080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endParaRPr lang="da-DK"/>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30-04-2024</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30-04-2024</a:t>
            </a:fld>
            <a:endParaRPr lang="da-DK" dirty="0"/>
          </a:p>
        </p:txBody>
      </p:sp>
    </p:spTree>
    <p:extLst>
      <p:ext uri="{BB962C8B-B14F-4D97-AF65-F5344CB8AC3E}">
        <p14:creationId xmlns:p14="http://schemas.microsoft.com/office/powerpoint/2010/main" val="319033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30-04-2024</a:t>
            </a:fld>
            <a:endParaRPr lang="da-DK" dirty="0"/>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540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30-04-2024</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30-04-2024</a:t>
            </a:fld>
            <a:endParaRPr lang="da-DK" dirty="0"/>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55003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30-04-2024</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30-04-2024</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096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30-04-2024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61771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30-04-2024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661292278"/>
      </p:ext>
    </p:extLst>
  </p:cSld>
  <p:clrMapOvr>
    <a:masterClrMapping/>
  </p:clrMapOvr>
  <p:extLst>
    <p:ext uri="{DCECCB84-F9BA-43D5-87BE-67443E8EF086}">
      <p15:sldGuideLst xmlns:p15="http://schemas.microsoft.com/office/powerpoint/2012/main">
        <p15:guide id="1" orient="horz" pos="6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30-04-2024</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30-04-2024</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7654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30-04-2024</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30-04-2024</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4195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endParaRPr lang="da-DK"/>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30-04-2024</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30-04-2024</a:t>
            </a:fld>
            <a:endParaRPr lang="da-DK"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0" r:id="rId3"/>
    <p:sldLayoutId id="2147483688" r:id="rId4"/>
    <p:sldLayoutId id="2147483690" r:id="rId5"/>
    <p:sldLayoutId id="2147483686" r:id="rId6"/>
    <p:sldLayoutId id="2147483692" r:id="rId7"/>
    <p:sldLayoutId id="2147483682" r:id="rId8"/>
    <p:sldLayoutId id="2147483689" r:id="rId9"/>
    <p:sldLayoutId id="2147483676" r:id="rId10"/>
    <p:sldLayoutId id="2147483654" r:id="rId11"/>
    <p:sldLayoutId id="2147483685" r:id="rId12"/>
    <p:sldLayoutId id="2147483691" r:id="rId13"/>
    <p:sldLayoutId id="2147483662" r:id="rId14"/>
    <p:sldLayoutId id="2147483693" r:id="rId15"/>
    <p:sldLayoutId id="2147483694" r:id="rId16"/>
    <p:sldLayoutId id="2147483695" r:id="rId17"/>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4.xml"/><Relationship Id="rId1" Type="http://schemas.openxmlformats.org/officeDocument/2006/relationships/customXml" Target="../../customXml/item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karriere@sdu.dk" TargetMode="External"/><Relationship Id="rId2" Type="http://schemas.openxmlformats.org/officeDocument/2006/relationships/hyperlink" Target="mailto:lynfort@sdu.dk" TargetMode="Externa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6.xml"/><Relationship Id="rId1" Type="http://schemas.openxmlformats.org/officeDocument/2006/relationships/customXml" Target="../../customXml/item5.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connect.jobteaser.com/"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mitsdu.dk/en/mit_studie/kandidat/candmerc_odense/karriereveje/find-en-praktik-eller-studiejob" TargetMode="Externa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E7FDE18-8BBC-224A-BE54-4B99B2DB8415}"/>
              </a:ext>
            </a:extLst>
          </p:cNvPr>
          <p:cNvSpPr>
            <a:spLocks noGrp="1"/>
          </p:cNvSpPr>
          <p:nvPr>
            <p:ph type="ctrTitle"/>
          </p:nvPr>
        </p:nvSpPr>
        <p:spPr>
          <a:xfrm>
            <a:off x="901472" y="1000125"/>
            <a:ext cx="10069011" cy="4830656"/>
          </a:xfrm>
        </p:spPr>
        <p:txBody>
          <a:bodyPr/>
          <a:lstStyle/>
          <a:p>
            <a:pPr algn="ctr"/>
            <a:r>
              <a:rPr lang="da-DK" sz="3600" dirty="0"/>
              <a:t>Project &amp; Trainee </a:t>
            </a:r>
            <a:r>
              <a:rPr lang="da-DK" sz="3600" dirty="0" err="1"/>
              <a:t>Period</a:t>
            </a:r>
            <a:br>
              <a:rPr lang="da-DK" sz="4000" dirty="0"/>
            </a:br>
            <a:br>
              <a:rPr lang="da-DK" sz="4000" dirty="0"/>
            </a:br>
            <a:r>
              <a:rPr lang="da-DK" sz="4400" dirty="0"/>
              <a:t>Short </a:t>
            </a:r>
            <a:r>
              <a:rPr lang="da-DK" sz="4400" dirty="0" err="1"/>
              <a:t>introduction</a:t>
            </a:r>
            <a:r>
              <a:rPr lang="da-DK" sz="4400" dirty="0"/>
              <a:t> on </a:t>
            </a:r>
            <a:r>
              <a:rPr lang="da-DK" sz="4400" dirty="0" err="1"/>
              <a:t>how</a:t>
            </a:r>
            <a:r>
              <a:rPr lang="da-DK" sz="4400" dirty="0"/>
              <a:t> to find a </a:t>
            </a:r>
            <a:r>
              <a:rPr lang="da-DK" sz="4400" dirty="0" err="1"/>
              <a:t>project</a:t>
            </a:r>
            <a:r>
              <a:rPr lang="da-DK" sz="4400" dirty="0"/>
              <a:t> </a:t>
            </a:r>
            <a:r>
              <a:rPr lang="da-DK" sz="4400" dirty="0" err="1"/>
              <a:t>organization</a:t>
            </a:r>
            <a:br>
              <a:rPr lang="da-DK" sz="4400" dirty="0"/>
            </a:br>
            <a:r>
              <a:rPr lang="da-DK" sz="4400" dirty="0"/>
              <a:t>&amp;</a:t>
            </a:r>
            <a:br>
              <a:rPr lang="da-DK" sz="4400" dirty="0"/>
            </a:br>
            <a:r>
              <a:rPr lang="da-DK" sz="4400" dirty="0" err="1"/>
              <a:t>Career</a:t>
            </a:r>
            <a:r>
              <a:rPr lang="da-DK" sz="4400" dirty="0"/>
              <a:t> Management </a:t>
            </a:r>
            <a:r>
              <a:rPr lang="da-DK" sz="4400" dirty="0" err="1"/>
              <a:t>Skills</a:t>
            </a:r>
            <a:endParaRPr lang="da-DK" sz="4400" dirty="0"/>
          </a:p>
        </p:txBody>
      </p:sp>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fld id="{83C7CD7C-F7E2-4FF3-B441-BD5C13FCA230}" type="datetime1">
              <a:rPr lang="da-DK" smtClean="0"/>
              <a:t>30-04-2024</a:t>
            </a:fld>
            <a:endParaRPr lang="da-DK" dirty="0"/>
          </a:p>
        </p:txBody>
      </p:sp>
      <p:sp>
        <p:nvSpPr>
          <p:cNvPr id="2" name="Tekstfelt 1">
            <a:extLst>
              <a:ext uri="{FF2B5EF4-FFF2-40B4-BE49-F238E27FC236}">
                <a16:creationId xmlns:a16="http://schemas.microsoft.com/office/drawing/2014/main" id="{EC0DAEDF-27C2-42E7-9B59-FB5CE4AF5560}"/>
              </a:ext>
            </a:extLst>
          </p:cNvPr>
          <p:cNvSpPr txBox="1"/>
          <p:nvPr/>
        </p:nvSpPr>
        <p:spPr>
          <a:xfrm>
            <a:off x="4559382" y="5014321"/>
            <a:ext cx="2623365" cy="830997"/>
          </a:xfrm>
          <a:prstGeom prst="rect">
            <a:avLst/>
          </a:prstGeom>
          <a:noFill/>
        </p:spPr>
        <p:txBody>
          <a:bodyPr wrap="square" lIns="0" tIns="0" rIns="0" bIns="0" rtlCol="0">
            <a:spAutoFit/>
          </a:bodyPr>
          <a:lstStyle/>
          <a:p>
            <a:pPr algn="ctr"/>
            <a:r>
              <a:rPr lang="da-DK" dirty="0"/>
              <a:t>Tine Lynfort Jensen</a:t>
            </a:r>
          </a:p>
          <a:p>
            <a:pPr algn="ctr"/>
            <a:r>
              <a:rPr lang="da-DK" dirty="0" err="1"/>
              <a:t>Career</a:t>
            </a:r>
            <a:r>
              <a:rPr lang="da-DK" dirty="0"/>
              <a:t> Consultant </a:t>
            </a:r>
          </a:p>
          <a:p>
            <a:pPr algn="ctr"/>
            <a:r>
              <a:rPr lang="da-DK" dirty="0"/>
              <a:t>SDU RIO</a:t>
            </a:r>
          </a:p>
        </p:txBody>
      </p:sp>
    </p:spTree>
    <p:custDataLst>
      <p:custData r:id="rId1"/>
      <p:custData r:id="rId2"/>
    </p:custDataLst>
    <p:extLst>
      <p:ext uri="{BB962C8B-B14F-4D97-AF65-F5344CB8AC3E}">
        <p14:creationId xmlns:p14="http://schemas.microsoft.com/office/powerpoint/2010/main" val="12612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BD8C1-5AD0-4DF6-A55C-47B4F8B2B7F5}"/>
              </a:ext>
            </a:extLst>
          </p:cNvPr>
          <p:cNvSpPr>
            <a:spLocks noGrp="1"/>
          </p:cNvSpPr>
          <p:nvPr>
            <p:ph type="title"/>
          </p:nvPr>
        </p:nvSpPr>
        <p:spPr>
          <a:xfrm>
            <a:off x="410400" y="1004400"/>
            <a:ext cx="10962000" cy="671967"/>
          </a:xfrm>
        </p:spPr>
        <p:txBody>
          <a:bodyPr anchor="t">
            <a:normAutofit/>
          </a:bodyPr>
          <a:lstStyle/>
          <a:p>
            <a:pPr algn="ctr"/>
            <a:r>
              <a:rPr lang="da-DK" dirty="0"/>
              <a:t>From the Course </a:t>
            </a:r>
            <a:r>
              <a:rPr lang="da-DK" dirty="0" err="1"/>
              <a:t>Description</a:t>
            </a:r>
            <a:r>
              <a:rPr lang="da-DK" dirty="0"/>
              <a:t> (10, 20 ECTS)</a:t>
            </a:r>
          </a:p>
        </p:txBody>
      </p:sp>
      <p:sp>
        <p:nvSpPr>
          <p:cNvPr id="4" name="Pladsholder til dato 3">
            <a:extLst>
              <a:ext uri="{FF2B5EF4-FFF2-40B4-BE49-F238E27FC236}">
                <a16:creationId xmlns:a16="http://schemas.microsoft.com/office/drawing/2014/main" id="{88494EA0-4BD1-4085-9D70-D27637ECB970}"/>
              </a:ext>
            </a:extLst>
          </p:cNvPr>
          <p:cNvSpPr>
            <a:spLocks noGrp="1"/>
          </p:cNvSpPr>
          <p:nvPr>
            <p:ph type="dt" sz="half" idx="4294967295"/>
          </p:nvPr>
        </p:nvSpPr>
        <p:spPr>
          <a:xfrm>
            <a:off x="0" y="6912000"/>
            <a:ext cx="0" cy="0"/>
          </a:xfrm>
        </p:spPr>
        <p:txBody>
          <a:bodyPr/>
          <a:lstStyle/>
          <a:p>
            <a:pPr>
              <a:spcAft>
                <a:spcPts val="600"/>
              </a:spcAft>
            </a:pPr>
            <a:fld id="{9344A4D4-3AA3-45D4-BCAC-83911E967BB9}" type="datetime1">
              <a:rPr lang="da-DK" smtClean="0"/>
              <a:pPr>
                <a:spcAft>
                  <a:spcPts val="600"/>
                </a:spcAft>
              </a:pPr>
              <a:t>30-04-2024</a:t>
            </a:fld>
            <a:endParaRPr lang="da-DK"/>
          </a:p>
        </p:txBody>
      </p:sp>
      <p:sp>
        <p:nvSpPr>
          <p:cNvPr id="5" name="Pladsholder til slidenummer 4">
            <a:extLst>
              <a:ext uri="{FF2B5EF4-FFF2-40B4-BE49-F238E27FC236}">
                <a16:creationId xmlns:a16="http://schemas.microsoft.com/office/drawing/2014/main" id="{DFBB96A9-994A-4619-BE8B-07196834933D}"/>
              </a:ext>
            </a:extLst>
          </p:cNvPr>
          <p:cNvSpPr>
            <a:spLocks noGrp="1"/>
          </p:cNvSpPr>
          <p:nvPr>
            <p:ph type="sldNum" sz="quarter" idx="4294967295"/>
          </p:nvPr>
        </p:nvSpPr>
        <p:spPr>
          <a:xfrm>
            <a:off x="0" y="6912000"/>
            <a:ext cx="0" cy="0"/>
          </a:xfrm>
        </p:spPr>
        <p:txBody>
          <a:bodyPr/>
          <a:lstStyle/>
          <a:p>
            <a:pPr>
              <a:spcAft>
                <a:spcPts val="600"/>
              </a:spcAft>
            </a:pPr>
            <a:fld id="{45D37B1E-C366-494F-A587-962AD9AABC83}" type="slidenum">
              <a:rPr lang="da-DK" smtClean="0"/>
              <a:pPr>
                <a:spcAft>
                  <a:spcPts val="600"/>
                </a:spcAft>
              </a:pPr>
              <a:t>10</a:t>
            </a:fld>
            <a:endParaRPr lang="da-DK"/>
          </a:p>
        </p:txBody>
      </p:sp>
      <p:graphicFrame>
        <p:nvGraphicFramePr>
          <p:cNvPr id="13" name="Pladsholder til indhold 2">
            <a:extLst>
              <a:ext uri="{FF2B5EF4-FFF2-40B4-BE49-F238E27FC236}">
                <a16:creationId xmlns:a16="http://schemas.microsoft.com/office/drawing/2014/main" id="{5FE28FAE-0E91-CDEB-AFD7-3EA70C5AA7D0}"/>
              </a:ext>
            </a:extLst>
          </p:cNvPr>
          <p:cNvGraphicFramePr>
            <a:graphicFrameLocks noGrp="1"/>
          </p:cNvGraphicFramePr>
          <p:nvPr>
            <p:ph sz="quarter" idx="19"/>
            <p:extLst>
              <p:ext uri="{D42A27DB-BD31-4B8C-83A1-F6EECF244321}">
                <p14:modId xmlns:p14="http://schemas.microsoft.com/office/powerpoint/2010/main" val="3572782299"/>
              </p:ext>
            </p:extLst>
          </p:nvPr>
        </p:nvGraphicFramePr>
        <p:xfrm>
          <a:off x="411163" y="1989138"/>
          <a:ext cx="10961237" cy="2910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88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FF0CD-A730-4094-B5D0-36E8B4E22A7D}"/>
              </a:ext>
            </a:extLst>
          </p:cNvPr>
          <p:cNvSpPr>
            <a:spLocks noGrp="1"/>
          </p:cNvSpPr>
          <p:nvPr>
            <p:ph type="title"/>
          </p:nvPr>
        </p:nvSpPr>
        <p:spPr>
          <a:xfrm>
            <a:off x="377748" y="391896"/>
            <a:ext cx="5975757" cy="1248208"/>
          </a:xfrm>
        </p:spPr>
        <p:txBody>
          <a:bodyPr anchor="t">
            <a:normAutofit/>
          </a:bodyPr>
          <a:lstStyle/>
          <a:p>
            <a:r>
              <a:rPr lang="da-DK" sz="4000" dirty="0"/>
              <a:t>How is it </a:t>
            </a:r>
            <a:r>
              <a:rPr lang="da-DK" sz="4000" dirty="0" err="1"/>
              <a:t>organized</a:t>
            </a:r>
            <a:r>
              <a:rPr lang="da-DK" sz="4000" dirty="0"/>
              <a:t>?</a:t>
            </a:r>
          </a:p>
        </p:txBody>
      </p:sp>
      <p:sp>
        <p:nvSpPr>
          <p:cNvPr id="3" name="Pladsholder til indhold 2">
            <a:extLst>
              <a:ext uri="{FF2B5EF4-FFF2-40B4-BE49-F238E27FC236}">
                <a16:creationId xmlns:a16="http://schemas.microsoft.com/office/drawing/2014/main" id="{7D22D857-5122-4617-9AC2-E2039D156470}"/>
              </a:ext>
            </a:extLst>
          </p:cNvPr>
          <p:cNvSpPr>
            <a:spLocks noGrp="1"/>
          </p:cNvSpPr>
          <p:nvPr>
            <p:ph idx="1"/>
          </p:nvPr>
        </p:nvSpPr>
        <p:spPr>
          <a:xfrm>
            <a:off x="406305" y="1526875"/>
            <a:ext cx="5947200" cy="4315125"/>
          </a:xfrm>
        </p:spPr>
        <p:txBody>
          <a:bodyPr>
            <a:normAutofit fontScale="92500" lnSpcReduction="10000"/>
          </a:bodyPr>
          <a:lstStyle/>
          <a:p>
            <a:r>
              <a:rPr lang="da-DK" dirty="0" err="1"/>
              <a:t>Placed</a:t>
            </a:r>
            <a:r>
              <a:rPr lang="da-DK" dirty="0"/>
              <a:t> on </a:t>
            </a:r>
            <a:r>
              <a:rPr lang="da-DK" dirty="0" err="1"/>
              <a:t>your</a:t>
            </a:r>
            <a:r>
              <a:rPr lang="da-DK" dirty="0"/>
              <a:t> </a:t>
            </a:r>
            <a:r>
              <a:rPr lang="da-DK" dirty="0" err="1"/>
              <a:t>Its</a:t>
            </a:r>
            <a:r>
              <a:rPr lang="da-DK" dirty="0"/>
              <a:t> learning </a:t>
            </a:r>
            <a:r>
              <a:rPr lang="da-DK" dirty="0" err="1"/>
              <a:t>room</a:t>
            </a:r>
            <a:endParaRPr lang="da-DK" dirty="0"/>
          </a:p>
          <a:p>
            <a:endParaRPr lang="da-DK" dirty="0"/>
          </a:p>
          <a:p>
            <a:r>
              <a:rPr lang="da-DK" dirty="0" err="1"/>
              <a:t>Concrete</a:t>
            </a:r>
            <a:r>
              <a:rPr lang="da-DK" dirty="0"/>
              <a:t> tasks – </a:t>
            </a:r>
            <a:r>
              <a:rPr lang="da-DK" dirty="0" err="1"/>
              <a:t>individual</a:t>
            </a:r>
            <a:r>
              <a:rPr lang="da-DK" dirty="0"/>
              <a:t> and </a:t>
            </a:r>
            <a:r>
              <a:rPr lang="da-DK" dirty="0" err="1"/>
              <a:t>collaborative</a:t>
            </a:r>
            <a:endParaRPr lang="da-DK" dirty="0"/>
          </a:p>
          <a:p>
            <a:endParaRPr lang="da-DK" dirty="0"/>
          </a:p>
          <a:p>
            <a:r>
              <a:rPr lang="da-DK" dirty="0" err="1"/>
              <a:t>Reflections</a:t>
            </a:r>
            <a:r>
              <a:rPr lang="da-DK" dirty="0"/>
              <a:t>, </a:t>
            </a:r>
            <a:r>
              <a:rPr lang="da-DK" dirty="0" err="1"/>
              <a:t>discussions</a:t>
            </a:r>
            <a:r>
              <a:rPr lang="da-DK" dirty="0"/>
              <a:t> in </a:t>
            </a:r>
            <a:r>
              <a:rPr lang="da-DK" dirty="0" err="1"/>
              <a:t>Itslearning</a:t>
            </a:r>
            <a:r>
              <a:rPr lang="da-DK" dirty="0"/>
              <a:t> </a:t>
            </a:r>
            <a:r>
              <a:rPr lang="da-DK" dirty="0" err="1"/>
              <a:t>room</a:t>
            </a:r>
            <a:endParaRPr lang="da-DK" dirty="0"/>
          </a:p>
          <a:p>
            <a:endParaRPr lang="da-DK" dirty="0"/>
          </a:p>
          <a:p>
            <a:r>
              <a:rPr lang="da-DK" dirty="0" err="1"/>
              <a:t>Activities</a:t>
            </a:r>
            <a:r>
              <a:rPr lang="da-DK" dirty="0"/>
              <a:t> in </a:t>
            </a:r>
            <a:r>
              <a:rPr lang="da-DK" dirty="0" err="1"/>
              <a:t>your</a:t>
            </a:r>
            <a:r>
              <a:rPr lang="da-DK" dirty="0"/>
              <a:t> </a:t>
            </a:r>
            <a:r>
              <a:rPr lang="da-DK" dirty="0" err="1"/>
              <a:t>project</a:t>
            </a:r>
            <a:r>
              <a:rPr lang="da-DK" dirty="0"/>
              <a:t> </a:t>
            </a:r>
            <a:r>
              <a:rPr lang="da-DK" dirty="0" err="1"/>
              <a:t>organization</a:t>
            </a:r>
            <a:r>
              <a:rPr lang="da-DK" dirty="0"/>
              <a:t> - </a:t>
            </a:r>
            <a:r>
              <a:rPr lang="da-DK" dirty="0" err="1"/>
              <a:t>hands</a:t>
            </a:r>
            <a:r>
              <a:rPr lang="da-DK" dirty="0"/>
              <a:t> on </a:t>
            </a:r>
            <a:r>
              <a:rPr lang="da-DK" dirty="0" err="1"/>
              <a:t>experience</a:t>
            </a:r>
            <a:r>
              <a:rPr lang="da-DK" dirty="0"/>
              <a:t> with the </a:t>
            </a:r>
            <a:r>
              <a:rPr lang="da-DK" dirty="0" err="1"/>
              <a:t>topics</a:t>
            </a:r>
            <a:r>
              <a:rPr lang="da-DK" dirty="0"/>
              <a:t> from the </a:t>
            </a:r>
            <a:r>
              <a:rPr lang="da-DK" dirty="0" err="1"/>
              <a:t>course</a:t>
            </a:r>
            <a:endParaRPr lang="da-DK" dirty="0"/>
          </a:p>
          <a:p>
            <a:endParaRPr lang="da-DK" dirty="0"/>
          </a:p>
          <a:p>
            <a:r>
              <a:rPr lang="da-DK" dirty="0"/>
              <a:t>Feedback and </a:t>
            </a:r>
            <a:r>
              <a:rPr lang="da-DK" dirty="0" err="1"/>
              <a:t>interaction</a:t>
            </a:r>
            <a:r>
              <a:rPr lang="da-DK" dirty="0"/>
              <a:t> with </a:t>
            </a:r>
            <a:r>
              <a:rPr lang="da-DK" dirty="0" err="1"/>
              <a:t>fellow</a:t>
            </a:r>
            <a:r>
              <a:rPr lang="da-DK" dirty="0"/>
              <a:t> students and SDU RIO </a:t>
            </a:r>
            <a:r>
              <a:rPr lang="da-DK" dirty="0" err="1"/>
              <a:t>consultant</a:t>
            </a:r>
            <a:endParaRPr lang="da-DK" dirty="0"/>
          </a:p>
          <a:p>
            <a:endParaRPr lang="da-DK" dirty="0"/>
          </a:p>
          <a:p>
            <a:r>
              <a:rPr lang="da-DK" dirty="0"/>
              <a:t>Active participation –  do minimum 3 out of 4 </a:t>
            </a:r>
            <a:r>
              <a:rPr lang="da-DK" dirty="0" err="1"/>
              <a:t>modules</a:t>
            </a:r>
            <a:r>
              <a:rPr lang="da-DK" dirty="0"/>
              <a:t> and </a:t>
            </a:r>
            <a:r>
              <a:rPr lang="da-DK" dirty="0" err="1"/>
              <a:t>work</a:t>
            </a:r>
            <a:r>
              <a:rPr lang="da-DK" dirty="0"/>
              <a:t> </a:t>
            </a:r>
            <a:r>
              <a:rPr lang="da-DK" dirty="0" err="1"/>
              <a:t>actively</a:t>
            </a:r>
            <a:r>
              <a:rPr lang="da-DK" dirty="0"/>
              <a:t> with tasks</a:t>
            </a:r>
          </a:p>
          <a:p>
            <a:endParaRPr lang="da-DK" dirty="0"/>
          </a:p>
          <a:p>
            <a:endParaRPr lang="da-DK" dirty="0"/>
          </a:p>
        </p:txBody>
      </p:sp>
      <p:pic>
        <p:nvPicPr>
          <p:cNvPr id="1026" name="Picture 2" descr="Organize your work">
            <a:extLst>
              <a:ext uri="{FF2B5EF4-FFF2-40B4-BE49-F238E27FC236}">
                <a16:creationId xmlns:a16="http://schemas.microsoft.com/office/drawing/2014/main" id="{EB62BD3B-8BAB-43C9-A540-56F837D4DB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0401" y="682078"/>
            <a:ext cx="5481600" cy="5481600"/>
          </a:xfrm>
          <a:prstGeom prst="rect">
            <a:avLst/>
          </a:prstGeom>
          <a:solidFill>
            <a:srgbClr val="FFFFFF"/>
          </a:solidFill>
        </p:spPr>
      </p:pic>
      <p:sp>
        <p:nvSpPr>
          <p:cNvPr id="1028" name="Text Placeholder 4">
            <a:extLst>
              <a:ext uri="{FF2B5EF4-FFF2-40B4-BE49-F238E27FC236}">
                <a16:creationId xmlns:a16="http://schemas.microsoft.com/office/drawing/2014/main" id="{57D61C6C-29AD-32B5-6587-25DBD4217E4B}"/>
              </a:ext>
            </a:extLst>
          </p:cNvPr>
          <p:cNvSpPr>
            <a:spLocks noGrp="1"/>
          </p:cNvSpPr>
          <p:nvPr>
            <p:ph type="body" sz="quarter" idx="14"/>
          </p:nvPr>
        </p:nvSpPr>
        <p:spPr>
          <a:xfrm>
            <a:off x="10540800" y="6174000"/>
            <a:ext cx="1249200" cy="338400"/>
          </a:xfrm>
        </p:spPr>
        <p:txBody>
          <a:bodyPr/>
          <a:lstStyle/>
          <a:p>
            <a:endParaRPr lang="en-US"/>
          </a:p>
        </p:txBody>
      </p:sp>
    </p:spTree>
    <p:extLst>
      <p:ext uri="{BB962C8B-B14F-4D97-AF65-F5344CB8AC3E}">
        <p14:creationId xmlns:p14="http://schemas.microsoft.com/office/powerpoint/2010/main" val="4145487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F4AC7-98A2-B1E3-FB87-D56EC3AF3ADD}"/>
              </a:ext>
            </a:extLst>
          </p:cNvPr>
          <p:cNvSpPr>
            <a:spLocks noGrp="1"/>
          </p:cNvSpPr>
          <p:nvPr>
            <p:ph type="title"/>
          </p:nvPr>
        </p:nvSpPr>
        <p:spPr>
          <a:xfrm>
            <a:off x="410400" y="521257"/>
            <a:ext cx="10962000" cy="671967"/>
          </a:xfrm>
        </p:spPr>
        <p:txBody>
          <a:bodyPr/>
          <a:lstStyle/>
          <a:p>
            <a:pPr algn="ctr"/>
            <a:r>
              <a:rPr lang="da-DK"/>
              <a:t>Student inputs from this semester</a:t>
            </a:r>
            <a:endParaRPr lang="da-DK" dirty="0"/>
          </a:p>
        </p:txBody>
      </p:sp>
      <p:pic>
        <p:nvPicPr>
          <p:cNvPr id="7" name="Pladsholder til indhold 6" descr="Et billede, der indeholder tekst, skærmbillede, Font/skrifttype, software&#10;&#10;Automatisk genereret beskrivelse">
            <a:extLst>
              <a:ext uri="{FF2B5EF4-FFF2-40B4-BE49-F238E27FC236}">
                <a16:creationId xmlns:a16="http://schemas.microsoft.com/office/drawing/2014/main" id="{5760EB67-50EF-93AE-5468-6F472D659C49}"/>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1594381" y="1730601"/>
            <a:ext cx="3642677" cy="4608000"/>
          </a:xfrm>
        </p:spPr>
      </p:pic>
      <p:sp>
        <p:nvSpPr>
          <p:cNvPr id="4" name="Pladsholder til dato 3">
            <a:extLst>
              <a:ext uri="{FF2B5EF4-FFF2-40B4-BE49-F238E27FC236}">
                <a16:creationId xmlns:a16="http://schemas.microsoft.com/office/drawing/2014/main" id="{A47C9FDC-7CF4-CF7B-9141-304573D4B26C}"/>
              </a:ext>
            </a:extLst>
          </p:cNvPr>
          <p:cNvSpPr>
            <a:spLocks noGrp="1"/>
          </p:cNvSpPr>
          <p:nvPr>
            <p:ph type="dt" sz="half" idx="20"/>
          </p:nvPr>
        </p:nvSpPr>
        <p:spPr/>
        <p:txBody>
          <a:bodyPr/>
          <a:lstStyle/>
          <a:p>
            <a:fld id="{C4CCBCCB-2A9F-4D4F-AA08-21E43B219C2D}" type="datetime1">
              <a:rPr lang="da-DK" smtClean="0"/>
              <a:t>30-04-2024</a:t>
            </a:fld>
            <a:endParaRPr lang="da-DK" dirty="0"/>
          </a:p>
        </p:txBody>
      </p:sp>
      <p:sp>
        <p:nvSpPr>
          <p:cNvPr id="5" name="Pladsholder til slidenummer 4">
            <a:extLst>
              <a:ext uri="{FF2B5EF4-FFF2-40B4-BE49-F238E27FC236}">
                <a16:creationId xmlns:a16="http://schemas.microsoft.com/office/drawing/2014/main" id="{0E9C6E42-132C-4E95-A2AE-D403E83DCE6A}"/>
              </a:ext>
            </a:extLst>
          </p:cNvPr>
          <p:cNvSpPr>
            <a:spLocks noGrp="1"/>
          </p:cNvSpPr>
          <p:nvPr>
            <p:ph type="sldNum" sz="quarter" idx="22"/>
          </p:nvPr>
        </p:nvSpPr>
        <p:spPr/>
        <p:txBody>
          <a:bodyPr/>
          <a:lstStyle/>
          <a:p>
            <a:fld id="{45D37B1E-C366-494F-A587-962AD9AABC83}" type="slidenum">
              <a:rPr lang="da-DK" smtClean="0"/>
              <a:pPr/>
              <a:t>12</a:t>
            </a:fld>
            <a:endParaRPr lang="da-DK" dirty="0"/>
          </a:p>
        </p:txBody>
      </p:sp>
      <p:pic>
        <p:nvPicPr>
          <p:cNvPr id="9" name="Billede 8" descr="Et billede, der indeholder tekst, skærmbillede, Font/skrifttype, diagram">
            <a:extLst>
              <a:ext uri="{FF2B5EF4-FFF2-40B4-BE49-F238E27FC236}">
                <a16:creationId xmlns:a16="http://schemas.microsoft.com/office/drawing/2014/main" id="{438A65A4-790A-B7FF-8B29-0E12E93FE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24" y="1647246"/>
            <a:ext cx="3851926" cy="4752000"/>
          </a:xfrm>
          <a:prstGeom prst="rect">
            <a:avLst/>
          </a:prstGeom>
        </p:spPr>
      </p:pic>
    </p:spTree>
    <p:extLst>
      <p:ext uri="{BB962C8B-B14F-4D97-AF65-F5344CB8AC3E}">
        <p14:creationId xmlns:p14="http://schemas.microsoft.com/office/powerpoint/2010/main" val="64693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CF54F-ADBA-413F-8BB4-3C60B69A3F58}"/>
              </a:ext>
            </a:extLst>
          </p:cNvPr>
          <p:cNvSpPr>
            <a:spLocks noGrp="1"/>
          </p:cNvSpPr>
          <p:nvPr>
            <p:ph type="title"/>
          </p:nvPr>
        </p:nvSpPr>
        <p:spPr>
          <a:xfrm>
            <a:off x="377748" y="453600"/>
            <a:ext cx="5975757" cy="1248208"/>
          </a:xfrm>
        </p:spPr>
        <p:txBody>
          <a:bodyPr anchor="t">
            <a:normAutofit/>
          </a:bodyPr>
          <a:lstStyle/>
          <a:p>
            <a:pPr algn="ctr"/>
            <a:r>
              <a:rPr lang="da-DK" dirty="0" err="1"/>
              <a:t>Thank</a:t>
            </a:r>
            <a:r>
              <a:rPr lang="da-DK" dirty="0"/>
              <a:t> </a:t>
            </a:r>
            <a:r>
              <a:rPr lang="da-DK" dirty="0" err="1"/>
              <a:t>you</a:t>
            </a:r>
            <a:r>
              <a:rPr lang="da-DK" dirty="0"/>
              <a:t> – and </a:t>
            </a:r>
            <a:r>
              <a:rPr lang="da-DK" dirty="0" err="1"/>
              <a:t>hope</a:t>
            </a:r>
            <a:r>
              <a:rPr lang="da-DK" dirty="0"/>
              <a:t> to </a:t>
            </a:r>
            <a:r>
              <a:rPr lang="da-DK" dirty="0" err="1"/>
              <a:t>see</a:t>
            </a:r>
            <a:r>
              <a:rPr lang="da-DK" dirty="0"/>
              <a:t> </a:t>
            </a:r>
            <a:r>
              <a:rPr lang="da-DK" dirty="0" err="1"/>
              <a:t>you</a:t>
            </a:r>
            <a:r>
              <a:rPr lang="da-DK" dirty="0"/>
              <a:t> </a:t>
            </a:r>
            <a:r>
              <a:rPr lang="da-DK" dirty="0" err="1"/>
              <a:t>again</a:t>
            </a:r>
            <a:r>
              <a:rPr lang="da-DK" dirty="0"/>
              <a:t>!</a:t>
            </a:r>
          </a:p>
        </p:txBody>
      </p:sp>
      <p:sp>
        <p:nvSpPr>
          <p:cNvPr id="3" name="Pladsholder til indhold 2">
            <a:extLst>
              <a:ext uri="{FF2B5EF4-FFF2-40B4-BE49-F238E27FC236}">
                <a16:creationId xmlns:a16="http://schemas.microsoft.com/office/drawing/2014/main" id="{BE5625EF-6F53-4390-A898-1A939C3F2CC2}"/>
              </a:ext>
            </a:extLst>
          </p:cNvPr>
          <p:cNvSpPr>
            <a:spLocks noGrp="1"/>
          </p:cNvSpPr>
          <p:nvPr>
            <p:ph idx="1"/>
          </p:nvPr>
        </p:nvSpPr>
        <p:spPr>
          <a:xfrm>
            <a:off x="406305" y="1825238"/>
            <a:ext cx="5947200" cy="3852862"/>
          </a:xfrm>
        </p:spPr>
        <p:txBody>
          <a:bodyPr>
            <a:normAutofit/>
          </a:bodyPr>
          <a:lstStyle/>
          <a:p>
            <a:pPr marL="0" indent="0">
              <a:buNone/>
            </a:pPr>
            <a:endParaRPr lang="da-DK" sz="1600" dirty="0"/>
          </a:p>
          <a:p>
            <a:pPr marL="0" indent="0">
              <a:buNone/>
            </a:pPr>
            <a:endParaRPr lang="da-DK" sz="1600" dirty="0"/>
          </a:p>
          <a:p>
            <a:pPr marL="0" indent="0">
              <a:buNone/>
            </a:pPr>
            <a:endParaRPr lang="da-DK" sz="1600" dirty="0"/>
          </a:p>
          <a:p>
            <a:pPr marL="0" indent="0" algn="ctr">
              <a:buNone/>
            </a:pPr>
            <a:r>
              <a:rPr lang="da-DK" sz="1600" dirty="0"/>
              <a:t>Tine Lynfort Jensen</a:t>
            </a:r>
          </a:p>
          <a:p>
            <a:pPr marL="0" indent="0" algn="ctr">
              <a:buNone/>
            </a:pPr>
            <a:r>
              <a:rPr lang="da-DK" sz="1600" dirty="0">
                <a:hlinkClick r:id="rId2"/>
              </a:rPr>
              <a:t>lynfort@sdu.dk</a:t>
            </a:r>
            <a:endParaRPr lang="da-DK" sz="1600" dirty="0"/>
          </a:p>
          <a:p>
            <a:pPr marL="0" indent="0" algn="ctr">
              <a:buNone/>
            </a:pPr>
            <a:endParaRPr lang="da-DK" sz="1600" dirty="0"/>
          </a:p>
          <a:p>
            <a:pPr marL="0" indent="0" algn="ctr">
              <a:buNone/>
            </a:pPr>
            <a:r>
              <a:rPr lang="da-DK" sz="1600" b="1" dirty="0"/>
              <a:t>The </a:t>
            </a:r>
            <a:r>
              <a:rPr lang="da-DK" sz="1600" b="1" dirty="0" err="1"/>
              <a:t>Career</a:t>
            </a:r>
            <a:r>
              <a:rPr lang="da-DK" sz="1600" b="1" dirty="0"/>
              <a:t> </a:t>
            </a:r>
            <a:r>
              <a:rPr lang="da-DK" sz="1600" b="1" dirty="0" err="1"/>
              <a:t>Counseling</a:t>
            </a:r>
            <a:r>
              <a:rPr lang="da-DK" sz="1600" b="1" dirty="0"/>
              <a:t> at SDU</a:t>
            </a:r>
          </a:p>
          <a:p>
            <a:pPr marL="0" indent="0" algn="ctr">
              <a:buNone/>
            </a:pPr>
            <a:r>
              <a:rPr lang="da-DK" sz="1600" dirty="0">
                <a:hlinkClick r:id="rId3"/>
              </a:rPr>
              <a:t>karriere@sdu.dk</a:t>
            </a:r>
            <a:r>
              <a:rPr lang="da-DK" sz="1600" dirty="0"/>
              <a:t> </a:t>
            </a:r>
          </a:p>
          <a:p>
            <a:pPr marL="0" indent="0" algn="ctr">
              <a:buNone/>
            </a:pPr>
            <a:endParaRPr lang="da-DK" sz="1600" dirty="0"/>
          </a:p>
          <a:p>
            <a:pPr marL="0" indent="0" algn="ctr">
              <a:buNone/>
            </a:pPr>
            <a:r>
              <a:rPr lang="da-DK" sz="1600" dirty="0" err="1"/>
              <a:t>Meet</a:t>
            </a:r>
            <a:r>
              <a:rPr lang="da-DK" sz="1600" dirty="0"/>
              <a:t> </a:t>
            </a:r>
            <a:r>
              <a:rPr lang="da-DK" sz="1600" dirty="0" err="1"/>
              <a:t>us</a:t>
            </a:r>
            <a:r>
              <a:rPr lang="da-DK" sz="1600" dirty="0"/>
              <a:t> in </a:t>
            </a:r>
            <a:r>
              <a:rPr lang="da-DK" sz="1600" b="1" dirty="0"/>
              <a:t>Zone E</a:t>
            </a:r>
            <a:r>
              <a:rPr lang="da-DK" sz="1600" dirty="0"/>
              <a:t> at </a:t>
            </a:r>
            <a:r>
              <a:rPr lang="da-DK" sz="1600" dirty="0" err="1"/>
              <a:t>Gydehutten</a:t>
            </a:r>
            <a:r>
              <a:rPr lang="da-DK" sz="1600" dirty="0"/>
              <a:t> 10-14 </a:t>
            </a:r>
            <a:r>
              <a:rPr lang="da-DK" sz="1600" dirty="0" err="1"/>
              <a:t>across</a:t>
            </a:r>
            <a:r>
              <a:rPr lang="da-DK" sz="1600" dirty="0"/>
              <a:t> U82</a:t>
            </a:r>
          </a:p>
          <a:p>
            <a:pPr marL="0" indent="0">
              <a:buNone/>
            </a:pPr>
            <a:endParaRPr lang="da-DK" sz="1600" dirty="0"/>
          </a:p>
          <a:p>
            <a:pPr marL="0" indent="0">
              <a:buNone/>
            </a:pPr>
            <a:endParaRPr lang="da-DK" sz="1600" dirty="0"/>
          </a:p>
          <a:p>
            <a:pPr marL="0" indent="0">
              <a:buNone/>
            </a:pPr>
            <a:endParaRPr lang="da-DK" sz="1600" dirty="0"/>
          </a:p>
        </p:txBody>
      </p:sp>
      <p:pic>
        <p:nvPicPr>
          <p:cNvPr id="1026" name="Picture 2" descr="Et billede, der indeholder indendørs, Udstillingsvindue, Montre, dør&#10;&#10;Automatisk genereret beskrivelse">
            <a:extLst>
              <a:ext uri="{FF2B5EF4-FFF2-40B4-BE49-F238E27FC236}">
                <a16:creationId xmlns:a16="http://schemas.microsoft.com/office/drawing/2014/main" id="{BA7469FB-DA90-1588-393F-A7F58679BD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17" r="21537" b="1"/>
          <a:stretch/>
        </p:blipFill>
        <p:spPr bwMode="auto">
          <a:xfrm>
            <a:off x="6710401" y="10"/>
            <a:ext cx="5481600" cy="6845746"/>
          </a:xfrm>
          <a:prstGeom prst="rect">
            <a:avLst/>
          </a:prstGeom>
          <a:solidFill>
            <a:srgbClr val="FFFFFF"/>
          </a:solidFill>
        </p:spPr>
      </p:pic>
      <p:sp>
        <p:nvSpPr>
          <p:cNvPr id="1031" name="Text Placeholder 4">
            <a:extLst>
              <a:ext uri="{FF2B5EF4-FFF2-40B4-BE49-F238E27FC236}">
                <a16:creationId xmlns:a16="http://schemas.microsoft.com/office/drawing/2014/main" id="{DECE6235-ED4C-41BD-4A8B-D0241FA65208}"/>
              </a:ext>
            </a:extLst>
          </p:cNvPr>
          <p:cNvSpPr>
            <a:spLocks noGrp="1"/>
          </p:cNvSpPr>
          <p:nvPr>
            <p:ph type="body" sz="quarter" idx="14"/>
          </p:nvPr>
        </p:nvSpPr>
        <p:spPr>
          <a:xfrm>
            <a:off x="10540800" y="6174000"/>
            <a:ext cx="1249200" cy="338400"/>
          </a:xfrm>
        </p:spPr>
        <p:txBody>
          <a:bodyPr/>
          <a:lstStyle/>
          <a:p>
            <a:endParaRPr lang="en-US"/>
          </a:p>
        </p:txBody>
      </p:sp>
      <p:sp>
        <p:nvSpPr>
          <p:cNvPr id="4" name="Pladsholder til dato 3" hidden="1">
            <a:extLst>
              <a:ext uri="{FF2B5EF4-FFF2-40B4-BE49-F238E27FC236}">
                <a16:creationId xmlns:a16="http://schemas.microsoft.com/office/drawing/2014/main" id="{B925F5A7-9DD7-424B-97EA-EE850C066B8C}"/>
              </a:ext>
            </a:extLst>
          </p:cNvPr>
          <p:cNvSpPr>
            <a:spLocks noGrp="1"/>
          </p:cNvSpPr>
          <p:nvPr>
            <p:ph type="dt" sz="half" idx="4294967295"/>
          </p:nvPr>
        </p:nvSpPr>
        <p:spPr>
          <a:xfrm>
            <a:off x="410400" y="6653831"/>
            <a:ext cx="4086495" cy="180085"/>
          </a:xfrm>
        </p:spPr>
        <p:txBody>
          <a:bodyPr/>
          <a:lstStyle/>
          <a:p>
            <a:pPr>
              <a:spcAft>
                <a:spcPts val="600"/>
              </a:spcAft>
            </a:pPr>
            <a:r>
              <a:rPr lang="en-GB"/>
              <a:t>15. februar 2017</a:t>
            </a:r>
          </a:p>
        </p:txBody>
      </p:sp>
    </p:spTree>
    <p:extLst>
      <p:ext uri="{BB962C8B-B14F-4D97-AF65-F5344CB8AC3E}">
        <p14:creationId xmlns:p14="http://schemas.microsoft.com/office/powerpoint/2010/main" val="3976285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30C273-B194-4F7F-85F8-60EB0D871434}"/>
              </a:ext>
            </a:extLst>
          </p:cNvPr>
          <p:cNvSpPr>
            <a:spLocks noGrp="1"/>
          </p:cNvSpPr>
          <p:nvPr>
            <p:ph type="title"/>
          </p:nvPr>
        </p:nvSpPr>
        <p:spPr>
          <a:xfrm>
            <a:off x="6169891" y="643631"/>
            <a:ext cx="5202509" cy="1238435"/>
          </a:xfrm>
        </p:spPr>
        <p:txBody>
          <a:bodyPr anchor="t">
            <a:normAutofit fontScale="90000"/>
          </a:bodyPr>
          <a:lstStyle/>
          <a:p>
            <a:pPr algn="ctr"/>
            <a:r>
              <a:rPr lang="da-DK" sz="4000" dirty="0" err="1"/>
              <a:t>Why</a:t>
            </a:r>
            <a:r>
              <a:rPr lang="da-DK" sz="4000" dirty="0"/>
              <a:t> </a:t>
            </a:r>
            <a:r>
              <a:rPr lang="da-DK" sz="4000" dirty="0" err="1"/>
              <a:t>choose</a:t>
            </a:r>
            <a:r>
              <a:rPr lang="da-DK" sz="4000" dirty="0"/>
              <a:t> a Project and Trainee </a:t>
            </a:r>
            <a:r>
              <a:rPr lang="da-DK" sz="4000" dirty="0" err="1"/>
              <a:t>Period</a:t>
            </a:r>
            <a:r>
              <a:rPr lang="da-DK" sz="4000" dirty="0"/>
              <a:t>?</a:t>
            </a:r>
          </a:p>
        </p:txBody>
      </p:sp>
      <p:sp>
        <p:nvSpPr>
          <p:cNvPr id="9" name="Content Placeholder 8">
            <a:extLst>
              <a:ext uri="{FF2B5EF4-FFF2-40B4-BE49-F238E27FC236}">
                <a16:creationId xmlns:a16="http://schemas.microsoft.com/office/drawing/2014/main" id="{C590E060-44E1-4C00-97A0-DCC08DBB531C}"/>
              </a:ext>
            </a:extLst>
          </p:cNvPr>
          <p:cNvSpPr>
            <a:spLocks noGrp="1"/>
          </p:cNvSpPr>
          <p:nvPr>
            <p:ph sz="quarter" idx="19"/>
          </p:nvPr>
        </p:nvSpPr>
        <p:spPr>
          <a:xfrm>
            <a:off x="6169891" y="2290439"/>
            <a:ext cx="5202509" cy="3923930"/>
          </a:xfrm>
        </p:spPr>
        <p:txBody>
          <a:bodyPr>
            <a:normAutofit fontScale="77500" lnSpcReduction="20000"/>
          </a:bodyPr>
          <a:lstStyle/>
          <a:p>
            <a:pPr>
              <a:lnSpc>
                <a:spcPct val="100000"/>
              </a:lnSpc>
              <a:spcAft>
                <a:spcPts val="600"/>
              </a:spcAft>
            </a:pPr>
            <a:r>
              <a:rPr lang="da-DK" sz="2100" b="1" dirty="0" err="1"/>
              <a:t>Hands-on</a:t>
            </a:r>
            <a:r>
              <a:rPr lang="da-DK" sz="2100" b="1" dirty="0"/>
              <a:t> </a:t>
            </a:r>
            <a:r>
              <a:rPr lang="da-DK" sz="2100" b="1" dirty="0" err="1"/>
              <a:t>experience</a:t>
            </a:r>
            <a:r>
              <a:rPr lang="da-DK" sz="2100" b="1" dirty="0"/>
              <a:t> </a:t>
            </a:r>
            <a:r>
              <a:rPr lang="da-DK" sz="2100" b="1" dirty="0" err="1"/>
              <a:t>applying</a:t>
            </a:r>
            <a:r>
              <a:rPr lang="da-DK" sz="2100" b="1" dirty="0"/>
              <a:t> </a:t>
            </a:r>
            <a:r>
              <a:rPr lang="da-DK" sz="2100" b="1" dirty="0" err="1"/>
              <a:t>theory</a:t>
            </a:r>
            <a:r>
              <a:rPr lang="da-DK" sz="2100" b="1" dirty="0"/>
              <a:t> to practice</a:t>
            </a:r>
          </a:p>
          <a:p>
            <a:pPr marL="0" indent="0">
              <a:lnSpc>
                <a:spcPct val="100000"/>
              </a:lnSpc>
              <a:spcAft>
                <a:spcPts val="600"/>
              </a:spcAft>
              <a:buNone/>
            </a:pPr>
            <a:r>
              <a:rPr lang="da-DK" sz="1800" dirty="0" err="1"/>
              <a:t>Concrete</a:t>
            </a:r>
            <a:r>
              <a:rPr lang="da-DK" sz="1800" dirty="0"/>
              <a:t> </a:t>
            </a:r>
            <a:r>
              <a:rPr lang="da-DK" sz="1800" dirty="0" err="1"/>
              <a:t>working</a:t>
            </a:r>
            <a:r>
              <a:rPr lang="da-DK" sz="1800" dirty="0"/>
              <a:t> </a:t>
            </a:r>
            <a:r>
              <a:rPr lang="da-DK" sz="1800" dirty="0" err="1"/>
              <a:t>experiences</a:t>
            </a:r>
            <a:r>
              <a:rPr lang="da-DK" sz="1800" dirty="0"/>
              <a:t> and </a:t>
            </a:r>
            <a:r>
              <a:rPr lang="da-DK" sz="1800" dirty="0" err="1"/>
              <a:t>awareness</a:t>
            </a:r>
            <a:r>
              <a:rPr lang="da-DK" sz="1800" dirty="0"/>
              <a:t> of </a:t>
            </a:r>
            <a:r>
              <a:rPr lang="da-DK" sz="1800" dirty="0" err="1"/>
              <a:t>your</a:t>
            </a:r>
            <a:r>
              <a:rPr lang="da-DK" sz="1800" dirty="0"/>
              <a:t> </a:t>
            </a:r>
            <a:r>
              <a:rPr lang="da-DK" sz="1800" dirty="0" err="1"/>
              <a:t>own</a:t>
            </a:r>
            <a:r>
              <a:rPr lang="da-DK" sz="1800" dirty="0"/>
              <a:t> </a:t>
            </a:r>
            <a:r>
              <a:rPr lang="da-DK" sz="1800" dirty="0" err="1"/>
              <a:t>skills</a:t>
            </a:r>
            <a:r>
              <a:rPr lang="da-DK" sz="1800" dirty="0"/>
              <a:t> and </a:t>
            </a:r>
            <a:r>
              <a:rPr lang="da-DK" sz="1800" dirty="0" err="1"/>
              <a:t>how</a:t>
            </a:r>
            <a:r>
              <a:rPr lang="da-DK" sz="1800" dirty="0"/>
              <a:t> </a:t>
            </a:r>
            <a:r>
              <a:rPr lang="da-DK" sz="1800" dirty="0" err="1"/>
              <a:t>you</a:t>
            </a:r>
            <a:r>
              <a:rPr lang="da-DK" sz="1800" dirty="0"/>
              <a:t> </a:t>
            </a:r>
            <a:r>
              <a:rPr lang="da-DK" sz="1800" dirty="0" err="1"/>
              <a:t>can</a:t>
            </a:r>
            <a:r>
              <a:rPr lang="da-DK" sz="1800" dirty="0"/>
              <a:t> </a:t>
            </a:r>
            <a:r>
              <a:rPr lang="da-DK" sz="1800" dirty="0" err="1"/>
              <a:t>contribute</a:t>
            </a:r>
            <a:r>
              <a:rPr lang="da-DK" sz="1800" dirty="0"/>
              <a:t> to an </a:t>
            </a:r>
            <a:r>
              <a:rPr lang="da-DK" sz="1800" dirty="0" err="1"/>
              <a:t>organization</a:t>
            </a:r>
            <a:endParaRPr lang="da-DK" sz="1800" dirty="0"/>
          </a:p>
          <a:p>
            <a:pPr>
              <a:lnSpc>
                <a:spcPct val="100000"/>
              </a:lnSpc>
              <a:spcAft>
                <a:spcPts val="600"/>
              </a:spcAft>
            </a:pPr>
            <a:endParaRPr lang="da-DK" sz="2100" b="1" dirty="0"/>
          </a:p>
          <a:p>
            <a:pPr>
              <a:lnSpc>
                <a:spcPct val="100000"/>
              </a:lnSpc>
              <a:spcAft>
                <a:spcPts val="600"/>
              </a:spcAft>
            </a:pPr>
            <a:r>
              <a:rPr lang="da-DK" sz="2100" b="1" dirty="0" err="1"/>
              <a:t>Insight</a:t>
            </a:r>
            <a:r>
              <a:rPr lang="da-DK" sz="2100" b="1" dirty="0"/>
              <a:t> </a:t>
            </a:r>
            <a:r>
              <a:rPr lang="da-DK" sz="2100" b="1" dirty="0" err="1"/>
              <a:t>into</a:t>
            </a:r>
            <a:r>
              <a:rPr lang="da-DK" sz="2100" b="1" dirty="0"/>
              <a:t> </a:t>
            </a:r>
            <a:r>
              <a:rPr lang="da-DK" sz="2100" b="1" dirty="0" err="1"/>
              <a:t>organizations</a:t>
            </a:r>
            <a:r>
              <a:rPr lang="da-DK" sz="2100" b="1" dirty="0"/>
              <a:t> and job </a:t>
            </a:r>
            <a:r>
              <a:rPr lang="da-DK" sz="2100" b="1" dirty="0" err="1"/>
              <a:t>functions</a:t>
            </a:r>
            <a:endParaRPr lang="da-DK" sz="2100" b="1" dirty="0"/>
          </a:p>
          <a:p>
            <a:pPr marL="0" indent="0">
              <a:lnSpc>
                <a:spcPct val="100000"/>
              </a:lnSpc>
              <a:spcAft>
                <a:spcPts val="600"/>
              </a:spcAft>
              <a:buNone/>
            </a:pPr>
            <a:r>
              <a:rPr lang="da-DK" sz="1800" dirty="0" err="1"/>
              <a:t>Understanding</a:t>
            </a:r>
            <a:r>
              <a:rPr lang="da-DK" sz="1800" dirty="0"/>
              <a:t> business </a:t>
            </a:r>
            <a:r>
              <a:rPr lang="da-DK" sz="1800" dirty="0" err="1"/>
              <a:t>processes</a:t>
            </a:r>
            <a:r>
              <a:rPr lang="da-DK" sz="1800" dirty="0"/>
              <a:t>, </a:t>
            </a:r>
            <a:r>
              <a:rPr lang="da-DK" sz="1800" dirty="0" err="1"/>
              <a:t>what</a:t>
            </a:r>
            <a:r>
              <a:rPr lang="da-DK" sz="1800" dirty="0"/>
              <a:t> kind of taks </a:t>
            </a:r>
            <a:r>
              <a:rPr lang="da-DK" sz="1800" dirty="0" err="1"/>
              <a:t>suits</a:t>
            </a:r>
            <a:r>
              <a:rPr lang="da-DK" sz="1800" dirty="0"/>
              <a:t> </a:t>
            </a:r>
            <a:r>
              <a:rPr lang="da-DK" sz="1800" dirty="0" err="1"/>
              <a:t>you</a:t>
            </a:r>
            <a:r>
              <a:rPr lang="da-DK" sz="1800" dirty="0"/>
              <a:t>, </a:t>
            </a:r>
            <a:r>
              <a:rPr lang="da-DK" sz="1800" dirty="0" err="1"/>
              <a:t>career</a:t>
            </a:r>
            <a:r>
              <a:rPr lang="da-DK" sz="1800" dirty="0"/>
              <a:t> </a:t>
            </a:r>
            <a:r>
              <a:rPr lang="da-DK" sz="1800" dirty="0" err="1"/>
              <a:t>possibilities</a:t>
            </a:r>
            <a:endParaRPr lang="da-DK" sz="1800" dirty="0"/>
          </a:p>
          <a:p>
            <a:pPr marL="0" indent="0">
              <a:lnSpc>
                <a:spcPct val="100000"/>
              </a:lnSpc>
              <a:spcAft>
                <a:spcPts val="600"/>
              </a:spcAft>
              <a:buNone/>
            </a:pPr>
            <a:endParaRPr lang="da-DK" sz="2100" dirty="0"/>
          </a:p>
          <a:p>
            <a:pPr>
              <a:lnSpc>
                <a:spcPct val="100000"/>
              </a:lnSpc>
              <a:spcAft>
                <a:spcPts val="600"/>
              </a:spcAft>
            </a:pPr>
            <a:r>
              <a:rPr lang="da-DK" sz="2100" b="1" dirty="0"/>
              <a:t>Develop and </a:t>
            </a:r>
            <a:r>
              <a:rPr lang="da-DK" sz="2100" b="1" dirty="0" err="1"/>
              <a:t>expand</a:t>
            </a:r>
            <a:r>
              <a:rPr lang="da-DK" sz="2100" b="1" dirty="0"/>
              <a:t> </a:t>
            </a:r>
            <a:r>
              <a:rPr lang="da-DK" sz="2100" b="1" dirty="0" err="1"/>
              <a:t>your</a:t>
            </a:r>
            <a:r>
              <a:rPr lang="da-DK" sz="2100" b="1" dirty="0"/>
              <a:t> professional </a:t>
            </a:r>
            <a:r>
              <a:rPr lang="da-DK" sz="2100" b="1" dirty="0" err="1"/>
              <a:t>network</a:t>
            </a:r>
            <a:endParaRPr lang="da-DK" sz="2100" b="1" dirty="0"/>
          </a:p>
          <a:p>
            <a:pPr marL="0" indent="0">
              <a:lnSpc>
                <a:spcPct val="100000"/>
              </a:lnSpc>
              <a:spcAft>
                <a:spcPts val="600"/>
              </a:spcAft>
              <a:buNone/>
            </a:pPr>
            <a:r>
              <a:rPr lang="da-DK" sz="1800" dirty="0" err="1"/>
              <a:t>Also</a:t>
            </a:r>
            <a:r>
              <a:rPr lang="da-DK" sz="1800" dirty="0"/>
              <a:t> an </a:t>
            </a:r>
            <a:r>
              <a:rPr lang="da-DK" sz="1800" dirty="0" err="1"/>
              <a:t>opportunity</a:t>
            </a:r>
            <a:r>
              <a:rPr lang="da-DK" sz="1800" dirty="0"/>
              <a:t> to </a:t>
            </a:r>
            <a:r>
              <a:rPr lang="da-DK" sz="1800" dirty="0" err="1"/>
              <a:t>collaborate</a:t>
            </a:r>
            <a:r>
              <a:rPr lang="da-DK" sz="1800" dirty="0"/>
              <a:t> </a:t>
            </a:r>
            <a:r>
              <a:rPr lang="da-DK" sz="1800" dirty="0" err="1"/>
              <a:t>beyond</a:t>
            </a:r>
            <a:r>
              <a:rPr lang="da-DK" sz="1800" dirty="0"/>
              <a:t> the </a:t>
            </a:r>
            <a:r>
              <a:rPr lang="da-DK" sz="1800" dirty="0" err="1"/>
              <a:t>period</a:t>
            </a:r>
            <a:endParaRPr lang="da-DK" sz="1800" dirty="0"/>
          </a:p>
          <a:p>
            <a:pPr marL="0" indent="0">
              <a:lnSpc>
                <a:spcPct val="100000"/>
              </a:lnSpc>
              <a:spcAft>
                <a:spcPts val="600"/>
              </a:spcAft>
              <a:buNone/>
            </a:pPr>
            <a:endParaRPr lang="da-DK" sz="2100" dirty="0"/>
          </a:p>
          <a:p>
            <a:pPr>
              <a:lnSpc>
                <a:spcPct val="100000"/>
              </a:lnSpc>
              <a:spcAft>
                <a:spcPts val="600"/>
              </a:spcAft>
            </a:pPr>
            <a:r>
              <a:rPr lang="da-DK" sz="2100" b="1" dirty="0"/>
              <a:t>Develop </a:t>
            </a:r>
            <a:r>
              <a:rPr lang="da-DK" sz="2100" b="1" dirty="0" err="1"/>
              <a:t>your</a:t>
            </a:r>
            <a:r>
              <a:rPr lang="da-DK" sz="2100" b="1" dirty="0"/>
              <a:t> CV</a:t>
            </a:r>
          </a:p>
          <a:p>
            <a:pPr marL="0" indent="0">
              <a:lnSpc>
                <a:spcPct val="100000"/>
              </a:lnSpc>
              <a:spcAft>
                <a:spcPts val="600"/>
              </a:spcAft>
              <a:buNone/>
            </a:pPr>
            <a:r>
              <a:rPr lang="da-DK" sz="1800" dirty="0" err="1"/>
              <a:t>Sharpen</a:t>
            </a:r>
            <a:r>
              <a:rPr lang="da-DK" sz="1800" dirty="0"/>
              <a:t> </a:t>
            </a:r>
            <a:r>
              <a:rPr lang="da-DK" sz="1800" dirty="0" err="1"/>
              <a:t>your</a:t>
            </a:r>
            <a:r>
              <a:rPr lang="da-DK" sz="1800" dirty="0"/>
              <a:t> </a:t>
            </a:r>
            <a:r>
              <a:rPr lang="da-DK" sz="1800" dirty="0" err="1"/>
              <a:t>academic</a:t>
            </a:r>
            <a:r>
              <a:rPr lang="da-DK" sz="1800" dirty="0"/>
              <a:t> and professional </a:t>
            </a:r>
            <a:r>
              <a:rPr lang="da-DK" sz="1800" dirty="0" err="1"/>
              <a:t>profile</a:t>
            </a:r>
            <a:r>
              <a:rPr lang="da-DK" sz="1800" dirty="0"/>
              <a:t> -  </a:t>
            </a:r>
            <a:r>
              <a:rPr lang="da-DK" sz="1800" b="1" i="1" dirty="0" err="1"/>
              <a:t>internships</a:t>
            </a:r>
            <a:r>
              <a:rPr lang="da-DK" sz="1800" b="1" i="1" dirty="0"/>
              <a:t> </a:t>
            </a:r>
            <a:r>
              <a:rPr lang="da-DK" sz="1800" b="1" i="1" dirty="0" err="1"/>
              <a:t>count</a:t>
            </a:r>
            <a:r>
              <a:rPr lang="da-DK" sz="1800" b="1" i="1" dirty="0"/>
              <a:t> as </a:t>
            </a:r>
            <a:r>
              <a:rPr lang="da-DK" sz="1800" b="1" i="1" dirty="0" err="1"/>
              <a:t>experience</a:t>
            </a:r>
            <a:r>
              <a:rPr lang="da-DK" sz="1800" b="1" i="1" dirty="0"/>
              <a:t> for </a:t>
            </a:r>
            <a:r>
              <a:rPr lang="da-DK" sz="1800" b="1" i="1" dirty="0" err="1"/>
              <a:t>employers</a:t>
            </a:r>
            <a:endParaRPr lang="da-DK" sz="1800" b="1" i="1" dirty="0"/>
          </a:p>
          <a:p>
            <a:pPr>
              <a:lnSpc>
                <a:spcPct val="100000"/>
              </a:lnSpc>
              <a:spcAft>
                <a:spcPts val="600"/>
              </a:spcAft>
            </a:pPr>
            <a:endParaRPr lang="da-DK" sz="1200" dirty="0"/>
          </a:p>
        </p:txBody>
      </p:sp>
      <p:sp>
        <p:nvSpPr>
          <p:cNvPr id="6" name="Date Placeholder 5">
            <a:extLst>
              <a:ext uri="{FF2B5EF4-FFF2-40B4-BE49-F238E27FC236}">
                <a16:creationId xmlns:a16="http://schemas.microsoft.com/office/drawing/2014/main" id="{B8894CB6-721F-4559-A1D3-11BF4A991363}"/>
              </a:ext>
            </a:extLst>
          </p:cNvPr>
          <p:cNvSpPr>
            <a:spLocks noGrp="1"/>
          </p:cNvSpPr>
          <p:nvPr>
            <p:ph type="dt" sz="half" idx="4294967295"/>
          </p:nvPr>
        </p:nvSpPr>
        <p:spPr>
          <a:xfrm>
            <a:off x="0" y="6912000"/>
            <a:ext cx="0" cy="0"/>
          </a:xfrm>
        </p:spPr>
        <p:txBody>
          <a:bodyPr/>
          <a:lstStyle/>
          <a:p>
            <a:pPr>
              <a:spcAft>
                <a:spcPts val="600"/>
              </a:spcAft>
            </a:pPr>
            <a:fld id="{7610C92B-3E20-43FF-9741-D802DC65CBD0}" type="datetime1">
              <a:rPr lang="da-DK" smtClean="0"/>
              <a:pPr>
                <a:spcAft>
                  <a:spcPts val="600"/>
                </a:spcAft>
              </a:pPr>
              <a:t>30-04-2024</a:t>
            </a:fld>
            <a:endParaRPr lang="da-DK"/>
          </a:p>
        </p:txBody>
      </p:sp>
      <p:pic>
        <p:nvPicPr>
          <p:cNvPr id="8" name="Pladsholder til billede 7" descr="To kollegaer planlægger på en tavle med sticky notes">
            <a:extLst>
              <a:ext uri="{FF2B5EF4-FFF2-40B4-BE49-F238E27FC236}">
                <a16:creationId xmlns:a16="http://schemas.microsoft.com/office/drawing/2014/main" id="{C62C6384-0A74-4ACA-856F-E3FEC6C23A0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0340" r="23067"/>
          <a:stretch/>
        </p:blipFill>
        <p:spPr>
          <a:xfrm>
            <a:off x="0" y="0"/>
            <a:ext cx="5818909" cy="6858000"/>
          </a:xfrm>
        </p:spPr>
      </p:pic>
    </p:spTree>
    <p:custDataLst>
      <p:custData r:id="rId1"/>
      <p:custData r:id="rId2"/>
    </p:custDataLst>
    <p:extLst>
      <p:ext uri="{BB962C8B-B14F-4D97-AF65-F5344CB8AC3E}">
        <p14:creationId xmlns:p14="http://schemas.microsoft.com/office/powerpoint/2010/main" val="286274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FF0CD-A730-4094-B5D0-36E8B4E22A7D}"/>
              </a:ext>
            </a:extLst>
          </p:cNvPr>
          <p:cNvSpPr>
            <a:spLocks noGrp="1"/>
          </p:cNvSpPr>
          <p:nvPr>
            <p:ph type="title"/>
          </p:nvPr>
        </p:nvSpPr>
        <p:spPr>
          <a:xfrm>
            <a:off x="377748" y="453600"/>
            <a:ext cx="11412000" cy="1119561"/>
          </a:xfrm>
        </p:spPr>
        <p:txBody>
          <a:bodyPr anchor="ctr">
            <a:normAutofit/>
          </a:bodyPr>
          <a:lstStyle/>
          <a:p>
            <a:pPr algn="ctr"/>
            <a:r>
              <a:rPr lang="da-DK" dirty="0" err="1"/>
              <a:t>What</a:t>
            </a:r>
            <a:r>
              <a:rPr lang="da-DK" dirty="0"/>
              <a:t> </a:t>
            </a:r>
            <a:r>
              <a:rPr lang="da-DK" dirty="0" err="1"/>
              <a:t>would</a:t>
            </a:r>
            <a:r>
              <a:rPr lang="da-DK" dirty="0"/>
              <a:t> </a:t>
            </a:r>
            <a:r>
              <a:rPr lang="da-DK" dirty="0" err="1"/>
              <a:t>you</a:t>
            </a:r>
            <a:r>
              <a:rPr lang="da-DK" dirty="0"/>
              <a:t> like to </a:t>
            </a:r>
            <a:r>
              <a:rPr lang="da-DK" dirty="0" err="1"/>
              <a:t>gain</a:t>
            </a:r>
            <a:r>
              <a:rPr lang="da-DK" dirty="0"/>
              <a:t> from a </a:t>
            </a:r>
            <a:br>
              <a:rPr lang="da-DK" dirty="0"/>
            </a:br>
            <a:r>
              <a:rPr lang="da-DK" dirty="0"/>
              <a:t>Project &amp; Trainee </a:t>
            </a:r>
            <a:r>
              <a:rPr lang="da-DK" dirty="0" err="1"/>
              <a:t>Period</a:t>
            </a:r>
            <a:r>
              <a:rPr lang="da-DK" dirty="0"/>
              <a:t>?</a:t>
            </a:r>
          </a:p>
        </p:txBody>
      </p:sp>
      <p:sp>
        <p:nvSpPr>
          <p:cNvPr id="3" name="Pladsholder til indhold 2">
            <a:extLst>
              <a:ext uri="{FF2B5EF4-FFF2-40B4-BE49-F238E27FC236}">
                <a16:creationId xmlns:a16="http://schemas.microsoft.com/office/drawing/2014/main" id="{7D22D857-5122-4617-9AC2-E2039D156470}"/>
              </a:ext>
            </a:extLst>
          </p:cNvPr>
          <p:cNvSpPr>
            <a:spLocks noGrp="1"/>
          </p:cNvSpPr>
          <p:nvPr>
            <p:ph idx="1"/>
          </p:nvPr>
        </p:nvSpPr>
        <p:spPr>
          <a:xfrm>
            <a:off x="114300" y="1759792"/>
            <a:ext cx="9253987" cy="4021827"/>
          </a:xfrm>
        </p:spPr>
        <p:txBody>
          <a:bodyPr/>
          <a:lstStyle/>
          <a:p>
            <a:pPr marL="0" indent="0">
              <a:buNone/>
            </a:pPr>
            <a:endParaRPr lang="da-DK" sz="2000" dirty="0"/>
          </a:p>
          <a:p>
            <a:r>
              <a:rPr lang="da-DK" sz="2000" dirty="0" err="1"/>
              <a:t>Need</a:t>
            </a:r>
            <a:r>
              <a:rPr lang="da-DK" sz="2000" dirty="0"/>
              <a:t> to find an </a:t>
            </a:r>
            <a:r>
              <a:rPr lang="da-DK" sz="2000" dirty="0" err="1"/>
              <a:t>organization</a:t>
            </a:r>
            <a:r>
              <a:rPr lang="da-DK" sz="2000" dirty="0"/>
              <a:t> and tasks </a:t>
            </a:r>
            <a:r>
              <a:rPr lang="da-DK" sz="2000" dirty="0" err="1"/>
              <a:t>that</a:t>
            </a:r>
            <a:r>
              <a:rPr lang="da-DK" sz="2000" dirty="0"/>
              <a:t> matches </a:t>
            </a:r>
            <a:r>
              <a:rPr lang="da-DK" sz="2000" dirty="0" err="1"/>
              <a:t>your</a:t>
            </a:r>
            <a:r>
              <a:rPr lang="da-DK" sz="2000" dirty="0"/>
              <a:t> </a:t>
            </a:r>
            <a:r>
              <a:rPr lang="da-DK" sz="2000" dirty="0" err="1"/>
              <a:t>study</a:t>
            </a:r>
            <a:r>
              <a:rPr lang="da-DK" sz="2000" dirty="0"/>
              <a:t> </a:t>
            </a:r>
            <a:r>
              <a:rPr lang="da-DK" sz="2000" dirty="0" err="1"/>
              <a:t>profile</a:t>
            </a:r>
            <a:endParaRPr lang="da-DK" sz="2000" dirty="0"/>
          </a:p>
          <a:p>
            <a:endParaRPr lang="da-DK" sz="2000" dirty="0"/>
          </a:p>
          <a:p>
            <a:r>
              <a:rPr lang="da-DK" sz="2000" dirty="0" err="1"/>
              <a:t>Consider</a:t>
            </a:r>
            <a:r>
              <a:rPr lang="da-DK" sz="2000" dirty="0"/>
              <a:t>:</a:t>
            </a:r>
          </a:p>
          <a:p>
            <a:r>
              <a:rPr lang="da-DK" sz="1400" dirty="0"/>
              <a:t>Is </a:t>
            </a:r>
            <a:r>
              <a:rPr lang="da-DK" sz="1400" dirty="0" err="1"/>
              <a:t>there</a:t>
            </a:r>
            <a:r>
              <a:rPr lang="da-DK" sz="1400" dirty="0"/>
              <a:t> a </a:t>
            </a:r>
            <a:r>
              <a:rPr lang="da-DK" sz="1400" dirty="0" err="1"/>
              <a:t>specific</a:t>
            </a:r>
            <a:r>
              <a:rPr lang="da-DK" sz="1400" dirty="0"/>
              <a:t> </a:t>
            </a:r>
            <a:r>
              <a:rPr lang="da-DK" sz="1400" b="1" dirty="0" err="1"/>
              <a:t>subject-related</a:t>
            </a:r>
            <a:r>
              <a:rPr lang="da-DK" sz="1400" b="1" dirty="0"/>
              <a:t> </a:t>
            </a:r>
            <a:r>
              <a:rPr lang="da-DK" sz="1400" b="1" dirty="0" err="1"/>
              <a:t>area</a:t>
            </a:r>
            <a:r>
              <a:rPr lang="da-DK" sz="1400" b="1" dirty="0"/>
              <a:t> </a:t>
            </a:r>
            <a:r>
              <a:rPr lang="da-DK" sz="1400" dirty="0" err="1"/>
              <a:t>you</a:t>
            </a:r>
            <a:r>
              <a:rPr lang="da-DK" sz="1400" dirty="0"/>
              <a:t> </a:t>
            </a:r>
            <a:r>
              <a:rPr lang="da-DK" sz="1400" dirty="0" err="1"/>
              <a:t>would</a:t>
            </a:r>
            <a:r>
              <a:rPr lang="da-DK" sz="1400" dirty="0"/>
              <a:t> like to </a:t>
            </a:r>
            <a:r>
              <a:rPr lang="da-DK" sz="1400" dirty="0" err="1"/>
              <a:t>work</a:t>
            </a:r>
            <a:r>
              <a:rPr lang="da-DK" sz="1400" dirty="0"/>
              <a:t> with in a practical </a:t>
            </a:r>
            <a:r>
              <a:rPr lang="da-DK" sz="1400" dirty="0" err="1"/>
              <a:t>setting</a:t>
            </a:r>
            <a:r>
              <a:rPr lang="da-DK" sz="1400" dirty="0"/>
              <a:t>? (</a:t>
            </a:r>
            <a:r>
              <a:rPr lang="da-DK" sz="1400" dirty="0" err="1"/>
              <a:t>e.g</a:t>
            </a:r>
            <a:r>
              <a:rPr lang="da-DK" sz="1400" dirty="0"/>
              <a:t>. green marketing, HR in </a:t>
            </a:r>
            <a:r>
              <a:rPr lang="da-DK" sz="1400" dirty="0" err="1"/>
              <a:t>start-ups</a:t>
            </a:r>
            <a:r>
              <a:rPr lang="da-DK" sz="1400" dirty="0"/>
              <a:t>, </a:t>
            </a:r>
            <a:r>
              <a:rPr lang="da-DK" sz="1400" dirty="0" err="1"/>
              <a:t>financial</a:t>
            </a:r>
            <a:r>
              <a:rPr lang="da-DK" sz="1400" dirty="0"/>
              <a:t> </a:t>
            </a:r>
            <a:r>
              <a:rPr lang="da-DK" sz="1400" dirty="0" err="1"/>
              <a:t>strategies</a:t>
            </a:r>
            <a:r>
              <a:rPr lang="da-DK" sz="1400" dirty="0"/>
              <a:t>, </a:t>
            </a:r>
            <a:r>
              <a:rPr lang="da-DK" sz="1400" dirty="0" err="1"/>
              <a:t>etc</a:t>
            </a:r>
            <a:r>
              <a:rPr lang="da-DK" sz="1400" dirty="0"/>
              <a:t>)</a:t>
            </a:r>
          </a:p>
          <a:p>
            <a:endParaRPr lang="da-DK" sz="1400" dirty="0"/>
          </a:p>
          <a:p>
            <a:r>
              <a:rPr lang="da-DK" sz="1400" dirty="0"/>
              <a:t>Is </a:t>
            </a:r>
            <a:r>
              <a:rPr lang="da-DK" sz="1400" dirty="0" err="1"/>
              <a:t>there</a:t>
            </a:r>
            <a:r>
              <a:rPr lang="da-DK" sz="1400" dirty="0"/>
              <a:t> a </a:t>
            </a:r>
            <a:r>
              <a:rPr lang="da-DK" sz="1400" dirty="0" err="1"/>
              <a:t>specific</a:t>
            </a:r>
            <a:r>
              <a:rPr lang="da-DK" sz="1400" dirty="0"/>
              <a:t> </a:t>
            </a:r>
            <a:r>
              <a:rPr lang="da-DK" sz="1400" b="1" dirty="0"/>
              <a:t>business </a:t>
            </a:r>
            <a:r>
              <a:rPr lang="da-DK" sz="1400" b="1" dirty="0" err="1"/>
              <a:t>area</a:t>
            </a:r>
            <a:r>
              <a:rPr lang="da-DK" sz="1400" b="1" dirty="0"/>
              <a:t> </a:t>
            </a:r>
            <a:r>
              <a:rPr lang="da-DK" sz="1400" dirty="0"/>
              <a:t>or </a:t>
            </a:r>
            <a:r>
              <a:rPr lang="da-DK" sz="1400" dirty="0" err="1"/>
              <a:t>sector</a:t>
            </a:r>
            <a:r>
              <a:rPr lang="da-DK" sz="1400" dirty="0"/>
              <a:t> </a:t>
            </a:r>
            <a:r>
              <a:rPr lang="da-DK" sz="1400" dirty="0" err="1"/>
              <a:t>you</a:t>
            </a:r>
            <a:r>
              <a:rPr lang="da-DK" sz="1400" dirty="0"/>
              <a:t> </a:t>
            </a:r>
            <a:r>
              <a:rPr lang="da-DK" sz="1400" dirty="0" err="1"/>
              <a:t>would</a:t>
            </a:r>
            <a:r>
              <a:rPr lang="da-DK" sz="1400" dirty="0"/>
              <a:t> like to </a:t>
            </a:r>
            <a:r>
              <a:rPr lang="da-DK" sz="1400" dirty="0" err="1"/>
              <a:t>learn</a:t>
            </a:r>
            <a:r>
              <a:rPr lang="da-DK" sz="1400" dirty="0"/>
              <a:t> more </a:t>
            </a:r>
            <a:r>
              <a:rPr lang="da-DK" sz="1400" dirty="0" err="1"/>
              <a:t>about</a:t>
            </a:r>
            <a:r>
              <a:rPr lang="da-DK" sz="1400" dirty="0"/>
              <a:t>? (</a:t>
            </a:r>
            <a:r>
              <a:rPr lang="da-DK" sz="1400" dirty="0" err="1"/>
              <a:t>e.g</a:t>
            </a:r>
            <a:r>
              <a:rPr lang="da-DK" sz="1400" dirty="0"/>
              <a:t>. robots, data science, event </a:t>
            </a:r>
            <a:r>
              <a:rPr lang="da-DK" sz="1400" dirty="0" err="1"/>
              <a:t>industry</a:t>
            </a:r>
            <a:r>
              <a:rPr lang="da-DK" sz="1400" dirty="0"/>
              <a:t>, </a:t>
            </a:r>
            <a:r>
              <a:rPr lang="da-DK" sz="1400" dirty="0" err="1"/>
              <a:t>governance</a:t>
            </a:r>
            <a:r>
              <a:rPr lang="da-DK" sz="1400" dirty="0"/>
              <a:t> institutions, </a:t>
            </a:r>
            <a:r>
              <a:rPr lang="da-DK" sz="1400" dirty="0" err="1"/>
              <a:t>etc</a:t>
            </a:r>
            <a:r>
              <a:rPr lang="da-DK" sz="1400" dirty="0"/>
              <a:t>)</a:t>
            </a:r>
          </a:p>
          <a:p>
            <a:endParaRPr lang="da-DK" sz="1400" dirty="0"/>
          </a:p>
          <a:p>
            <a:r>
              <a:rPr lang="da-DK" sz="1400" b="1" dirty="0" err="1"/>
              <a:t>Size</a:t>
            </a:r>
            <a:r>
              <a:rPr lang="da-DK" sz="1400" dirty="0"/>
              <a:t> of </a:t>
            </a:r>
            <a:r>
              <a:rPr lang="da-DK" sz="1400" dirty="0" err="1"/>
              <a:t>organization</a:t>
            </a:r>
            <a:r>
              <a:rPr lang="da-DK" sz="1400" dirty="0"/>
              <a:t> – small, medium, big, global?</a:t>
            </a:r>
          </a:p>
          <a:p>
            <a:endParaRPr lang="da-DK" sz="1400" dirty="0"/>
          </a:p>
          <a:p>
            <a:r>
              <a:rPr lang="da-DK" sz="1400" b="1" dirty="0"/>
              <a:t>Type</a:t>
            </a:r>
            <a:r>
              <a:rPr lang="da-DK" sz="1400" dirty="0"/>
              <a:t> of </a:t>
            </a:r>
            <a:r>
              <a:rPr lang="da-DK" sz="1400" dirty="0" err="1"/>
              <a:t>organization</a:t>
            </a:r>
            <a:r>
              <a:rPr lang="da-DK" sz="1400" dirty="0"/>
              <a:t> – private, public, NGO or…?</a:t>
            </a:r>
          </a:p>
          <a:p>
            <a:endParaRPr lang="da-DK" sz="1400" dirty="0"/>
          </a:p>
          <a:p>
            <a:r>
              <a:rPr lang="da-DK" sz="1400" b="1" dirty="0" err="1"/>
              <a:t>Where</a:t>
            </a:r>
            <a:r>
              <a:rPr lang="da-DK" sz="1400" dirty="0"/>
              <a:t> – </a:t>
            </a:r>
            <a:r>
              <a:rPr lang="da-DK" sz="1400" dirty="0" err="1"/>
              <a:t>close</a:t>
            </a:r>
            <a:r>
              <a:rPr lang="da-DK" sz="1400" dirty="0"/>
              <a:t> to home or…?</a:t>
            </a:r>
          </a:p>
          <a:p>
            <a:endParaRPr lang="da-DK" sz="1400" dirty="0"/>
          </a:p>
          <a:p>
            <a:r>
              <a:rPr lang="da-DK" sz="1400" dirty="0"/>
              <a:t>Are </a:t>
            </a:r>
            <a:r>
              <a:rPr lang="da-DK" sz="1400" dirty="0" err="1"/>
              <a:t>you</a:t>
            </a:r>
            <a:r>
              <a:rPr lang="da-DK" sz="1400" dirty="0"/>
              <a:t> </a:t>
            </a:r>
            <a:r>
              <a:rPr lang="da-DK" sz="1400" dirty="0" err="1"/>
              <a:t>already</a:t>
            </a:r>
            <a:r>
              <a:rPr lang="da-DK" sz="1400" dirty="0"/>
              <a:t> </a:t>
            </a:r>
            <a:r>
              <a:rPr lang="da-DK" sz="1400" b="1" dirty="0"/>
              <a:t>part of </a:t>
            </a:r>
            <a:r>
              <a:rPr lang="da-DK" sz="1400" dirty="0"/>
              <a:t>an </a:t>
            </a:r>
            <a:r>
              <a:rPr lang="da-DK" sz="1400" dirty="0" err="1"/>
              <a:t>organization</a:t>
            </a:r>
            <a:r>
              <a:rPr lang="da-DK" sz="1400" dirty="0"/>
              <a:t> </a:t>
            </a:r>
            <a:r>
              <a:rPr lang="da-DK" sz="1400" dirty="0" err="1"/>
              <a:t>that</a:t>
            </a:r>
            <a:r>
              <a:rPr lang="da-DK" sz="1400" dirty="0"/>
              <a:t> </a:t>
            </a:r>
            <a:r>
              <a:rPr lang="da-DK" sz="1400" dirty="0" err="1"/>
              <a:t>might</a:t>
            </a:r>
            <a:r>
              <a:rPr lang="da-DK" sz="1400" dirty="0"/>
              <a:t> </a:t>
            </a:r>
            <a:r>
              <a:rPr lang="da-DK" sz="1400" dirty="0" err="1"/>
              <a:t>be</a:t>
            </a:r>
            <a:r>
              <a:rPr lang="da-DK" sz="1400" dirty="0"/>
              <a:t> relevant – or </a:t>
            </a:r>
            <a:r>
              <a:rPr lang="da-DK" sz="1400" b="1" dirty="0" err="1"/>
              <a:t>know</a:t>
            </a:r>
            <a:r>
              <a:rPr lang="da-DK" sz="1400" dirty="0"/>
              <a:t> </a:t>
            </a:r>
            <a:r>
              <a:rPr lang="da-DK" sz="1400" dirty="0" err="1"/>
              <a:t>somebody</a:t>
            </a:r>
            <a:r>
              <a:rPr lang="da-DK" sz="1400" dirty="0"/>
              <a:t> in an </a:t>
            </a:r>
            <a:r>
              <a:rPr lang="da-DK" sz="1400" dirty="0" err="1"/>
              <a:t>interesting</a:t>
            </a:r>
            <a:r>
              <a:rPr lang="da-DK" sz="1400" dirty="0"/>
              <a:t> </a:t>
            </a:r>
            <a:r>
              <a:rPr lang="da-DK" sz="1400" dirty="0" err="1"/>
              <a:t>organization</a:t>
            </a:r>
            <a:r>
              <a:rPr lang="da-DK" sz="1400" dirty="0"/>
              <a:t>?</a:t>
            </a:r>
          </a:p>
          <a:p>
            <a:endParaRPr lang="da-DK" dirty="0"/>
          </a:p>
          <a:p>
            <a:endParaRPr lang="da-DK" dirty="0"/>
          </a:p>
        </p:txBody>
      </p:sp>
      <p:pic>
        <p:nvPicPr>
          <p:cNvPr id="4" name="Picture 2" descr="C:\Users\micp\Desktop\Michelle\Campus Slagelse\Præsentation for IVK-studerende om opsøgende virksomhedskontakt sept. 2015\considerations2.jpg">
            <a:extLst>
              <a:ext uri="{FF2B5EF4-FFF2-40B4-BE49-F238E27FC236}">
                <a16:creationId xmlns:a16="http://schemas.microsoft.com/office/drawing/2014/main" id="{D64A5810-C6A9-4540-9534-AB08B1214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30" r="50792"/>
          <a:stretch/>
        </p:blipFill>
        <p:spPr bwMode="auto">
          <a:xfrm>
            <a:off x="9368287" y="1340916"/>
            <a:ext cx="2823713" cy="551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788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4620" y="453600"/>
            <a:ext cx="11093816" cy="820032"/>
          </a:xfrm>
        </p:spPr>
        <p:txBody>
          <a:bodyPr/>
          <a:lstStyle/>
          <a:p>
            <a:pPr algn="ctr"/>
            <a:r>
              <a:rPr lang="da-DK" dirty="0" err="1">
                <a:latin typeface="Gill Sans MT" panose="020B0502020104020203" pitchFamily="34" charset="0"/>
              </a:rPr>
              <a:t>Use</a:t>
            </a:r>
            <a:r>
              <a:rPr lang="da-DK" dirty="0">
                <a:latin typeface="Gill Sans MT" panose="020B0502020104020203" pitchFamily="34" charset="0"/>
              </a:rPr>
              <a:t> the platform SDU Job bank  </a:t>
            </a:r>
            <a:endParaRPr lang="da-DK" dirty="0"/>
          </a:p>
        </p:txBody>
      </p:sp>
      <p:sp>
        <p:nvSpPr>
          <p:cNvPr id="11" name="Afrundet rektangel 4">
            <a:extLst>
              <a:ext uri="{FF2B5EF4-FFF2-40B4-BE49-F238E27FC236}">
                <a16:creationId xmlns:a16="http://schemas.microsoft.com/office/drawing/2014/main" id="{E0EA3D87-4A8D-422D-B30A-63C254E26AEC}"/>
              </a:ext>
            </a:extLst>
          </p:cNvPr>
          <p:cNvSpPr/>
          <p:nvPr/>
        </p:nvSpPr>
        <p:spPr>
          <a:xfrm>
            <a:off x="365126" y="4184248"/>
            <a:ext cx="5180816" cy="58777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2000" dirty="0"/>
              <a:t>New </a:t>
            </a:r>
            <a:r>
              <a:rPr lang="da-DK" sz="2000" dirty="0" err="1"/>
              <a:t>internship</a:t>
            </a:r>
            <a:r>
              <a:rPr lang="da-DK" sz="2000" dirty="0"/>
              <a:t> posts </a:t>
            </a:r>
            <a:r>
              <a:rPr lang="da-DK" sz="2000" dirty="0" err="1"/>
              <a:t>every</a:t>
            </a:r>
            <a:r>
              <a:rPr lang="da-DK" sz="2000" dirty="0"/>
              <a:t> </a:t>
            </a:r>
            <a:r>
              <a:rPr lang="da-DK" sz="2000" dirty="0" err="1"/>
              <a:t>week</a:t>
            </a:r>
            <a:r>
              <a:rPr lang="da-DK" sz="2000" dirty="0"/>
              <a:t> </a:t>
            </a:r>
          </a:p>
        </p:txBody>
      </p:sp>
      <p:sp>
        <p:nvSpPr>
          <p:cNvPr id="9" name="Pladsholder til indhold 2">
            <a:extLst>
              <a:ext uri="{FF2B5EF4-FFF2-40B4-BE49-F238E27FC236}">
                <a16:creationId xmlns:a16="http://schemas.microsoft.com/office/drawing/2014/main" id="{1986D01E-2CA7-406A-96BC-13FA97636B48}"/>
              </a:ext>
            </a:extLst>
          </p:cNvPr>
          <p:cNvSpPr txBox="1">
            <a:spLocks/>
          </p:cNvSpPr>
          <p:nvPr/>
        </p:nvSpPr>
        <p:spPr>
          <a:xfrm>
            <a:off x="6807984" y="1348509"/>
            <a:ext cx="4746708" cy="4640789"/>
          </a:xfrm>
          <a:prstGeom prst="rect">
            <a:avLst/>
          </a:prstGeom>
        </p:spPr>
        <p:txBody>
          <a:bodyPr/>
          <a:lstStyle>
            <a:lvl1pPr marL="0" indent="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1pPr>
            <a:lvl2pPr marL="360000" indent="-36000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2pPr>
            <a:lvl3pPr marL="684000" indent="-324000" algn="l" defTabSz="914400" rtl="0" eaLnBrk="1" latinLnBrk="0" hangingPunct="1">
              <a:lnSpc>
                <a:spcPct val="90000"/>
              </a:lnSpc>
              <a:spcBef>
                <a:spcPts val="600"/>
              </a:spcBef>
              <a:buFont typeface="Arial" panose="020B0604020202020204" pitchFamily="34" charset="0"/>
              <a:buChar char="•"/>
              <a:defRPr sz="2100" kern="1200">
                <a:solidFill>
                  <a:schemeClr val="tx1"/>
                </a:solidFill>
                <a:latin typeface="+mn-lt"/>
                <a:ea typeface="+mn-ea"/>
                <a:cs typeface="+mn-cs"/>
              </a:defRPr>
            </a:lvl3pPr>
            <a:lvl4pPr marL="972000" indent="-288000" algn="l" defTabSz="914400" rtl="0" eaLnBrk="1" latinLnBrk="0" hangingPunct="1">
              <a:lnSpc>
                <a:spcPct val="90000"/>
              </a:lnSpc>
              <a:spcBef>
                <a:spcPts val="600"/>
              </a:spcBef>
              <a:buFont typeface="Arial" panose="020B0604020202020204" pitchFamily="34" charset="0"/>
              <a:buChar char="•"/>
              <a:defRPr sz="1900" kern="1200">
                <a:solidFill>
                  <a:schemeClr val="tx1"/>
                </a:solidFill>
                <a:latin typeface="+mn-lt"/>
                <a:ea typeface="+mn-ea"/>
                <a:cs typeface="+mn-cs"/>
              </a:defRPr>
            </a:lvl4pPr>
            <a:lvl5pPr marL="1224000" indent="-252000" algn="l" defTabSz="914400" rtl="0" eaLnBrk="1" latinLnBrk="0" hangingPunct="1">
              <a:lnSpc>
                <a:spcPct val="90000"/>
              </a:lnSpc>
              <a:spcBef>
                <a:spcPts val="600"/>
              </a:spcBef>
              <a:buFont typeface="Arial" panose="020B0604020202020204" pitchFamily="34" charset="0"/>
              <a:buChar char="•"/>
              <a:defRPr sz="1700" kern="1200" baseline="0">
                <a:solidFill>
                  <a:schemeClr val="tx1"/>
                </a:solidFill>
                <a:latin typeface="+mn-lt"/>
                <a:ea typeface="+mn-ea"/>
                <a:cs typeface="+mn-cs"/>
              </a:defRPr>
            </a:lvl5pPr>
            <a:lvl6pPr marL="1224000" indent="0" algn="l" defTabSz="914400" rtl="0" eaLnBrk="1" latinLnBrk="0" hangingPunct="1">
              <a:lnSpc>
                <a:spcPct val="90000"/>
              </a:lnSpc>
              <a:spcBef>
                <a:spcPts val="600"/>
              </a:spcBef>
              <a:buFont typeface="Arial" panose="020B0604020202020204" pitchFamily="34" charset="0"/>
              <a:buNone/>
              <a:defRPr sz="1500" kern="1200" baseline="0">
                <a:solidFill>
                  <a:schemeClr val="tx1"/>
                </a:solidFill>
                <a:latin typeface="+mn-lt"/>
                <a:ea typeface="+mn-ea"/>
                <a:cs typeface="+mn-cs"/>
              </a:defRPr>
            </a:lvl6pPr>
            <a:lvl7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7pPr>
            <a:lvl8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8pPr>
            <a:lvl9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9pPr>
          </a:lstStyle>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endParaRPr lang="da-DK" sz="1400" dirty="0"/>
          </a:p>
          <a:p>
            <a:endParaRPr lang="da-DK" dirty="0"/>
          </a:p>
          <a:p>
            <a:pPr>
              <a:buFont typeface="Arial" panose="020B0604020202020204" pitchFamily="34" charset="0"/>
              <a:buNone/>
            </a:pPr>
            <a:endParaRPr lang="da-DK" dirty="0"/>
          </a:p>
          <a:p>
            <a:pPr marL="0" lvl="1" indent="0">
              <a:buFont typeface="Arial" panose="020B0604020202020204" pitchFamily="34" charset="0"/>
              <a:buNone/>
            </a:pPr>
            <a:endParaRPr lang="da-DK" dirty="0"/>
          </a:p>
          <a:p>
            <a:endParaRPr lang="da-DK" dirty="0"/>
          </a:p>
          <a:p>
            <a:endParaRPr lang="da-DK" dirty="0"/>
          </a:p>
        </p:txBody>
      </p:sp>
      <p:sp>
        <p:nvSpPr>
          <p:cNvPr id="4" name="Tekstfelt 3">
            <a:extLst>
              <a:ext uri="{FF2B5EF4-FFF2-40B4-BE49-F238E27FC236}">
                <a16:creationId xmlns:a16="http://schemas.microsoft.com/office/drawing/2014/main" id="{2CA6590C-1650-69D6-61C4-4C50734C7DAC}"/>
              </a:ext>
            </a:extLst>
          </p:cNvPr>
          <p:cNvSpPr txBox="1"/>
          <p:nvPr/>
        </p:nvSpPr>
        <p:spPr>
          <a:xfrm>
            <a:off x="1321999" y="4960988"/>
            <a:ext cx="3353514" cy="615553"/>
          </a:xfrm>
          <a:prstGeom prst="rect">
            <a:avLst/>
          </a:prstGeom>
          <a:noFill/>
        </p:spPr>
        <p:txBody>
          <a:bodyPr wrap="square">
            <a:spAutoFit/>
          </a:bodyPr>
          <a:lstStyle/>
          <a:p>
            <a:r>
              <a:rPr lang="da-DK" sz="1600" dirty="0">
                <a:hlinkClick r:id="rId3"/>
              </a:rPr>
              <a:t>https://connect.jobteaser.com</a:t>
            </a:r>
            <a:endParaRPr lang="da-DK" sz="1600" dirty="0"/>
          </a:p>
          <a:p>
            <a:endParaRPr lang="da-DK" dirty="0"/>
          </a:p>
        </p:txBody>
      </p:sp>
      <p:pic>
        <p:nvPicPr>
          <p:cNvPr id="13" name="Billede 12" descr="Et billede, der indeholder tøj, person, tekst, kvinde">
            <a:extLst>
              <a:ext uri="{FF2B5EF4-FFF2-40B4-BE49-F238E27FC236}">
                <a16:creationId xmlns:a16="http://schemas.microsoft.com/office/drawing/2014/main" id="{CF3E2EDB-C37D-8B45-2574-3D1FE98A2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84" y="1385945"/>
            <a:ext cx="5544000" cy="2572031"/>
          </a:xfrm>
          <a:prstGeom prst="rect">
            <a:avLst/>
          </a:prstGeom>
        </p:spPr>
      </p:pic>
      <p:pic>
        <p:nvPicPr>
          <p:cNvPr id="5" name="Billede 4" descr="Et billede, der indeholder tekst, skærmbillede, Font/skrifttype&#10;&#10;Automatisk genereret beskrivelse">
            <a:extLst>
              <a:ext uri="{FF2B5EF4-FFF2-40B4-BE49-F238E27FC236}">
                <a16:creationId xmlns:a16="http://schemas.microsoft.com/office/drawing/2014/main" id="{B3018C81-A6F9-363A-701C-C89F53706C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708" y="1959063"/>
            <a:ext cx="5328000" cy="1960078"/>
          </a:xfrm>
          <a:prstGeom prst="rect">
            <a:avLst/>
          </a:prstGeom>
          <a:ln>
            <a:solidFill>
              <a:schemeClr val="tx1"/>
            </a:solidFill>
          </a:ln>
        </p:spPr>
      </p:pic>
      <p:pic>
        <p:nvPicPr>
          <p:cNvPr id="8" name="Billede 7" descr="Et billede, der indeholder tekst, skærmbillede, Font/skrifttype">
            <a:extLst>
              <a:ext uri="{FF2B5EF4-FFF2-40B4-BE49-F238E27FC236}">
                <a16:creationId xmlns:a16="http://schemas.microsoft.com/office/drawing/2014/main" id="{CFDB94D5-10C4-7ADF-A04F-C99B05F3D5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4144" y="4291071"/>
            <a:ext cx="5796000" cy="1960078"/>
          </a:xfrm>
          <a:prstGeom prst="rect">
            <a:avLst/>
          </a:prstGeom>
          <a:ln>
            <a:solidFill>
              <a:schemeClr val="tx1"/>
            </a:solidFill>
          </a:ln>
        </p:spPr>
      </p:pic>
    </p:spTree>
    <p:extLst>
      <p:ext uri="{BB962C8B-B14F-4D97-AF65-F5344CB8AC3E}">
        <p14:creationId xmlns:p14="http://schemas.microsoft.com/office/powerpoint/2010/main" val="478215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E322D-1B82-4CDB-8E98-EEEBE8C877E8}"/>
              </a:ext>
            </a:extLst>
          </p:cNvPr>
          <p:cNvSpPr>
            <a:spLocks noGrp="1"/>
          </p:cNvSpPr>
          <p:nvPr>
            <p:ph type="title"/>
          </p:nvPr>
        </p:nvSpPr>
        <p:spPr>
          <a:xfrm>
            <a:off x="406326" y="408573"/>
            <a:ext cx="11379347" cy="746400"/>
          </a:xfrm>
        </p:spPr>
        <p:txBody>
          <a:bodyPr/>
          <a:lstStyle/>
          <a:p>
            <a:pPr algn="ctr"/>
            <a:r>
              <a:rPr lang="da-DK" sz="3600" dirty="0" err="1"/>
              <a:t>Apply</a:t>
            </a:r>
            <a:r>
              <a:rPr lang="da-DK" sz="3600" dirty="0"/>
              <a:t> </a:t>
            </a:r>
            <a:r>
              <a:rPr lang="da-DK" sz="3600" dirty="0" err="1"/>
              <a:t>unsolicited</a:t>
            </a:r>
            <a:r>
              <a:rPr lang="da-DK" sz="3600" dirty="0"/>
              <a:t> – do </a:t>
            </a:r>
            <a:r>
              <a:rPr lang="da-DK" sz="3600" dirty="0" err="1"/>
              <a:t>your</a:t>
            </a:r>
            <a:r>
              <a:rPr lang="da-DK" sz="3600" dirty="0"/>
              <a:t> </a:t>
            </a:r>
            <a:r>
              <a:rPr lang="da-DK" sz="3600" dirty="0" err="1"/>
              <a:t>own</a:t>
            </a:r>
            <a:r>
              <a:rPr lang="da-DK" sz="3600" dirty="0"/>
              <a:t> </a:t>
            </a:r>
            <a:r>
              <a:rPr lang="da-DK" sz="3600" dirty="0" err="1"/>
              <a:t>reseach</a:t>
            </a:r>
            <a:endParaRPr lang="da-DK" sz="3600" dirty="0"/>
          </a:p>
        </p:txBody>
      </p:sp>
      <p:pic>
        <p:nvPicPr>
          <p:cNvPr id="9" name="Billede 8">
            <a:extLst>
              <a:ext uri="{FF2B5EF4-FFF2-40B4-BE49-F238E27FC236}">
                <a16:creationId xmlns:a16="http://schemas.microsoft.com/office/drawing/2014/main" id="{062B1A4A-2793-4F83-9C37-3FF0A3FC8D17}"/>
              </a:ext>
            </a:extLst>
          </p:cNvPr>
          <p:cNvPicPr>
            <a:picLocks noChangeAspect="1"/>
          </p:cNvPicPr>
          <p:nvPr/>
        </p:nvPicPr>
        <p:blipFill rotWithShape="1">
          <a:blip r:embed="rId3"/>
          <a:srcRect l="15938" t="14680" r="42884" b="14679"/>
          <a:stretch/>
        </p:blipFill>
        <p:spPr>
          <a:xfrm>
            <a:off x="9349782" y="1437403"/>
            <a:ext cx="2277831" cy="2198048"/>
          </a:xfrm>
          <a:prstGeom prst="rect">
            <a:avLst/>
          </a:prstGeom>
        </p:spPr>
      </p:pic>
      <p:sp>
        <p:nvSpPr>
          <p:cNvPr id="12" name="Rektangel: afrundede hjørner 11">
            <a:extLst>
              <a:ext uri="{FF2B5EF4-FFF2-40B4-BE49-F238E27FC236}">
                <a16:creationId xmlns:a16="http://schemas.microsoft.com/office/drawing/2014/main" id="{56F67FCA-7D10-4B71-BC09-3FBA6063241E}"/>
              </a:ext>
            </a:extLst>
          </p:cNvPr>
          <p:cNvSpPr/>
          <p:nvPr/>
        </p:nvSpPr>
        <p:spPr>
          <a:xfrm>
            <a:off x="230584" y="2840854"/>
            <a:ext cx="5381236" cy="332895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numCol="1" rtlCol="0" anchor="ctr"/>
          <a:lstStyle/>
          <a:p>
            <a:pPr marL="171450" indent="-171450">
              <a:buFont typeface="Arial" panose="020B0604020202020204" pitchFamily="34" charset="0"/>
              <a:buChar char="•"/>
            </a:pPr>
            <a:r>
              <a:rPr lang="da-DK" sz="1600" dirty="0"/>
              <a:t>SDU Jobbank</a:t>
            </a:r>
          </a:p>
          <a:p>
            <a:pPr marL="628650" lvl="1" indent="-171450">
              <a:buFont typeface="Arial" panose="020B0604020202020204" pitchFamily="34" charset="0"/>
              <a:buChar char="•"/>
            </a:pPr>
            <a:r>
              <a:rPr lang="da-DK" sz="1600" dirty="0" err="1"/>
              <a:t>Also</a:t>
            </a:r>
            <a:r>
              <a:rPr lang="da-DK" sz="1600" dirty="0"/>
              <a:t> look at student jobs, </a:t>
            </a:r>
            <a:r>
              <a:rPr lang="da-DK" sz="1600" dirty="0" err="1"/>
              <a:t>projects</a:t>
            </a:r>
            <a:r>
              <a:rPr lang="da-DK" sz="1600" dirty="0"/>
              <a:t> and </a:t>
            </a:r>
            <a:r>
              <a:rPr lang="da-DK" sz="1600" dirty="0" err="1"/>
              <a:t>full</a:t>
            </a:r>
            <a:r>
              <a:rPr lang="da-DK" sz="1600" dirty="0"/>
              <a:t> time positions – </a:t>
            </a:r>
            <a:r>
              <a:rPr lang="da-DK" sz="1600" dirty="0" err="1"/>
              <a:t>possible</a:t>
            </a:r>
            <a:r>
              <a:rPr lang="da-DK" sz="1600" dirty="0"/>
              <a:t> </a:t>
            </a:r>
            <a:r>
              <a:rPr lang="da-DK" sz="1600" dirty="0" err="1"/>
              <a:t>openings</a:t>
            </a:r>
            <a:endParaRPr lang="da-DK" sz="1600" dirty="0"/>
          </a:p>
          <a:p>
            <a:pPr marL="171450" indent="-171450">
              <a:buFont typeface="Arial" panose="020B0604020202020204" pitchFamily="34" charset="0"/>
              <a:buChar char="•"/>
            </a:pPr>
            <a:r>
              <a:rPr lang="da-DK" sz="1600" dirty="0" err="1"/>
              <a:t>Other</a:t>
            </a:r>
            <a:r>
              <a:rPr lang="da-DK" sz="1600" dirty="0"/>
              <a:t> job portals, eg. Jobindex</a:t>
            </a:r>
          </a:p>
          <a:p>
            <a:pPr marL="171450" indent="-171450">
              <a:buFont typeface="Arial" panose="020B0604020202020204" pitchFamily="34" charset="0"/>
              <a:buChar char="•"/>
            </a:pPr>
            <a:r>
              <a:rPr lang="da-DK" sz="1600" dirty="0"/>
              <a:t>LinkedIn: </a:t>
            </a:r>
            <a:r>
              <a:rPr lang="da-DK" sz="1600" dirty="0" err="1"/>
              <a:t>companies</a:t>
            </a:r>
            <a:r>
              <a:rPr lang="da-DK" sz="1600" dirty="0"/>
              <a:t> and </a:t>
            </a:r>
            <a:r>
              <a:rPr lang="da-DK" sz="1600" dirty="0" err="1"/>
              <a:t>other</a:t>
            </a:r>
            <a:r>
              <a:rPr lang="da-DK" sz="1600" dirty="0"/>
              <a:t> cand.merc.-</a:t>
            </a:r>
            <a:r>
              <a:rPr lang="da-DK" sz="1600" dirty="0" err="1"/>
              <a:t>candidates</a:t>
            </a:r>
            <a:endParaRPr lang="da-DK" sz="1600" dirty="0"/>
          </a:p>
          <a:p>
            <a:pPr marL="171450" indent="-171450">
              <a:buFont typeface="Arial" panose="020B0604020202020204" pitchFamily="34" charset="0"/>
              <a:buChar char="•"/>
            </a:pPr>
            <a:r>
              <a:rPr lang="da-DK" sz="1600" dirty="0" err="1"/>
              <a:t>Alumnet</a:t>
            </a:r>
            <a:r>
              <a:rPr lang="da-DK" sz="1600" dirty="0"/>
              <a:t>, SDU: find </a:t>
            </a:r>
            <a:r>
              <a:rPr lang="da-DK" sz="1600" dirty="0" err="1"/>
              <a:t>alumni</a:t>
            </a:r>
            <a:r>
              <a:rPr lang="da-DK" sz="1600" dirty="0"/>
              <a:t> </a:t>
            </a:r>
            <a:r>
              <a:rPr lang="da-DK" sz="1600" dirty="0" err="1"/>
              <a:t>that</a:t>
            </a:r>
            <a:r>
              <a:rPr lang="da-DK" sz="1600" dirty="0"/>
              <a:t> </a:t>
            </a:r>
            <a:r>
              <a:rPr lang="da-DK" sz="1600" dirty="0" err="1"/>
              <a:t>could</a:t>
            </a:r>
            <a:r>
              <a:rPr lang="da-DK" sz="1600" dirty="0"/>
              <a:t> </a:t>
            </a:r>
            <a:r>
              <a:rPr lang="da-DK" sz="1600" dirty="0" err="1"/>
              <a:t>help</a:t>
            </a:r>
            <a:r>
              <a:rPr lang="da-DK" sz="1600" dirty="0"/>
              <a:t> </a:t>
            </a:r>
            <a:r>
              <a:rPr lang="da-DK" sz="1600" dirty="0" err="1"/>
              <a:t>you</a:t>
            </a:r>
            <a:r>
              <a:rPr lang="da-DK" sz="1600" dirty="0"/>
              <a:t> </a:t>
            </a:r>
          </a:p>
          <a:p>
            <a:pPr marL="171450" indent="-171450">
              <a:buFont typeface="Arial" panose="020B0604020202020204" pitchFamily="34" charset="0"/>
              <a:buChar char="•"/>
            </a:pPr>
            <a:r>
              <a:rPr lang="da-DK" sz="1600" dirty="0"/>
              <a:t>National and </a:t>
            </a:r>
            <a:r>
              <a:rPr lang="da-DK" sz="1600" dirty="0" err="1"/>
              <a:t>local</a:t>
            </a:r>
            <a:r>
              <a:rPr lang="da-DK" sz="1600" dirty="0"/>
              <a:t> media</a:t>
            </a:r>
          </a:p>
          <a:p>
            <a:pPr marL="171450" indent="-171450">
              <a:buFont typeface="Arial" panose="020B0604020202020204" pitchFamily="34" charset="0"/>
              <a:buChar char="•"/>
            </a:pPr>
            <a:r>
              <a:rPr lang="da-DK" sz="1600" dirty="0"/>
              <a:t>Databases – the </a:t>
            </a:r>
            <a:r>
              <a:rPr lang="da-DK" sz="1600" dirty="0" err="1"/>
              <a:t>library</a:t>
            </a:r>
            <a:r>
              <a:rPr lang="da-DK" sz="1600" dirty="0"/>
              <a:t> </a:t>
            </a:r>
            <a:r>
              <a:rPr lang="da-DK" sz="1600" dirty="0" err="1"/>
              <a:t>can</a:t>
            </a:r>
            <a:r>
              <a:rPr lang="da-DK" sz="1600" dirty="0"/>
              <a:t> </a:t>
            </a:r>
            <a:r>
              <a:rPr lang="da-DK" sz="1600" dirty="0" err="1"/>
              <a:t>help</a:t>
            </a:r>
            <a:endParaRPr lang="da-DK" sz="1600" dirty="0"/>
          </a:p>
          <a:p>
            <a:pPr marL="171450" indent="-171450">
              <a:buFont typeface="Arial" panose="020B0604020202020204" pitchFamily="34" charset="0"/>
              <a:buChar char="•"/>
            </a:pPr>
            <a:r>
              <a:rPr lang="da-DK" sz="1600" dirty="0" err="1">
                <a:solidFill>
                  <a:schemeClr val="tx1"/>
                </a:solidFill>
              </a:rPr>
              <a:t>Use</a:t>
            </a:r>
            <a:r>
              <a:rPr lang="da-DK" sz="1600" dirty="0">
                <a:solidFill>
                  <a:schemeClr val="tx1"/>
                </a:solidFill>
              </a:rPr>
              <a:t> </a:t>
            </a:r>
            <a:r>
              <a:rPr lang="da-DK" sz="1600" dirty="0" err="1">
                <a:solidFill>
                  <a:schemeClr val="tx1"/>
                </a:solidFill>
              </a:rPr>
              <a:t>your</a:t>
            </a:r>
            <a:r>
              <a:rPr lang="da-DK" sz="1600" dirty="0">
                <a:solidFill>
                  <a:schemeClr val="tx1"/>
                </a:solidFill>
              </a:rPr>
              <a:t> </a:t>
            </a:r>
            <a:r>
              <a:rPr lang="da-DK" sz="1600" dirty="0" err="1">
                <a:solidFill>
                  <a:schemeClr val="tx1"/>
                </a:solidFill>
              </a:rPr>
              <a:t>existing</a:t>
            </a:r>
            <a:r>
              <a:rPr lang="da-DK" sz="1600" dirty="0">
                <a:solidFill>
                  <a:schemeClr val="tx1"/>
                </a:solidFill>
              </a:rPr>
              <a:t> private and professional </a:t>
            </a:r>
            <a:r>
              <a:rPr lang="da-DK" sz="1600" dirty="0" err="1">
                <a:solidFill>
                  <a:schemeClr val="tx1"/>
                </a:solidFill>
              </a:rPr>
              <a:t>network</a:t>
            </a:r>
            <a:endParaRPr lang="da-DK" sz="1600" dirty="0">
              <a:solidFill>
                <a:schemeClr val="tx1"/>
              </a:solidFill>
            </a:endParaRPr>
          </a:p>
        </p:txBody>
      </p:sp>
      <p:pic>
        <p:nvPicPr>
          <p:cNvPr id="15" name="Billede 14">
            <a:extLst>
              <a:ext uri="{FF2B5EF4-FFF2-40B4-BE49-F238E27FC236}">
                <a16:creationId xmlns:a16="http://schemas.microsoft.com/office/drawing/2014/main" id="{995B7C49-45B7-40F4-8EE8-73EA0D428ED5}"/>
              </a:ext>
            </a:extLst>
          </p:cNvPr>
          <p:cNvPicPr>
            <a:picLocks noChangeAspect="1"/>
          </p:cNvPicPr>
          <p:nvPr/>
        </p:nvPicPr>
        <p:blipFill rotWithShape="1">
          <a:blip r:embed="rId4"/>
          <a:srcRect l="15758" t="25770" r="53863" b="59265"/>
          <a:stretch/>
        </p:blipFill>
        <p:spPr>
          <a:xfrm>
            <a:off x="8655703" y="4502789"/>
            <a:ext cx="2909453" cy="776338"/>
          </a:xfrm>
          <a:prstGeom prst="rect">
            <a:avLst/>
          </a:prstGeom>
        </p:spPr>
      </p:pic>
      <p:pic>
        <p:nvPicPr>
          <p:cNvPr id="4" name="Billede 3">
            <a:extLst>
              <a:ext uri="{FF2B5EF4-FFF2-40B4-BE49-F238E27FC236}">
                <a16:creationId xmlns:a16="http://schemas.microsoft.com/office/drawing/2014/main" id="{2A4DECBF-EAF3-4D9E-B49D-CEE23F9FF9B5}"/>
              </a:ext>
            </a:extLst>
          </p:cNvPr>
          <p:cNvPicPr>
            <a:picLocks noChangeAspect="1"/>
          </p:cNvPicPr>
          <p:nvPr/>
        </p:nvPicPr>
        <p:blipFill>
          <a:blip r:embed="rId5"/>
          <a:stretch>
            <a:fillRect/>
          </a:stretch>
        </p:blipFill>
        <p:spPr>
          <a:xfrm>
            <a:off x="6314715" y="2536427"/>
            <a:ext cx="2749475" cy="2064350"/>
          </a:xfrm>
          <a:prstGeom prst="rect">
            <a:avLst/>
          </a:prstGeom>
        </p:spPr>
      </p:pic>
      <p:pic>
        <p:nvPicPr>
          <p:cNvPr id="1026" name="Picture 2" descr="Syddansk Universitets netværk for alumner - Home | Facebook">
            <a:extLst>
              <a:ext uri="{FF2B5EF4-FFF2-40B4-BE49-F238E27FC236}">
                <a16:creationId xmlns:a16="http://schemas.microsoft.com/office/drawing/2014/main" id="{0D42832A-08B2-4B69-A868-52B100795E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9525" y="1437403"/>
            <a:ext cx="2133600" cy="19249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lledresultat for tv2 business">
            <a:extLst>
              <a:ext uri="{FF2B5EF4-FFF2-40B4-BE49-F238E27FC236}">
                <a16:creationId xmlns:a16="http://schemas.microsoft.com/office/drawing/2014/main" id="{0B706968-D3AD-9CB4-D3E2-4D10E9041B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7396" y="5268664"/>
            <a:ext cx="2933700"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98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A828E2-BEDC-49C5-8E13-B997287E1B2A}"/>
              </a:ext>
            </a:extLst>
          </p:cNvPr>
          <p:cNvSpPr>
            <a:spLocks noGrp="1"/>
          </p:cNvSpPr>
          <p:nvPr>
            <p:ph type="title"/>
          </p:nvPr>
        </p:nvSpPr>
        <p:spPr>
          <a:xfrm>
            <a:off x="377748" y="453600"/>
            <a:ext cx="5975757" cy="1248208"/>
          </a:xfrm>
        </p:spPr>
        <p:txBody>
          <a:bodyPr anchor="t">
            <a:normAutofit/>
          </a:bodyPr>
          <a:lstStyle/>
          <a:p>
            <a:pPr algn="ctr"/>
            <a:r>
              <a:rPr lang="da-DK" dirty="0"/>
              <a:t>How </a:t>
            </a:r>
            <a:r>
              <a:rPr lang="da-DK" dirty="0" err="1"/>
              <a:t>can</a:t>
            </a:r>
            <a:r>
              <a:rPr lang="da-DK" dirty="0"/>
              <a:t> the </a:t>
            </a:r>
            <a:r>
              <a:rPr lang="da-DK" dirty="0" err="1"/>
              <a:t>Career</a:t>
            </a:r>
            <a:r>
              <a:rPr lang="da-DK" dirty="0"/>
              <a:t> Services </a:t>
            </a:r>
            <a:r>
              <a:rPr lang="da-DK" dirty="0" err="1"/>
              <a:t>help</a:t>
            </a:r>
            <a:r>
              <a:rPr lang="da-DK" dirty="0"/>
              <a:t> </a:t>
            </a:r>
            <a:r>
              <a:rPr lang="da-DK" dirty="0" err="1"/>
              <a:t>you</a:t>
            </a:r>
            <a:r>
              <a:rPr lang="da-DK" dirty="0"/>
              <a:t>?</a:t>
            </a:r>
          </a:p>
        </p:txBody>
      </p:sp>
      <p:sp>
        <p:nvSpPr>
          <p:cNvPr id="3" name="Pladsholder til indhold 2">
            <a:extLst>
              <a:ext uri="{FF2B5EF4-FFF2-40B4-BE49-F238E27FC236}">
                <a16:creationId xmlns:a16="http://schemas.microsoft.com/office/drawing/2014/main" id="{2061BC6E-3A1F-46B1-93D4-1D0B911F2A2B}"/>
              </a:ext>
            </a:extLst>
          </p:cNvPr>
          <p:cNvSpPr>
            <a:spLocks noGrp="1"/>
          </p:cNvSpPr>
          <p:nvPr>
            <p:ph idx="1"/>
          </p:nvPr>
        </p:nvSpPr>
        <p:spPr>
          <a:xfrm>
            <a:off x="406305" y="1989137"/>
            <a:ext cx="5947200" cy="4023473"/>
          </a:xfrm>
        </p:spPr>
        <p:txBody>
          <a:bodyPr>
            <a:normAutofit/>
          </a:bodyPr>
          <a:lstStyle/>
          <a:p>
            <a:pPr>
              <a:buNone/>
            </a:pPr>
            <a:r>
              <a:rPr lang="en-US" sz="1700" dirty="0"/>
              <a:t>Get feedback and inputs on your thoughts:</a:t>
            </a:r>
          </a:p>
          <a:p>
            <a:pPr marL="645750" lvl="1" indent="-285750"/>
            <a:r>
              <a:rPr lang="en-US" dirty="0"/>
              <a:t>Where and how do I find relevant posts and organizations?</a:t>
            </a:r>
          </a:p>
          <a:p>
            <a:pPr marL="645750" lvl="1" indent="-285750"/>
            <a:r>
              <a:rPr lang="en-US" dirty="0"/>
              <a:t>How do I contact an organization?</a:t>
            </a:r>
          </a:p>
          <a:p>
            <a:pPr marL="645750" lvl="1" indent="-285750"/>
            <a:r>
              <a:rPr lang="en-US" dirty="0"/>
              <a:t>How do I communicate my competences?</a:t>
            </a:r>
          </a:p>
          <a:p>
            <a:pPr marL="645750" lvl="1" indent="-285750"/>
            <a:r>
              <a:rPr lang="en-US" dirty="0"/>
              <a:t>How do I make a targeted application and CV?</a:t>
            </a:r>
          </a:p>
          <a:p>
            <a:pPr marL="645750" lvl="1" indent="-285750"/>
            <a:r>
              <a:rPr lang="en-US" dirty="0"/>
              <a:t>How do I prepare for a dialogue with the organization?</a:t>
            </a:r>
          </a:p>
          <a:p>
            <a:pPr marL="645750" lvl="1" indent="-285750"/>
            <a:r>
              <a:rPr lang="en-US" dirty="0"/>
              <a:t>How can I use this experience as a career strategy?</a:t>
            </a:r>
          </a:p>
          <a:p>
            <a:pPr marL="645750" lvl="1" indent="-285750"/>
            <a:endParaRPr lang="en-US" sz="1700" dirty="0"/>
          </a:p>
          <a:p>
            <a:endParaRPr lang="da-DK" sz="1700" dirty="0"/>
          </a:p>
          <a:p>
            <a:r>
              <a:rPr lang="da-DK" sz="1700" dirty="0"/>
              <a:t>Go to mitsdu.dk – </a:t>
            </a:r>
            <a:r>
              <a:rPr lang="da-DK" sz="1700" dirty="0" err="1"/>
              <a:t>career</a:t>
            </a:r>
            <a:r>
              <a:rPr lang="da-DK" sz="1700" dirty="0"/>
              <a:t> </a:t>
            </a:r>
            <a:r>
              <a:rPr lang="da-DK" sz="1700" dirty="0" err="1"/>
              <a:t>paths</a:t>
            </a:r>
            <a:endParaRPr lang="da-DK" sz="1700" dirty="0"/>
          </a:p>
          <a:p>
            <a:r>
              <a:rPr lang="da-DK" sz="1700" dirty="0"/>
              <a:t>Online info om </a:t>
            </a:r>
            <a:r>
              <a:rPr lang="da-DK" sz="1700" dirty="0" err="1"/>
              <a:t>internships</a:t>
            </a:r>
            <a:r>
              <a:rPr lang="da-DK" sz="1700" dirty="0"/>
              <a:t> or book a talk with </a:t>
            </a:r>
            <a:r>
              <a:rPr lang="da-DK" sz="1700" dirty="0" err="1"/>
              <a:t>us</a:t>
            </a:r>
            <a:r>
              <a:rPr lang="da-DK" sz="1700" dirty="0"/>
              <a:t>:</a:t>
            </a:r>
            <a:endParaRPr lang="da-DK" sz="1700" b="1" dirty="0"/>
          </a:p>
          <a:p>
            <a:r>
              <a:rPr lang="da-DK" sz="1300" dirty="0">
                <a:hlinkClick r:id="rId3"/>
              </a:rPr>
              <a:t>https://mitsdu.dk/en/mit_studie/kandidat/candmerc_odense/karriereveje/find-en-praktik-eller-studiejob</a:t>
            </a:r>
            <a:endParaRPr lang="da-DK" sz="1300" dirty="0"/>
          </a:p>
          <a:p>
            <a:endParaRPr lang="da-DK" sz="1300" b="1" dirty="0"/>
          </a:p>
          <a:p>
            <a:endParaRPr lang="da-DK" sz="1300" dirty="0"/>
          </a:p>
        </p:txBody>
      </p:sp>
      <p:pic>
        <p:nvPicPr>
          <p:cNvPr id="9" name="Billede 8">
            <a:extLst>
              <a:ext uri="{FF2B5EF4-FFF2-40B4-BE49-F238E27FC236}">
                <a16:creationId xmlns:a16="http://schemas.microsoft.com/office/drawing/2014/main" id="{233C0926-09C1-40EC-967E-96D91AC543BC}"/>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t="13798" r="-2" b="2839"/>
          <a:stretch/>
        </p:blipFill>
        <p:spPr>
          <a:xfrm>
            <a:off x="6710401" y="10"/>
            <a:ext cx="5481600" cy="6845746"/>
          </a:xfrm>
          <a:prstGeom prst="rect">
            <a:avLst/>
          </a:prstGeom>
          <a:noFill/>
        </p:spPr>
      </p:pic>
      <p:sp>
        <p:nvSpPr>
          <p:cNvPr id="14" name="Text Placeholder 4">
            <a:extLst>
              <a:ext uri="{FF2B5EF4-FFF2-40B4-BE49-F238E27FC236}">
                <a16:creationId xmlns:a16="http://schemas.microsoft.com/office/drawing/2014/main" id="{BFBC5502-80F8-4CE3-957C-C91566C95237}"/>
              </a:ext>
            </a:extLst>
          </p:cNvPr>
          <p:cNvSpPr>
            <a:spLocks noGrp="1"/>
          </p:cNvSpPr>
          <p:nvPr>
            <p:ph type="body" sz="quarter" idx="14"/>
          </p:nvPr>
        </p:nvSpPr>
        <p:spPr>
          <a:xfrm>
            <a:off x="10540800" y="6174000"/>
            <a:ext cx="1249200" cy="338400"/>
          </a:xfrm>
        </p:spPr>
        <p:txBody>
          <a:bodyPr/>
          <a:lstStyle/>
          <a:p>
            <a:endParaRPr lang="en-US"/>
          </a:p>
        </p:txBody>
      </p:sp>
    </p:spTree>
    <p:extLst>
      <p:ext uri="{BB962C8B-B14F-4D97-AF65-F5344CB8AC3E}">
        <p14:creationId xmlns:p14="http://schemas.microsoft.com/office/powerpoint/2010/main" val="2915184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94F6E-0E61-CA05-7171-FB867EFFCF9C}"/>
              </a:ext>
            </a:extLst>
          </p:cNvPr>
          <p:cNvSpPr>
            <a:spLocks noGrp="1"/>
          </p:cNvSpPr>
          <p:nvPr>
            <p:ph type="title"/>
          </p:nvPr>
        </p:nvSpPr>
        <p:spPr>
          <a:xfrm>
            <a:off x="410400" y="1028246"/>
            <a:ext cx="5366267" cy="1884283"/>
          </a:xfrm>
        </p:spPr>
        <p:txBody>
          <a:bodyPr anchor="t">
            <a:normAutofit/>
          </a:bodyPr>
          <a:lstStyle/>
          <a:p>
            <a:r>
              <a:rPr lang="da-DK" dirty="0"/>
              <a:t>My </a:t>
            </a:r>
            <a:r>
              <a:rPr lang="da-DK" dirty="0" err="1"/>
              <a:t>advices</a:t>
            </a:r>
            <a:r>
              <a:rPr lang="da-DK" dirty="0"/>
              <a:t> to </a:t>
            </a:r>
            <a:r>
              <a:rPr lang="da-DK" dirty="0" err="1"/>
              <a:t>you</a:t>
            </a:r>
            <a:endParaRPr lang="da-DK"/>
          </a:p>
        </p:txBody>
      </p:sp>
      <p:sp>
        <p:nvSpPr>
          <p:cNvPr id="4" name="Pladsholder til dato 3">
            <a:extLst>
              <a:ext uri="{FF2B5EF4-FFF2-40B4-BE49-F238E27FC236}">
                <a16:creationId xmlns:a16="http://schemas.microsoft.com/office/drawing/2014/main" id="{679DBF18-049E-05AD-D791-3DA78D1B7914}"/>
              </a:ext>
            </a:extLst>
          </p:cNvPr>
          <p:cNvSpPr>
            <a:spLocks noGrp="1"/>
          </p:cNvSpPr>
          <p:nvPr>
            <p:ph type="dt" sz="half" idx="20"/>
          </p:nvPr>
        </p:nvSpPr>
        <p:spPr/>
        <p:txBody>
          <a:bodyPr/>
          <a:lstStyle/>
          <a:p>
            <a:pPr>
              <a:spcAft>
                <a:spcPts val="600"/>
              </a:spcAft>
            </a:pPr>
            <a:fld id="{749C29D0-5177-40BB-9E09-72664A7967F8}" type="datetime1">
              <a:rPr lang="da-DK" smtClean="0"/>
              <a:pPr>
                <a:spcAft>
                  <a:spcPts val="600"/>
                </a:spcAft>
              </a:pPr>
              <a:t>30-04-2024</a:t>
            </a:fld>
            <a:endParaRPr lang="da-DK"/>
          </a:p>
        </p:txBody>
      </p:sp>
      <p:sp>
        <p:nvSpPr>
          <p:cNvPr id="5" name="Pladsholder til slidenummer 4">
            <a:extLst>
              <a:ext uri="{FF2B5EF4-FFF2-40B4-BE49-F238E27FC236}">
                <a16:creationId xmlns:a16="http://schemas.microsoft.com/office/drawing/2014/main" id="{6B1580F5-35C8-AC00-B355-C5B955BB113B}"/>
              </a:ext>
            </a:extLst>
          </p:cNvPr>
          <p:cNvSpPr>
            <a:spLocks noGrp="1"/>
          </p:cNvSpPr>
          <p:nvPr>
            <p:ph type="sldNum" sz="quarter" idx="22"/>
          </p:nvPr>
        </p:nvSpPr>
        <p:spPr/>
        <p:txBody>
          <a:bodyPr/>
          <a:lstStyle/>
          <a:p>
            <a:pPr>
              <a:spcAft>
                <a:spcPts val="600"/>
              </a:spcAft>
            </a:pPr>
            <a:fld id="{45D37B1E-C366-494F-A587-962AD9AABC83}" type="slidenum">
              <a:rPr lang="da-DK" smtClean="0"/>
              <a:pPr>
                <a:spcAft>
                  <a:spcPts val="600"/>
                </a:spcAft>
              </a:pPr>
              <a:t>7</a:t>
            </a:fld>
            <a:endParaRPr lang="da-DK"/>
          </a:p>
        </p:txBody>
      </p:sp>
      <p:graphicFrame>
        <p:nvGraphicFramePr>
          <p:cNvPr id="7" name="Pladsholder til indhold 2">
            <a:extLst>
              <a:ext uri="{FF2B5EF4-FFF2-40B4-BE49-F238E27FC236}">
                <a16:creationId xmlns:a16="http://schemas.microsoft.com/office/drawing/2014/main" id="{F9490392-0FBC-9940-5AAF-C4C2826481DB}"/>
              </a:ext>
            </a:extLst>
          </p:cNvPr>
          <p:cNvGraphicFramePr>
            <a:graphicFrameLocks noGrp="1"/>
          </p:cNvGraphicFramePr>
          <p:nvPr>
            <p:ph sz="quarter" idx="19"/>
            <p:extLst>
              <p:ext uri="{D42A27DB-BD31-4B8C-83A1-F6EECF244321}">
                <p14:modId xmlns:p14="http://schemas.microsoft.com/office/powerpoint/2010/main" val="1301116604"/>
              </p:ext>
            </p:extLst>
          </p:nvPr>
        </p:nvGraphicFramePr>
        <p:xfrm>
          <a:off x="5612534" y="1140389"/>
          <a:ext cx="5366267" cy="4825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84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8C77-B7C4-47D8-96E7-18584B034A32}"/>
              </a:ext>
            </a:extLst>
          </p:cNvPr>
          <p:cNvSpPr>
            <a:spLocks noGrp="1"/>
          </p:cNvSpPr>
          <p:nvPr>
            <p:ph type="ctrTitle"/>
          </p:nvPr>
        </p:nvSpPr>
        <p:spPr/>
        <p:txBody>
          <a:bodyPr/>
          <a:lstStyle/>
          <a:p>
            <a:pPr algn="ctr"/>
            <a:r>
              <a:rPr lang="da-DK" dirty="0"/>
              <a:t>Career Management </a:t>
            </a:r>
            <a:r>
              <a:rPr lang="da-DK" dirty="0" err="1"/>
              <a:t>Skills</a:t>
            </a:r>
            <a:endParaRPr lang="da-DK" dirty="0"/>
          </a:p>
        </p:txBody>
      </p:sp>
      <p:sp>
        <p:nvSpPr>
          <p:cNvPr id="3" name="Pladsholder til dato 2">
            <a:extLst>
              <a:ext uri="{FF2B5EF4-FFF2-40B4-BE49-F238E27FC236}">
                <a16:creationId xmlns:a16="http://schemas.microsoft.com/office/drawing/2014/main" id="{E5FD71CA-9D71-4A37-A34E-787BAC0E9732}"/>
              </a:ext>
            </a:extLst>
          </p:cNvPr>
          <p:cNvSpPr>
            <a:spLocks noGrp="1"/>
          </p:cNvSpPr>
          <p:nvPr>
            <p:ph type="dt" sz="half" idx="2"/>
          </p:nvPr>
        </p:nvSpPr>
        <p:spPr/>
        <p:txBody>
          <a:bodyPr/>
          <a:lstStyle/>
          <a:p>
            <a:fld id="{80B0AA5A-8A0C-45FA-BA86-83DD2F49116A}" type="datetime1">
              <a:rPr lang="da-DK" smtClean="0"/>
              <a:t>30-04-2024</a:t>
            </a:fld>
            <a:endParaRPr lang="da-DK" dirty="0"/>
          </a:p>
        </p:txBody>
      </p:sp>
    </p:spTree>
    <p:extLst>
      <p:ext uri="{BB962C8B-B14F-4D97-AF65-F5344CB8AC3E}">
        <p14:creationId xmlns:p14="http://schemas.microsoft.com/office/powerpoint/2010/main" val="229876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FF0CD-A730-4094-B5D0-36E8B4E22A7D}"/>
              </a:ext>
            </a:extLst>
          </p:cNvPr>
          <p:cNvSpPr>
            <a:spLocks noGrp="1"/>
          </p:cNvSpPr>
          <p:nvPr>
            <p:ph type="title"/>
          </p:nvPr>
        </p:nvSpPr>
        <p:spPr>
          <a:xfrm>
            <a:off x="377748" y="453600"/>
            <a:ext cx="11412000" cy="1119561"/>
          </a:xfrm>
        </p:spPr>
        <p:txBody>
          <a:bodyPr anchor="ctr">
            <a:normAutofit/>
          </a:bodyPr>
          <a:lstStyle/>
          <a:p>
            <a:r>
              <a:rPr lang="da-DK" dirty="0" err="1"/>
              <a:t>What</a:t>
            </a:r>
            <a:r>
              <a:rPr lang="da-DK" dirty="0"/>
              <a:t> is Career Management </a:t>
            </a:r>
            <a:r>
              <a:rPr lang="da-DK" dirty="0" err="1"/>
              <a:t>Skills</a:t>
            </a:r>
            <a:r>
              <a:rPr lang="da-DK" dirty="0"/>
              <a:t>?</a:t>
            </a:r>
          </a:p>
        </p:txBody>
      </p:sp>
      <p:sp>
        <p:nvSpPr>
          <p:cNvPr id="3" name="Pladsholder til indhold 2">
            <a:extLst>
              <a:ext uri="{FF2B5EF4-FFF2-40B4-BE49-F238E27FC236}">
                <a16:creationId xmlns:a16="http://schemas.microsoft.com/office/drawing/2014/main" id="{7D22D857-5122-4617-9AC2-E2039D156470}"/>
              </a:ext>
            </a:extLst>
          </p:cNvPr>
          <p:cNvSpPr>
            <a:spLocks noGrp="1"/>
          </p:cNvSpPr>
          <p:nvPr>
            <p:ph idx="1"/>
          </p:nvPr>
        </p:nvSpPr>
        <p:spPr>
          <a:xfrm>
            <a:off x="406306" y="1976285"/>
            <a:ext cx="7645742" cy="3865716"/>
          </a:xfrm>
        </p:spPr>
        <p:txBody>
          <a:bodyPr/>
          <a:lstStyle/>
          <a:p>
            <a:r>
              <a:rPr lang="da-DK" dirty="0"/>
              <a:t>An online 4 </a:t>
            </a:r>
            <a:r>
              <a:rPr lang="da-DK" dirty="0" err="1"/>
              <a:t>module</a:t>
            </a:r>
            <a:r>
              <a:rPr lang="da-DK" dirty="0"/>
              <a:t> </a:t>
            </a:r>
            <a:r>
              <a:rPr lang="da-DK" dirty="0" err="1"/>
              <a:t>course</a:t>
            </a:r>
            <a:r>
              <a:rPr lang="da-DK" dirty="0"/>
              <a:t> in </a:t>
            </a:r>
            <a:r>
              <a:rPr lang="da-DK" dirty="0" err="1"/>
              <a:t>connection</a:t>
            </a:r>
            <a:r>
              <a:rPr lang="da-DK" dirty="0"/>
              <a:t> to </a:t>
            </a:r>
            <a:r>
              <a:rPr lang="da-DK" dirty="0" err="1"/>
              <a:t>your</a:t>
            </a:r>
            <a:r>
              <a:rPr lang="da-DK" dirty="0"/>
              <a:t> Project and Trainee </a:t>
            </a:r>
            <a:r>
              <a:rPr lang="da-DK" dirty="0" err="1"/>
              <a:t>Period</a:t>
            </a:r>
            <a:endParaRPr lang="da-DK" dirty="0"/>
          </a:p>
          <a:p>
            <a:r>
              <a:rPr lang="da-DK" dirty="0" err="1"/>
              <a:t>Facilitated</a:t>
            </a:r>
            <a:r>
              <a:rPr lang="da-DK" dirty="0"/>
              <a:t> by a </a:t>
            </a:r>
            <a:r>
              <a:rPr lang="da-DK" dirty="0" err="1"/>
              <a:t>Career</a:t>
            </a:r>
            <a:r>
              <a:rPr lang="da-DK" dirty="0"/>
              <a:t> </a:t>
            </a:r>
            <a:r>
              <a:rPr lang="da-DK" dirty="0" err="1"/>
              <a:t>Counselor</a:t>
            </a:r>
            <a:r>
              <a:rPr lang="da-DK" dirty="0"/>
              <a:t> from SDU RIO</a:t>
            </a:r>
          </a:p>
          <a:p>
            <a:pPr lvl="1"/>
            <a:r>
              <a:rPr lang="da-DK" dirty="0"/>
              <a:t>1 </a:t>
            </a:r>
            <a:r>
              <a:rPr lang="da-DK" dirty="0" err="1"/>
              <a:t>synchronous</a:t>
            </a:r>
            <a:r>
              <a:rPr lang="da-DK" dirty="0"/>
              <a:t> webinar in the </a:t>
            </a:r>
            <a:r>
              <a:rPr lang="da-DK" dirty="0" err="1"/>
              <a:t>beginning</a:t>
            </a:r>
            <a:r>
              <a:rPr lang="da-DK" dirty="0"/>
              <a:t> of the semester</a:t>
            </a:r>
          </a:p>
          <a:p>
            <a:pPr lvl="1"/>
            <a:r>
              <a:rPr lang="da-DK" dirty="0"/>
              <a:t>Rest of the </a:t>
            </a:r>
            <a:r>
              <a:rPr lang="da-DK" dirty="0" err="1"/>
              <a:t>activities</a:t>
            </a:r>
            <a:r>
              <a:rPr lang="da-DK" dirty="0"/>
              <a:t> </a:t>
            </a:r>
            <a:r>
              <a:rPr lang="da-DK" dirty="0" err="1"/>
              <a:t>are</a:t>
            </a:r>
            <a:r>
              <a:rPr lang="da-DK" dirty="0"/>
              <a:t> </a:t>
            </a:r>
            <a:r>
              <a:rPr lang="da-DK" dirty="0" err="1"/>
              <a:t>asynchronous</a:t>
            </a:r>
            <a:endParaRPr lang="da-DK" dirty="0"/>
          </a:p>
          <a:p>
            <a:endParaRPr lang="da-DK" dirty="0"/>
          </a:p>
          <a:p>
            <a:r>
              <a:rPr lang="da-DK" dirty="0"/>
              <a:t>The purpose of the </a:t>
            </a:r>
            <a:r>
              <a:rPr lang="da-DK" dirty="0" err="1"/>
              <a:t>course</a:t>
            </a:r>
            <a:r>
              <a:rPr lang="da-DK" dirty="0"/>
              <a:t> is:</a:t>
            </a:r>
          </a:p>
          <a:p>
            <a:pPr lvl="1"/>
            <a:r>
              <a:rPr lang="da-DK" sz="1600" dirty="0" err="1"/>
              <a:t>Inspire</a:t>
            </a:r>
            <a:r>
              <a:rPr lang="da-DK" sz="1600" dirty="0"/>
              <a:t> </a:t>
            </a:r>
            <a:r>
              <a:rPr lang="da-DK" sz="1600" dirty="0" err="1"/>
              <a:t>you</a:t>
            </a:r>
            <a:r>
              <a:rPr lang="da-DK" sz="1600" dirty="0"/>
              <a:t> to </a:t>
            </a:r>
            <a:r>
              <a:rPr lang="da-DK" sz="1600" dirty="0" err="1"/>
              <a:t>get</a:t>
            </a:r>
            <a:r>
              <a:rPr lang="da-DK" sz="1600" dirty="0"/>
              <a:t> the most out of </a:t>
            </a:r>
            <a:r>
              <a:rPr lang="da-DK" sz="1600" dirty="0" err="1"/>
              <a:t>your</a:t>
            </a:r>
            <a:r>
              <a:rPr lang="da-DK" sz="1600" dirty="0"/>
              <a:t> </a:t>
            </a:r>
            <a:r>
              <a:rPr lang="da-DK" sz="1600" dirty="0" err="1"/>
              <a:t>project</a:t>
            </a:r>
            <a:r>
              <a:rPr lang="da-DK" sz="1600" dirty="0"/>
              <a:t> </a:t>
            </a:r>
            <a:r>
              <a:rPr lang="da-DK" sz="1600" dirty="0" err="1"/>
              <a:t>period</a:t>
            </a:r>
            <a:r>
              <a:rPr lang="da-DK" sz="1600" dirty="0"/>
              <a:t> </a:t>
            </a:r>
            <a:r>
              <a:rPr lang="da-DK" sz="1600" dirty="0" err="1"/>
              <a:t>career</a:t>
            </a:r>
            <a:r>
              <a:rPr lang="da-DK" sz="1600" dirty="0"/>
              <a:t> wise</a:t>
            </a:r>
          </a:p>
          <a:p>
            <a:pPr lvl="1"/>
            <a:r>
              <a:rPr lang="da-DK" sz="1600" dirty="0" err="1"/>
              <a:t>Increase</a:t>
            </a:r>
            <a:r>
              <a:rPr lang="da-DK" sz="1600" dirty="0"/>
              <a:t> </a:t>
            </a:r>
            <a:r>
              <a:rPr lang="da-DK" sz="1600" dirty="0" err="1"/>
              <a:t>your</a:t>
            </a:r>
            <a:r>
              <a:rPr lang="da-DK" sz="1600" dirty="0"/>
              <a:t> chances of </a:t>
            </a:r>
            <a:r>
              <a:rPr lang="da-DK" sz="1600" dirty="0" err="1"/>
              <a:t>getting</a:t>
            </a:r>
            <a:r>
              <a:rPr lang="da-DK" sz="1600" dirty="0"/>
              <a:t> a job </a:t>
            </a:r>
            <a:r>
              <a:rPr lang="da-DK" sz="1600" dirty="0" err="1"/>
              <a:t>after</a:t>
            </a:r>
            <a:r>
              <a:rPr lang="da-DK" sz="1600" dirty="0"/>
              <a:t> graduation</a:t>
            </a:r>
          </a:p>
          <a:p>
            <a:pPr lvl="1"/>
            <a:r>
              <a:rPr lang="da-DK" sz="1600" dirty="0" err="1"/>
              <a:t>Prepare</a:t>
            </a:r>
            <a:r>
              <a:rPr lang="da-DK" sz="1600" dirty="0"/>
              <a:t> </a:t>
            </a:r>
            <a:r>
              <a:rPr lang="da-DK" sz="1600" dirty="0" err="1"/>
              <a:t>you</a:t>
            </a:r>
            <a:r>
              <a:rPr lang="da-DK" sz="1600" dirty="0"/>
              <a:t> to </a:t>
            </a:r>
            <a:r>
              <a:rPr lang="da-DK" sz="1600" dirty="0" err="1"/>
              <a:t>make</a:t>
            </a:r>
            <a:r>
              <a:rPr lang="da-DK" sz="1600" dirty="0"/>
              <a:t> decisions </a:t>
            </a:r>
            <a:r>
              <a:rPr lang="da-DK" sz="1600" dirty="0" err="1"/>
              <a:t>about</a:t>
            </a:r>
            <a:r>
              <a:rPr lang="da-DK" sz="1600" dirty="0"/>
              <a:t> </a:t>
            </a:r>
            <a:r>
              <a:rPr lang="da-DK" sz="1600" dirty="0" err="1"/>
              <a:t>your</a:t>
            </a:r>
            <a:r>
              <a:rPr lang="da-DK" sz="1600" dirty="0"/>
              <a:t> </a:t>
            </a:r>
            <a:r>
              <a:rPr lang="da-DK" sz="1600" dirty="0" err="1"/>
              <a:t>career</a:t>
            </a:r>
            <a:endParaRPr lang="da-DK" sz="1600" dirty="0"/>
          </a:p>
          <a:p>
            <a:endParaRPr lang="da-DK" dirty="0"/>
          </a:p>
          <a:p>
            <a:r>
              <a:rPr lang="da-DK" dirty="0" err="1"/>
              <a:t>Topics</a:t>
            </a:r>
            <a:r>
              <a:rPr lang="da-DK" dirty="0"/>
              <a:t> </a:t>
            </a:r>
            <a:r>
              <a:rPr lang="da-DK" dirty="0" err="1"/>
              <a:t>centered</a:t>
            </a:r>
            <a:r>
              <a:rPr lang="da-DK" dirty="0"/>
              <a:t> </a:t>
            </a:r>
            <a:r>
              <a:rPr lang="da-DK" dirty="0" err="1"/>
              <a:t>around</a:t>
            </a:r>
            <a:r>
              <a:rPr lang="da-DK" dirty="0"/>
              <a:t> </a:t>
            </a:r>
            <a:r>
              <a:rPr lang="da-DK" dirty="0" err="1"/>
              <a:t>your</a:t>
            </a:r>
            <a:r>
              <a:rPr lang="da-DK" dirty="0"/>
              <a:t> </a:t>
            </a:r>
            <a:r>
              <a:rPr lang="da-DK" dirty="0" err="1"/>
              <a:t>experiences</a:t>
            </a:r>
            <a:r>
              <a:rPr lang="da-DK" dirty="0"/>
              <a:t> in </a:t>
            </a:r>
            <a:r>
              <a:rPr lang="da-DK" dirty="0" err="1"/>
              <a:t>your</a:t>
            </a:r>
            <a:r>
              <a:rPr lang="da-DK" dirty="0"/>
              <a:t> </a:t>
            </a:r>
            <a:r>
              <a:rPr lang="da-DK" dirty="0" err="1"/>
              <a:t>project</a:t>
            </a:r>
            <a:r>
              <a:rPr lang="da-DK" dirty="0"/>
              <a:t> </a:t>
            </a:r>
            <a:r>
              <a:rPr lang="da-DK" dirty="0" err="1"/>
              <a:t>organization</a:t>
            </a:r>
            <a:endParaRPr lang="da-DK" dirty="0"/>
          </a:p>
          <a:p>
            <a:pPr lvl="1"/>
            <a:r>
              <a:rPr lang="da-DK" sz="1600" dirty="0" err="1"/>
              <a:t>Competences</a:t>
            </a:r>
            <a:endParaRPr lang="da-DK" sz="1600" dirty="0"/>
          </a:p>
          <a:p>
            <a:pPr lvl="1"/>
            <a:r>
              <a:rPr lang="da-DK" sz="1600" dirty="0"/>
              <a:t>Networking</a:t>
            </a:r>
          </a:p>
          <a:p>
            <a:pPr lvl="1"/>
            <a:r>
              <a:rPr lang="da-DK" sz="1600" dirty="0"/>
              <a:t>Career </a:t>
            </a:r>
            <a:r>
              <a:rPr lang="da-DK" sz="1600" dirty="0" err="1"/>
              <a:t>strategies</a:t>
            </a:r>
            <a:r>
              <a:rPr lang="da-DK" sz="1600" dirty="0"/>
              <a:t> and </a:t>
            </a:r>
            <a:r>
              <a:rPr lang="da-DK" sz="1600" dirty="0" err="1"/>
              <a:t>tools</a:t>
            </a:r>
            <a:r>
              <a:rPr lang="da-DK" sz="1600" dirty="0"/>
              <a:t> to </a:t>
            </a:r>
            <a:r>
              <a:rPr lang="da-DK" sz="1600" dirty="0" err="1"/>
              <a:t>apply</a:t>
            </a:r>
            <a:r>
              <a:rPr lang="da-DK" sz="1600" dirty="0"/>
              <a:t> for jobs</a:t>
            </a:r>
            <a:endParaRPr lang="da-DK" dirty="0"/>
          </a:p>
          <a:p>
            <a:endParaRPr lang="da-DK" dirty="0"/>
          </a:p>
        </p:txBody>
      </p:sp>
      <p:pic>
        <p:nvPicPr>
          <p:cNvPr id="6" name="Billede 5" descr="Person, der er i bygning">
            <a:extLst>
              <a:ext uri="{FF2B5EF4-FFF2-40B4-BE49-F238E27FC236}">
                <a16:creationId xmlns:a16="http://schemas.microsoft.com/office/drawing/2014/main" id="{498B6A88-5B0C-4D5C-8C83-F92BE2E182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511" r="7192"/>
          <a:stretch/>
        </p:blipFill>
        <p:spPr>
          <a:xfrm>
            <a:off x="8561033" y="0"/>
            <a:ext cx="3630967" cy="6858000"/>
          </a:xfrm>
          <a:prstGeom prst="rect">
            <a:avLst/>
          </a:prstGeom>
        </p:spPr>
      </p:pic>
    </p:spTree>
    <p:extLst>
      <p:ext uri="{BB962C8B-B14F-4D97-AF65-F5344CB8AC3E}">
        <p14:creationId xmlns:p14="http://schemas.microsoft.com/office/powerpoint/2010/main" val="1840572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msj\AppData\Local\Temp\1\Templafy\PowerPointVsto\Assets\42c8995a-6438-4e83-8baf-4545a40326a2.jpeg"/>
</p:tagLst>
</file>

<file path=ppt/theme/theme1.xml><?xml version="1.0" encoding="utf-8"?>
<a:theme xmlns:a="http://schemas.openxmlformats.org/drawingml/2006/main" name="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FormConfiguration><![CDATA[{"formFields":[],"formDataEntries":[]}]]></TemplafyFormConfiguration>
</file>

<file path=customXml/item2.xml><?xml version="1.0" encoding="utf-8"?>
<TemplafyTemplateConfiguration><![CDATA[{"elementsMetadata":[],"transformationConfigurations":[{"language":"{{DocumentLanguage}}","disableUpdates":false,"type":"proofingLanguage"}],"templateName":"","templateDescription":"","enableDocumentContentUpdater":true,"version":"1.3"}]]></TemplafyTemplateConfiguration>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6921329540560416","enableDocumentContentUpdater":true,"version":"1.3"}]]></TemplafySlideTemplateConfiguration>
</file>

<file path=customXml/item5.xml><?xml version="1.0" encoding="utf-8"?>
<TemplafySlideFormConfiguration><![CDATA[{"formFields":[],"formDataEntries":[]}]]></TemplafySlideFormConfiguration>
</file>

<file path=customXml/item6.xml><?xml version="1.0" encoding="utf-8"?>
<TemplafySlideTemplateConfiguration><![CDATA[{"documentContentValidatorConfiguration":{"enableDocumentContentValidator":false,"documentContentValidatorVersion":0},"elementsMetadata":[],"slideId":"636921329541496790","enableDocumentContentUpdater":true,"version":"1.3"}]]></TemplafySlideTemplateConfiguration>
</file>

<file path=customXml/itemProps1.xml><?xml version="1.0" encoding="utf-8"?>
<ds:datastoreItem xmlns:ds="http://schemas.openxmlformats.org/officeDocument/2006/customXml" ds:itemID="{C5CD5A01-6378-494D-B71B-D23DEC9A120C}">
  <ds:schemaRefs/>
</ds:datastoreItem>
</file>

<file path=customXml/itemProps2.xml><?xml version="1.0" encoding="utf-8"?>
<ds:datastoreItem xmlns:ds="http://schemas.openxmlformats.org/officeDocument/2006/customXml" ds:itemID="{C484C70F-0F64-4774-853F-19FDF7E1F81D}">
  <ds:schemaRefs/>
</ds:datastoreItem>
</file>

<file path=customXml/itemProps3.xml><?xml version="1.0" encoding="utf-8"?>
<ds:datastoreItem xmlns:ds="http://schemas.openxmlformats.org/officeDocument/2006/customXml" ds:itemID="{43723FED-A2E0-415E-8B28-139637BC092B}">
  <ds:schemaRefs/>
</ds:datastoreItem>
</file>

<file path=customXml/itemProps4.xml><?xml version="1.0" encoding="utf-8"?>
<ds:datastoreItem xmlns:ds="http://schemas.openxmlformats.org/officeDocument/2006/customXml" ds:itemID="{80A386E5-FB57-411F-ACEC-E4C4608EF981}">
  <ds:schemaRefs/>
</ds:datastoreItem>
</file>

<file path=customXml/itemProps5.xml><?xml version="1.0" encoding="utf-8"?>
<ds:datastoreItem xmlns:ds="http://schemas.openxmlformats.org/officeDocument/2006/customXml" ds:itemID="{AB6030D5-BCDD-426E-8913-152EAE6D3877}">
  <ds:schemaRefs/>
</ds:datastoreItem>
</file>

<file path=customXml/itemProps6.xml><?xml version="1.0" encoding="utf-8"?>
<ds:datastoreItem xmlns:ds="http://schemas.openxmlformats.org/officeDocument/2006/customXml" ds:itemID="{3C302438-84D4-4410-883F-41F2AB7D30E2}">
  <ds:schemaRefs/>
</ds:datastoreItem>
</file>

<file path=docProps/app.xml><?xml version="1.0" encoding="utf-8"?>
<Properties xmlns="http://schemas.openxmlformats.org/officeDocument/2006/extended-properties" xmlns:vt="http://schemas.openxmlformats.org/officeDocument/2006/docPropsVTypes">
  <Template>SDU widescreen dateA</Template>
  <TotalTime>0</TotalTime>
  <Words>805</Words>
  <Application>Microsoft Office PowerPoint</Application>
  <PresentationFormat>Widescreen</PresentationFormat>
  <Paragraphs>125</Paragraphs>
  <Slides>13</Slides>
  <Notes>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13</vt:i4>
      </vt:variant>
    </vt:vector>
  </HeadingPairs>
  <TitlesOfParts>
    <vt:vector size="17" baseType="lpstr">
      <vt:lpstr>Arial</vt:lpstr>
      <vt:lpstr>Gill Sans MT</vt:lpstr>
      <vt:lpstr>Wingdings</vt:lpstr>
      <vt:lpstr>Blank</vt:lpstr>
      <vt:lpstr>Project &amp; Trainee Period  Short introduction on how to find a project organization &amp; Career Management Skills</vt:lpstr>
      <vt:lpstr>Why choose a Project and Trainee Period?</vt:lpstr>
      <vt:lpstr>What would you like to gain from a  Project &amp; Trainee Period?</vt:lpstr>
      <vt:lpstr>Use the platform SDU Job bank  </vt:lpstr>
      <vt:lpstr>Apply unsolicited – do your own reseach</vt:lpstr>
      <vt:lpstr>How can the Career Services help you?</vt:lpstr>
      <vt:lpstr>My advices to you</vt:lpstr>
      <vt:lpstr>Career Management Skills</vt:lpstr>
      <vt:lpstr>What is Career Management Skills?</vt:lpstr>
      <vt:lpstr>From the Course Description (10, 20 ECTS)</vt:lpstr>
      <vt:lpstr>How is it organized?</vt:lpstr>
      <vt:lpstr>Student inputs from this semester</vt:lpstr>
      <vt:lpstr>Thank you – and hope to see you again!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2019-01-15T10:32:39Z</dcterms:created>
  <dcterms:modified xsi:type="dcterms:W3CDTF">2024-04-30T07:12:24Z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2019-04-29T11:09:13.8320115Z</vt:lpwstr>
  </property>
  <property fmtid="{D5CDD505-2E9C-101B-9397-08002B2CF9AE}" pid="3" name="TemplafyTenantId">
    <vt:lpwstr>sdu</vt:lpwstr>
  </property>
  <property fmtid="{D5CDD505-2E9C-101B-9397-08002B2CF9AE}" pid="4" name="TemplafyTemplateId">
    <vt:lpwstr>636921197437006162</vt:lpwstr>
  </property>
  <property fmtid="{D5CDD505-2E9C-101B-9397-08002B2CF9AE}" pid="5" name="TemplafyUserProfileId">
    <vt:lpwstr>636602608448130187</vt:lpwstr>
  </property>
  <property fmtid="{D5CDD505-2E9C-101B-9397-08002B2CF9AE}" pid="6" name="TemplafyLanguageCode">
    <vt:lpwstr>da-DK</vt:lpwstr>
  </property>
</Properties>
</file>