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3" r:id="rId3"/>
    <p:sldId id="309" r:id="rId4"/>
    <p:sldId id="310" r:id="rId5"/>
    <p:sldId id="307" r:id="rId6"/>
    <p:sldId id="311" r:id="rId7"/>
    <p:sldId id="327" r:id="rId8"/>
    <p:sldId id="341" r:id="rId9"/>
    <p:sldId id="334" r:id="rId10"/>
    <p:sldId id="312" r:id="rId11"/>
    <p:sldId id="342" r:id="rId12"/>
    <p:sldId id="343" r:id="rId13"/>
    <p:sldId id="290" r:id="rId14"/>
    <p:sldId id="345" r:id="rId15"/>
    <p:sldId id="335" r:id="rId16"/>
    <p:sldId id="344" r:id="rId17"/>
    <p:sldId id="346" r:id="rId18"/>
    <p:sldId id="281" r:id="rId19"/>
  </p:sldIdLst>
  <p:sldSz cx="9144000" cy="6858000" type="screen4x3"/>
  <p:notesSz cx="6858000" cy="9144000"/>
  <p:custDataLst>
    <p:tags r:id="rId22"/>
  </p:custDataLst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10" y="-84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1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CFFA5B-B440-452D-B07C-CEA126B58E5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0624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7A3D46E-A9F8-4C43-AB49-91F50D5B71D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170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B78DAF-B1D3-4F48-89B3-8B93D1CC4AE5}" type="slidenum">
              <a:rPr lang="da-DK" smtClean="0"/>
              <a:pPr/>
              <a:t>1</a:t>
            </a:fld>
            <a:endParaRPr lang="da-DK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0125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3575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4960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40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0612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766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24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5388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9748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3130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6763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552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0266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3D46E-A9F8-4C43-AB49-91F50D5B71D8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276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8CE8A-3497-4A4C-9CBA-DF9BD95E28A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5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902E2-2901-4B45-A494-D32DED1D68F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7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A8E38-75E2-4621-8E3C-DAFD8FD2C7C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2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857250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2012</a:t>
            </a: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143000" y="6572250"/>
            <a:ext cx="4725144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Marketing Theory | lecture I		Niklas Woermann</a:t>
            </a:r>
            <a:endParaRPr lang="en-GB" dirty="0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AFC0F-2756-4061-BFBD-D0B9CA8C273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7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4623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357431"/>
            <a:ext cx="4040188" cy="37687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64623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357429"/>
            <a:ext cx="4041775" cy="3768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857250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2012</a:t>
            </a:r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143000" y="6572250"/>
            <a:ext cx="4725144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Niklas Woermann</a:t>
            </a: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20AE6-FBE2-40F5-B6FC-08907F371FE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4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857250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2012</a:t>
            </a:r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143000" y="6572250"/>
            <a:ext cx="4725144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Niklas Woermann</a:t>
            </a: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FBACE-2B47-42C4-9D77-360F938041C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7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857250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2012</a:t>
            </a:r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143000" y="6572250"/>
            <a:ext cx="4725144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Niklas Woermann</a:t>
            </a: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F0B4-88F4-46D7-8677-D86BCAB9296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2574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000364" y="273050"/>
            <a:ext cx="5686436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2574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857250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2012</a:t>
            </a: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143000" y="6572250"/>
            <a:ext cx="4725144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Niklas Woermann</a:t>
            </a: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F64E7-2A2A-4A4B-AFA7-DAB8B0A3172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0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918" y="50006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57158" y="357166"/>
            <a:ext cx="8429684" cy="464347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85918" y="55673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857250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2012</a:t>
            </a: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143000" y="6572250"/>
            <a:ext cx="4725144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Niklas Woermann</a:t>
            </a: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A31D0-6EE2-4BC1-A432-DD3A9EC5315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3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6537325"/>
            <a:ext cx="9144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for at redigere titeltypografi i masteren</a:t>
            </a:r>
          </a:p>
        </p:txBody>
      </p:sp>
      <p:sp>
        <p:nvSpPr>
          <p:cNvPr id="1028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for at redigere typografi i masteren</a:t>
            </a:r>
          </a:p>
          <a:p>
            <a:pPr lvl="1"/>
            <a:r>
              <a:rPr lang="en-GB" smtClean="0"/>
              <a:t>Andet niveau</a:t>
            </a:r>
          </a:p>
          <a:p>
            <a:pPr lvl="2"/>
            <a:r>
              <a:rPr lang="en-GB" smtClean="0"/>
              <a:t>Tredje niveau</a:t>
            </a:r>
          </a:p>
          <a:p>
            <a:pPr lvl="3"/>
            <a:r>
              <a:rPr lang="en-GB" smtClean="0"/>
              <a:t>Fjerde niveau</a:t>
            </a:r>
          </a:p>
          <a:p>
            <a:pPr lvl="4"/>
            <a:r>
              <a:rPr lang="en-GB" smtClean="0"/>
              <a:t>Femte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572250"/>
            <a:ext cx="428625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89898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77104E58-3F2D-4D3F-B0A9-17D6C7402E7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42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i="0" u="none" kern="1200">
          <a:solidFill>
            <a:schemeClr val="tx1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  <a:ea typeface="MS PGothic" pitchFamily="34" charset="-128"/>
          <a:cs typeface="ＭＳ Ｐゴシック" pitchFamily="-10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  <a:ea typeface="MS PGothic" pitchFamily="34" charset="-128"/>
          <a:cs typeface="ＭＳ Ｐゴシック" pitchFamily="-10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  <a:ea typeface="MS PGothic" pitchFamily="34" charset="-128"/>
          <a:cs typeface="ＭＳ Ｐゴシック" pitchFamily="-10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  <a:ea typeface="MS PGothic" pitchFamily="34" charset="-128"/>
          <a:cs typeface="ＭＳ Ｐゴシック" pitchFamily="-10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ejviser.sdu.dk/opslag?lid=3210" TargetMode="External"/><Relationship Id="rId4" Type="http://schemas.openxmlformats.org/officeDocument/2006/relationships/hyperlink" Target="mailto:vejledning.merc.od@sam.sdu.dk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u.dk/en/information_til/studerende_ved_sdu/din_uddannelse/kandidat/cand_merc_odense/special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/>
          <a:p>
            <a:r>
              <a:rPr lang="da-DK" sz="3600" dirty="0" smtClean="0"/>
              <a:t>Planning and </a:t>
            </a:r>
            <a:r>
              <a:rPr lang="da-DK" sz="3600" dirty="0" err="1" smtClean="0"/>
              <a:t>Starting</a:t>
            </a:r>
            <a:r>
              <a:rPr lang="da-DK" sz="3600" dirty="0" smtClean="0"/>
              <a:t> </a:t>
            </a:r>
            <a:r>
              <a:rPr lang="da-DK" sz="3600" dirty="0" err="1" smtClean="0"/>
              <a:t>your</a:t>
            </a:r>
            <a:r>
              <a:rPr lang="da-DK" sz="3600" dirty="0" smtClean="0"/>
              <a:t> Master </a:t>
            </a:r>
            <a:r>
              <a:rPr lang="da-DK" sz="3600" dirty="0" err="1" smtClean="0"/>
              <a:t>Thesis</a:t>
            </a:r>
            <a:r>
              <a:rPr lang="da-DK" sz="3600" dirty="0" smtClean="0"/>
              <a:t> </a:t>
            </a:r>
            <a:br>
              <a:rPr lang="da-DK" sz="3600" dirty="0" smtClean="0"/>
            </a:br>
            <a:r>
              <a:rPr lang="da-DK" sz="3600" dirty="0" smtClean="0"/>
              <a:t/>
            </a:r>
            <a:br>
              <a:rPr lang="da-DK" sz="3600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sz="2000" b="0" dirty="0"/>
              <a:t>for students of the </a:t>
            </a:r>
            <a:r>
              <a:rPr lang="da-DK" sz="2000" b="0" dirty="0" smtClean="0"/>
              <a:t>M. </a:t>
            </a:r>
            <a:r>
              <a:rPr lang="da-DK" sz="2000" b="0" dirty="0" err="1" smtClean="0"/>
              <a:t>Sc</a:t>
            </a:r>
            <a:r>
              <a:rPr lang="da-DK" sz="2000" b="0" dirty="0" smtClean="0"/>
              <a:t>. /Cand. Merc. in</a:t>
            </a:r>
            <a:br>
              <a:rPr lang="da-DK" sz="2000" b="0" dirty="0" smtClean="0"/>
            </a:br>
            <a:r>
              <a:rPr lang="da-DK" sz="2000" b="0" dirty="0" smtClean="0">
                <a:solidFill>
                  <a:srgbClr val="0070C0"/>
                </a:solidFill>
              </a:rPr>
              <a:t>Marketing, Globalization and Culture</a:t>
            </a:r>
            <a:br>
              <a:rPr lang="da-DK" sz="2000" b="0" dirty="0" smtClean="0">
                <a:solidFill>
                  <a:srgbClr val="0070C0"/>
                </a:solidFill>
              </a:rPr>
            </a:br>
            <a:r>
              <a:rPr lang="en-US" sz="2000" b="0" dirty="0">
                <a:solidFill>
                  <a:srgbClr val="0070C0"/>
                </a:solidFill>
              </a:rPr>
              <a:t>Brand Management and Marketing </a:t>
            </a:r>
            <a:r>
              <a:rPr lang="en-US" sz="2000" b="0" dirty="0" smtClean="0">
                <a:solidFill>
                  <a:srgbClr val="0070C0"/>
                </a:solidFill>
              </a:rPr>
              <a:t>Communication</a:t>
            </a:r>
            <a:r>
              <a:rPr lang="en-US" sz="2000" b="0" dirty="0">
                <a:solidFill>
                  <a:srgbClr val="0070C0"/>
                </a:solidFill>
              </a:rPr>
              <a:t/>
            </a:r>
            <a:br>
              <a:rPr lang="en-US" sz="2000" b="0" dirty="0">
                <a:solidFill>
                  <a:srgbClr val="0070C0"/>
                </a:solidFill>
              </a:rPr>
            </a:br>
            <a:endParaRPr lang="da-DK" sz="2000" b="0" dirty="0" smtClean="0">
              <a:solidFill>
                <a:srgbClr val="0070C0"/>
              </a:solidFill>
            </a:endParaRP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752600"/>
          </a:xfrm>
        </p:spPr>
        <p:txBody>
          <a:bodyPr/>
          <a:lstStyle/>
          <a:p>
            <a:pPr algn="l"/>
            <a:r>
              <a:rPr lang="da-DK" dirty="0" smtClean="0"/>
              <a:t>Gry Høngsmark Knudsen</a:t>
            </a:r>
          </a:p>
          <a:p>
            <a:pPr algn="l"/>
            <a:r>
              <a:rPr lang="da-DK" dirty="0" smtClean="0"/>
              <a:t>Department of Marketing &amp; Management</a:t>
            </a:r>
          </a:p>
          <a:p>
            <a:pPr algn="l"/>
            <a:r>
              <a:rPr lang="da-DK" dirty="0" err="1" smtClean="0"/>
              <a:t>Consumption</a:t>
            </a:r>
            <a:r>
              <a:rPr lang="da-DK" dirty="0" smtClean="0"/>
              <a:t>, Culture &amp; Commerce</a:t>
            </a:r>
          </a:p>
          <a:p>
            <a:pPr algn="l"/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topic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Possible starting points:</a:t>
            </a:r>
          </a:p>
          <a:p>
            <a:r>
              <a:rPr lang="en-US" dirty="0" smtClean="0"/>
              <a:t>An idea or phenomenon</a:t>
            </a:r>
          </a:p>
          <a:p>
            <a:r>
              <a:rPr lang="en-US" dirty="0" smtClean="0"/>
              <a:t>A supervisor &amp; his/her research</a:t>
            </a:r>
          </a:p>
          <a:p>
            <a:r>
              <a:rPr lang="en-US" dirty="0" smtClean="0"/>
              <a:t>A text or theory</a:t>
            </a:r>
          </a:p>
          <a:p>
            <a:r>
              <a:rPr lang="en-US" dirty="0" smtClean="0"/>
              <a:t>A data set</a:t>
            </a:r>
          </a:p>
          <a:p>
            <a:endParaRPr lang="en-US" dirty="0"/>
          </a:p>
          <a:p>
            <a:r>
              <a:rPr lang="en-US" dirty="0" smtClean="0"/>
              <a:t>Write about </a:t>
            </a:r>
            <a:r>
              <a:rPr lang="mr-IN" dirty="0" smtClean="0"/>
              <a:t>–</a:t>
            </a:r>
            <a:r>
              <a:rPr lang="en-US" dirty="0" smtClean="0"/>
              <a:t> find out what is interesting about it to you</a:t>
            </a:r>
          </a:p>
          <a:p>
            <a:pPr marL="0" indent="0">
              <a:buNone/>
            </a:pPr>
            <a:r>
              <a:rPr lang="en-US" dirty="0" smtClean="0"/>
              <a:t>	the topic of my thesis is...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this is interesting/ important because...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point I want to make is</a:t>
            </a:r>
            <a:r>
              <a:rPr lang="da-DK" dirty="0" smtClean="0"/>
              <a:t>...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591085"/>
              </p:ext>
            </p:extLst>
          </p:nvPr>
        </p:nvGraphicFramePr>
        <p:xfrm>
          <a:off x="395536" y="188640"/>
          <a:ext cx="8208912" cy="6257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389"/>
                <a:gridCol w="3162844"/>
                <a:gridCol w="4309679"/>
              </a:tblGrid>
              <a:tr h="93009">
                <a:tc>
                  <a:txBody>
                    <a:bodyPr/>
                    <a:lstStyle/>
                    <a:p>
                      <a:pPr algn="l" fontAlgn="t"/>
                      <a:r>
                        <a:rPr lang="da-DK" sz="1050" b="1" u="none" strike="noStrike" dirty="0" err="1">
                          <a:effectLst/>
                        </a:rPr>
                        <a:t>Name</a:t>
                      </a:r>
                      <a:endParaRPr lang="da-DK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effectLst/>
                        </a:rPr>
                        <a:t>Range of possible topics and preferred methods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effectLst/>
                        </a:rPr>
                        <a:t>Specific projects suggested – Details to be worked out by the students.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 anchor="b"/>
                </a:tc>
              </a:tr>
              <a:tr h="279030">
                <a:tc>
                  <a:txBody>
                    <a:bodyPr/>
                    <a:lstStyle/>
                    <a:p>
                      <a:pPr algn="l" fontAlgn="t"/>
                      <a:r>
                        <a:rPr lang="da-DK" sz="1050" u="none" strike="noStrike">
                          <a:effectLst/>
                        </a:rPr>
                        <a:t>Gry Knudsen </a:t>
                      </a:r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50" u="none" strike="noStrike" dirty="0">
                          <a:effectLst/>
                        </a:rPr>
                        <a:t>CCT, Social Media, </a:t>
                      </a:r>
                      <a:r>
                        <a:rPr lang="da-DK" sz="1050" u="none" strike="noStrike" dirty="0" err="1">
                          <a:effectLst/>
                        </a:rPr>
                        <a:t>Discourse</a:t>
                      </a:r>
                      <a:r>
                        <a:rPr lang="da-DK" sz="1050" u="none" strike="noStrike" dirty="0">
                          <a:effectLst/>
                        </a:rPr>
                        <a:t> Analysis, </a:t>
                      </a:r>
                      <a:r>
                        <a:rPr lang="da-DK" sz="1050" u="none" strike="noStrike" dirty="0" err="1">
                          <a:effectLst/>
                        </a:rPr>
                        <a:t>Gender</a:t>
                      </a:r>
                      <a:r>
                        <a:rPr lang="da-DK" sz="1050" u="none" strike="noStrike" dirty="0">
                          <a:effectLst/>
                        </a:rPr>
                        <a:t>, </a:t>
                      </a:r>
                      <a:r>
                        <a:rPr lang="da-DK" sz="1050" u="none" strike="noStrike" dirty="0" err="1">
                          <a:effectLst/>
                        </a:rPr>
                        <a:t>Advertising</a:t>
                      </a:r>
                      <a:r>
                        <a:rPr lang="da-DK" sz="1050" u="none" strike="noStrike" dirty="0">
                          <a:effectLst/>
                        </a:rPr>
                        <a:t>, </a:t>
                      </a:r>
                      <a:r>
                        <a:rPr lang="da-DK" sz="1050" u="none" strike="noStrike" dirty="0" err="1">
                          <a:effectLst/>
                        </a:rPr>
                        <a:t>Textual</a:t>
                      </a:r>
                      <a:r>
                        <a:rPr lang="da-DK" sz="1050" u="none" strike="noStrike" dirty="0">
                          <a:effectLst/>
                        </a:rPr>
                        <a:t> Studies, </a:t>
                      </a:r>
                      <a:r>
                        <a:rPr lang="da-DK" sz="1050" u="none" strike="noStrike" dirty="0" err="1">
                          <a:effectLst/>
                        </a:rPr>
                        <a:t>Qualitative</a:t>
                      </a:r>
                      <a:r>
                        <a:rPr lang="da-DK" sz="1050" u="none" strike="noStrike" dirty="0">
                          <a:effectLst/>
                        </a:rPr>
                        <a:t> Methods, digital data, digital </a:t>
                      </a:r>
                      <a:r>
                        <a:rPr lang="da-DK" sz="1050" u="none" strike="noStrike" dirty="0" err="1">
                          <a:effectLst/>
                        </a:rPr>
                        <a:t>methods</a:t>
                      </a:r>
                      <a:r>
                        <a:rPr lang="da-DK" sz="1050" u="none" strike="noStrike" dirty="0">
                          <a:effectLst/>
                        </a:rPr>
                        <a:t>, reception </a:t>
                      </a:r>
                      <a:r>
                        <a:rPr lang="da-DK" sz="1050" u="none" strike="noStrike" dirty="0" err="1">
                          <a:effectLst/>
                        </a:rPr>
                        <a:t>analysis</a:t>
                      </a:r>
                      <a:endParaRPr lang="da-DK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t"/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</a:tr>
              <a:tr h="186019">
                <a:tc>
                  <a:txBody>
                    <a:bodyPr/>
                    <a:lstStyle/>
                    <a:p>
                      <a:pPr algn="l" fontAlgn="t"/>
                      <a:r>
                        <a:rPr lang="da-DK" sz="1050" u="none" strike="noStrike">
                          <a:effectLst/>
                        </a:rPr>
                        <a:t>Dannie Kjeldgaard </a:t>
                      </a:r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</a:rPr>
                        <a:t>Globlalization, (Cultural) branding, consumer behavior, CCT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</a:rPr>
                        <a:t>Nordic Market Contexts, The Arctic/Greenland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</a:tr>
              <a:tr h="279030">
                <a:tc>
                  <a:txBody>
                    <a:bodyPr/>
                    <a:lstStyle/>
                    <a:p>
                      <a:pPr algn="l" fontAlgn="t"/>
                      <a:r>
                        <a:rPr lang="da-DK" sz="1050" u="none" strike="noStrike">
                          <a:effectLst/>
                        </a:rPr>
                        <a:t>Dorthe Kristensen </a:t>
                      </a:r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</a:rPr>
                        <a:t>ethnography/ qualitative methods, Food consumption, health practices, brand communities.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</a:rPr>
                        <a:t>Self tracking/ self monitoring, food labels, dietary fashions (food supplement, paleo etc),  food branding, pharmaceutical product branding,  addiction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</a:tr>
              <a:tr h="292982">
                <a:tc>
                  <a:txBody>
                    <a:bodyPr/>
                    <a:lstStyle/>
                    <a:p>
                      <a:pPr algn="l" fontAlgn="t"/>
                      <a:r>
                        <a:rPr lang="da-DK" sz="1050" u="none" strike="noStrike">
                          <a:effectLst/>
                        </a:rPr>
                        <a:t>Domen Bajde</a:t>
                      </a:r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</a:rPr>
                        <a:t>Topics related to marketing across culture, consumer research and morality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</a:rPr>
                        <a:t>Crowdfunding from the perspective of the “crowd”; Lending to the poor: The case of Danish MyC4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</a:tr>
              <a:tr h="1395147">
                <a:tc>
                  <a:txBody>
                    <a:bodyPr/>
                    <a:lstStyle/>
                    <a:p>
                      <a:pPr algn="l" fontAlgn="t"/>
                      <a:r>
                        <a:rPr lang="da-DK" sz="1050" u="none" strike="noStrike">
                          <a:effectLst/>
                        </a:rPr>
                        <a:t>Søren Askegaard</a:t>
                      </a:r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</a:rPr>
                        <a:t>Anything on food, in particular weight loss/obesity and health issues, also on beauty standards etc (cf above) and cosmetic surgery, introduction and effects of brands in emerging markets, CCT in general, managerial questions in branding &amp; marketing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</a:rPr>
                        <a:t>a. Stigmatization of fat an fatness, any case or context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b. “Fatshionistas” in Denmark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c. The (lack of) relevance of climate change for daily consumption activities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d. Identity politics in consumption from a critical perspective – e.g. out-shaming other groups based on polical correctness etc.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e. Healthism – health as an ideology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f. Netdating in a marketing and  consumption perspective – “browsing through the catalogue”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g. Anti-modernity in consumption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h. Developing a label for respecting human rights in production processes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i. An anthropological study of banking services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j. Emotional capitalism and the consumption of sentimentalized nature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k. Alternative treatment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l. Anti-vaccination communities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</a:tr>
              <a:tr h="279030">
                <a:tc>
                  <a:txBody>
                    <a:bodyPr/>
                    <a:lstStyle/>
                    <a:p>
                      <a:pPr algn="l" fontAlgn="t"/>
                      <a:r>
                        <a:rPr lang="da-DK" sz="1050" u="none" strike="noStrike">
                          <a:effectLst/>
                        </a:rPr>
                        <a:t>Jan Møller Jensen</a:t>
                      </a:r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</a:rPr>
                        <a:t>Quantative Methods, especially surveys on all aspects of marketing and consumer behaviour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</a:rPr>
                        <a:t>Students may consider topics such as a) Backpacker motivations and personality, b) Consumers use of online reviews, c) Place branding with focus on destination marketing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</a:tr>
              <a:tr h="465049">
                <a:tc>
                  <a:txBody>
                    <a:bodyPr/>
                    <a:lstStyle/>
                    <a:p>
                      <a:pPr algn="l" fontAlgn="t"/>
                      <a:r>
                        <a:rPr lang="da-DK" sz="1050" u="none" strike="noStrike">
                          <a:effectLst/>
                        </a:rPr>
                        <a:t>Erika Kuever</a:t>
                      </a:r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</a:rPr>
                        <a:t>fakes and counterfeits, either in China or exported elsewhere;    marketing of religion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food safety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Chinese consumers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Consumption and nationalism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t"/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</a:tr>
              <a:tr h="495743">
                <a:tc>
                  <a:txBody>
                    <a:bodyPr/>
                    <a:lstStyle/>
                    <a:p>
                      <a:pPr algn="l" fontAlgn="t"/>
                      <a:r>
                        <a:rPr lang="da-DK" sz="1050" u="none" strike="noStrike" dirty="0">
                          <a:effectLst/>
                        </a:rPr>
                        <a:t>Anders Dahl Krabbe</a:t>
                      </a:r>
                      <a:endParaRPr lang="da-DK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</a:rPr>
                        <a:t>Technology consumption in general 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Innovation in general 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Longitudinal, industry level studies. 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Methods: qualitative methods, Interpretative methods, ethnography, historical perspectives, case studies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dirty="0">
                          <a:effectLst/>
                        </a:rPr>
                        <a:t>Health care/medical technology, for example: How can unattractive healthcare products be branded/designed so as to becoming more acceptable to the user? Elderly/aging consumers – especially regarding technology </a:t>
                      </a:r>
                      <a:br>
                        <a:rPr lang="en-US" sz="1050" u="none" strike="noStrike" dirty="0">
                          <a:effectLst/>
                        </a:rPr>
                      </a:br>
                      <a:r>
                        <a:rPr lang="en-US" sz="1050" u="none" strike="noStrike" dirty="0">
                          <a:effectLst/>
                        </a:rPr>
                        <a:t>For example: In contrast to previously, what characterizes the relationship to technology of emerging generations of elderly people?</a:t>
                      </a:r>
                      <a:br>
                        <a:rPr lang="en-US" sz="1050" u="none" strike="noStrike" dirty="0">
                          <a:effectLst/>
                        </a:rPr>
                      </a:b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869228"/>
              </p:ext>
            </p:extLst>
          </p:nvPr>
        </p:nvGraphicFramePr>
        <p:xfrm>
          <a:off x="395536" y="188640"/>
          <a:ext cx="8208912" cy="41695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389"/>
                <a:gridCol w="3162844"/>
                <a:gridCol w="4309679"/>
              </a:tblGrid>
              <a:tr h="93009">
                <a:tc>
                  <a:txBody>
                    <a:bodyPr/>
                    <a:lstStyle/>
                    <a:p>
                      <a:pPr algn="l" fontAlgn="t"/>
                      <a:r>
                        <a:rPr lang="da-DK" sz="1050" b="1" u="none" strike="noStrike" dirty="0" err="1">
                          <a:effectLst/>
                        </a:rPr>
                        <a:t>Name</a:t>
                      </a:r>
                      <a:endParaRPr lang="da-DK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effectLst/>
                        </a:rPr>
                        <a:t>Range of possible topics and preferred methods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effectLst/>
                        </a:rPr>
                        <a:t>Specific projects suggested – Details to be worked out by the students.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 anchor="b"/>
                </a:tc>
              </a:tr>
              <a:tr h="413894">
                <a:tc>
                  <a:txBody>
                    <a:bodyPr/>
                    <a:lstStyle/>
                    <a:p>
                      <a:pPr algn="l" fontAlgn="t"/>
                      <a:r>
                        <a:rPr lang="da-DK" sz="1050" u="none" strike="noStrike" dirty="0">
                          <a:effectLst/>
                        </a:rPr>
                        <a:t>Niklas Woermann</a:t>
                      </a:r>
                      <a:endParaRPr lang="da-DK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dirty="0">
                          <a:effectLst/>
                        </a:rPr>
                        <a:t>CCT in general, Service topics, Social Media, </a:t>
                      </a:r>
                      <a:br>
                        <a:rPr lang="en-US" sz="1050" u="none" strike="noStrike" dirty="0">
                          <a:effectLst/>
                        </a:rPr>
                      </a:br>
                      <a:r>
                        <a:rPr lang="en-US" sz="1050" u="none" strike="noStrike" dirty="0">
                          <a:effectLst/>
                        </a:rPr>
                        <a:t>Customer Experience Management, Practice Theory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</a:rPr>
                        <a:t>eSport, Online Livestreams,  Augmented Reality;  instruction as a service and consumer skill acquisition, e.g. in driving/sailing/diving/etc. schools;  Style &amp; Taste formation and expertise; 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Lifestyle &amp; extreme sports, historical evolution of sport markets;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Household automation &amp; everyday consumption practices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</a:tr>
              <a:tr h="659440">
                <a:tc>
                  <a:txBody>
                    <a:bodyPr/>
                    <a:lstStyle/>
                    <a:p>
                      <a:pPr algn="l" fontAlgn="t"/>
                      <a:r>
                        <a:rPr lang="da-DK" sz="1050" u="none" strike="noStrike">
                          <a:effectLst/>
                        </a:rPr>
                        <a:t>Ian Woodward</a:t>
                      </a:r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</a:rPr>
                        <a:t>Materiality &amp; object relationships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Multiculturalism &amp; cosmopolitanism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Globality &amp; global networks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Music, scenes &amp; cities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</a:rPr>
                        <a:t>Independent and small businesses, cultural entrepreneurship; Music &amp; technology; Multicultural consumption; Danishness and consumer culture 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Students can work on with me on these particular projects using some of my data, on projects largely directed or specified by me: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Vinyl project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Independent record labels project</a:t>
                      </a:r>
                      <a:br>
                        <a:rPr lang="en-US" sz="1050" u="none" strike="noStrike">
                          <a:effectLst/>
                        </a:rPr>
                      </a:br>
                      <a:r>
                        <a:rPr lang="en-US" sz="1050" u="none" strike="noStrike">
                          <a:effectLst/>
                        </a:rPr>
                        <a:t>Cosmopolitan encounters project</a:t>
                      </a:r>
                      <a:br>
                        <a:rPr lang="en-US" sz="1050" u="none" strike="noStrike">
                          <a:effectLst/>
                        </a:rPr>
                      </a:b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</a:tr>
              <a:tr h="186019">
                <a:tc>
                  <a:txBody>
                    <a:bodyPr/>
                    <a:lstStyle/>
                    <a:p>
                      <a:pPr algn="l" fontAlgn="t"/>
                      <a:r>
                        <a:rPr lang="da-DK" sz="1050" u="none" strike="noStrike">
                          <a:effectLst/>
                        </a:rPr>
                        <a:t>Johanna Gollnhofer</a:t>
                      </a:r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</a:rPr>
                        <a:t>CCT in general, brand management, qualitative methods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</a:rPr>
                        <a:t>Waste, food industry, functional food, aging, health care, social media, related to public policy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</a:tr>
              <a:tr h="250197">
                <a:tc>
                  <a:txBody>
                    <a:bodyPr/>
                    <a:lstStyle/>
                    <a:p>
                      <a:pPr algn="l" fontAlgn="t"/>
                      <a:r>
                        <a:rPr lang="da-DK" sz="1050" u="none" strike="noStrike">
                          <a:effectLst/>
                        </a:rPr>
                        <a:t>Anna Schneider-Kamp</a:t>
                      </a:r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effectLst/>
                        </a:rPr>
                        <a:t>ethnography/ qualitative methods, Food consumption, health practices, brand communities.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50" u="none" strike="noStrike">
                          <a:effectLst/>
                        </a:rPr>
                        <a:t>medical practices, food intolerances </a:t>
                      </a:r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</a:tr>
              <a:tr h="558058">
                <a:tc>
                  <a:txBody>
                    <a:bodyPr/>
                    <a:lstStyle/>
                    <a:p>
                      <a:pPr algn="l" fontAlgn="t"/>
                      <a:r>
                        <a:rPr lang="da-DK" sz="1050" u="none" strike="noStrike">
                          <a:effectLst/>
                        </a:rPr>
                        <a:t>Julie Emontspool</a:t>
                      </a:r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50" u="none" strike="noStrike">
                          <a:effectLst/>
                        </a:rPr>
                        <a:t>Migration, Acculturation, Globalization, In-/Exclusion, Racism/Xenophobia, Sustainability (Environmental, Social, Economic), Urban environments, Performance arts and Theatre, food cultures, colonial/postcolonial relations, poverty, other CCT themes</a:t>
                      </a:r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50" u="none" strike="noStrike" dirty="0">
                          <a:effectLst/>
                        </a:rPr>
                        <a:t>Consumer </a:t>
                      </a:r>
                      <a:r>
                        <a:rPr lang="da-DK" sz="1050" u="none" strike="noStrike" dirty="0" err="1">
                          <a:effectLst/>
                        </a:rPr>
                        <a:t>xenophobia</a:t>
                      </a:r>
                      <a:r>
                        <a:rPr lang="da-DK" sz="1050" u="none" strike="noStrike" dirty="0">
                          <a:effectLst/>
                        </a:rPr>
                        <a:t>: How do racist or </a:t>
                      </a:r>
                      <a:r>
                        <a:rPr lang="da-DK" sz="1050" u="none" strike="noStrike" dirty="0" err="1">
                          <a:effectLst/>
                        </a:rPr>
                        <a:t>xenophobic</a:t>
                      </a:r>
                      <a:r>
                        <a:rPr lang="da-DK" sz="1050" u="none" strike="noStrike" dirty="0">
                          <a:effectLst/>
                        </a:rPr>
                        <a:t> </a:t>
                      </a:r>
                      <a:r>
                        <a:rPr lang="da-DK" sz="1050" u="none" strike="noStrike" dirty="0" err="1">
                          <a:effectLst/>
                        </a:rPr>
                        <a:t>consumers</a:t>
                      </a:r>
                      <a:r>
                        <a:rPr lang="da-DK" sz="1050" u="none" strike="noStrike" dirty="0">
                          <a:effectLst/>
                        </a:rPr>
                        <a:t> </a:t>
                      </a:r>
                      <a:r>
                        <a:rPr lang="da-DK" sz="1050" u="none" strike="noStrike" dirty="0" err="1">
                          <a:effectLst/>
                        </a:rPr>
                        <a:t>navigate</a:t>
                      </a:r>
                      <a:r>
                        <a:rPr lang="da-DK" sz="1050" u="none" strike="noStrike" dirty="0">
                          <a:effectLst/>
                        </a:rPr>
                        <a:t> </a:t>
                      </a:r>
                      <a:r>
                        <a:rPr lang="da-DK" sz="1050" u="none" strike="noStrike" dirty="0" err="1">
                          <a:effectLst/>
                        </a:rPr>
                        <a:t>globalized</a:t>
                      </a:r>
                      <a:r>
                        <a:rPr lang="da-DK" sz="1050" u="none" strike="noStrike" dirty="0">
                          <a:effectLst/>
                        </a:rPr>
                        <a:t> </a:t>
                      </a:r>
                      <a:r>
                        <a:rPr lang="da-DK" sz="1050" u="none" strike="noStrike" dirty="0" err="1">
                          <a:effectLst/>
                        </a:rPr>
                        <a:t>markets</a:t>
                      </a:r>
                      <a:r>
                        <a:rPr lang="da-DK" sz="1050" u="none" strike="noStrike" dirty="0">
                          <a:effectLst/>
                        </a:rPr>
                        <a:t>? </a:t>
                      </a:r>
                      <a:br>
                        <a:rPr lang="da-DK" sz="1050" u="none" strike="noStrike" dirty="0">
                          <a:effectLst/>
                        </a:rPr>
                      </a:br>
                      <a:r>
                        <a:rPr lang="da-DK" sz="1050" u="none" strike="noStrike" dirty="0">
                          <a:effectLst/>
                        </a:rPr>
                        <a:t>Consumer </a:t>
                      </a:r>
                      <a:r>
                        <a:rPr lang="da-DK" sz="1050" u="none" strike="noStrike" dirty="0" err="1">
                          <a:effectLst/>
                        </a:rPr>
                        <a:t>globalization</a:t>
                      </a:r>
                      <a:r>
                        <a:rPr lang="da-DK" sz="1050" u="none" strike="noStrike" dirty="0">
                          <a:effectLst/>
                        </a:rPr>
                        <a:t> in rural </a:t>
                      </a:r>
                      <a:r>
                        <a:rPr lang="da-DK" sz="1050" u="none" strike="noStrike" dirty="0" err="1">
                          <a:effectLst/>
                        </a:rPr>
                        <a:t>environments</a:t>
                      </a:r>
                      <a:r>
                        <a:rPr lang="da-DK" sz="1050" u="none" strike="noStrike" dirty="0">
                          <a:effectLst/>
                        </a:rPr>
                        <a:t>: How do </a:t>
                      </a:r>
                      <a:r>
                        <a:rPr lang="da-DK" sz="1050" u="none" strike="noStrike" dirty="0" err="1">
                          <a:effectLst/>
                        </a:rPr>
                        <a:t>consumers</a:t>
                      </a:r>
                      <a:r>
                        <a:rPr lang="da-DK" sz="1050" u="none" strike="noStrike" dirty="0">
                          <a:effectLst/>
                        </a:rPr>
                        <a:t> in rural </a:t>
                      </a:r>
                      <a:r>
                        <a:rPr lang="da-DK" sz="1050" u="none" strike="noStrike" dirty="0" err="1">
                          <a:effectLst/>
                        </a:rPr>
                        <a:t>contexts</a:t>
                      </a:r>
                      <a:r>
                        <a:rPr lang="da-DK" sz="1050" u="none" strike="noStrike" dirty="0">
                          <a:effectLst/>
                        </a:rPr>
                        <a:t> </a:t>
                      </a:r>
                      <a:r>
                        <a:rPr lang="da-DK" sz="1050" u="none" strike="noStrike" dirty="0" err="1">
                          <a:effectLst/>
                        </a:rPr>
                        <a:t>adopt</a:t>
                      </a:r>
                      <a:r>
                        <a:rPr lang="da-DK" sz="1050" u="none" strike="noStrike" dirty="0">
                          <a:effectLst/>
                        </a:rPr>
                        <a:t> a </a:t>
                      </a:r>
                      <a:r>
                        <a:rPr lang="da-DK" sz="1050" u="none" strike="noStrike" dirty="0" err="1">
                          <a:effectLst/>
                        </a:rPr>
                        <a:t>cosmopolitan</a:t>
                      </a:r>
                      <a:r>
                        <a:rPr lang="da-DK" sz="1050" u="none" strike="noStrike" dirty="0">
                          <a:effectLst/>
                        </a:rPr>
                        <a:t> </a:t>
                      </a:r>
                      <a:r>
                        <a:rPr lang="da-DK" sz="1050" u="none" strike="noStrike" dirty="0" err="1">
                          <a:effectLst/>
                        </a:rPr>
                        <a:t>lifestyle</a:t>
                      </a:r>
                      <a:r>
                        <a:rPr lang="da-DK" sz="1050" u="none" strike="noStrike" dirty="0">
                          <a:effectLst/>
                        </a:rPr>
                        <a:t>? </a:t>
                      </a:r>
                      <a:br>
                        <a:rPr lang="da-DK" sz="1050" u="none" strike="noStrike" dirty="0">
                          <a:effectLst/>
                        </a:rPr>
                      </a:br>
                      <a:r>
                        <a:rPr lang="da-DK" sz="1050" u="none" strike="noStrike" dirty="0" err="1">
                          <a:effectLst/>
                        </a:rPr>
                        <a:t>Constructing</a:t>
                      </a:r>
                      <a:r>
                        <a:rPr lang="da-DK" sz="1050" u="none" strike="noStrike" dirty="0">
                          <a:effectLst/>
                        </a:rPr>
                        <a:t> images of </a:t>
                      </a:r>
                      <a:r>
                        <a:rPr lang="da-DK" sz="1050" u="none" strike="noStrike" dirty="0" err="1">
                          <a:effectLst/>
                        </a:rPr>
                        <a:t>entrepreneurs</a:t>
                      </a:r>
                      <a:r>
                        <a:rPr lang="da-DK" sz="1050" u="none" strike="noStrike" dirty="0">
                          <a:effectLst/>
                        </a:rPr>
                        <a:t>: How </a:t>
                      </a:r>
                      <a:r>
                        <a:rPr lang="da-DK" sz="1050" u="none" strike="noStrike" dirty="0" err="1">
                          <a:effectLst/>
                        </a:rPr>
                        <a:t>are</a:t>
                      </a:r>
                      <a:r>
                        <a:rPr lang="da-DK" sz="1050" u="none" strike="noStrike" dirty="0">
                          <a:effectLst/>
                        </a:rPr>
                        <a:t> </a:t>
                      </a:r>
                      <a:r>
                        <a:rPr lang="da-DK" sz="1050" u="none" strike="noStrike" dirty="0" err="1">
                          <a:effectLst/>
                        </a:rPr>
                        <a:t>ethnic</a:t>
                      </a:r>
                      <a:r>
                        <a:rPr lang="da-DK" sz="1050" u="none" strike="noStrike" dirty="0">
                          <a:effectLst/>
                        </a:rPr>
                        <a:t> </a:t>
                      </a:r>
                      <a:r>
                        <a:rPr lang="da-DK" sz="1050" u="none" strike="noStrike" dirty="0" err="1">
                          <a:effectLst/>
                        </a:rPr>
                        <a:t>entrepreneurs</a:t>
                      </a:r>
                      <a:r>
                        <a:rPr lang="da-DK" sz="1050" u="none" strike="noStrike" dirty="0">
                          <a:effectLst/>
                        </a:rPr>
                        <a:t> </a:t>
                      </a:r>
                      <a:r>
                        <a:rPr lang="da-DK" sz="1050" u="none" strike="noStrike" dirty="0" err="1">
                          <a:effectLst/>
                        </a:rPr>
                        <a:t>represented</a:t>
                      </a:r>
                      <a:r>
                        <a:rPr lang="da-DK" sz="1050" u="none" strike="noStrike" dirty="0">
                          <a:effectLst/>
                        </a:rPr>
                        <a:t> in Danish and/or international </a:t>
                      </a:r>
                      <a:r>
                        <a:rPr lang="da-DK" sz="1050" u="none" strike="noStrike" dirty="0" err="1">
                          <a:effectLst/>
                        </a:rPr>
                        <a:t>press</a:t>
                      </a:r>
                      <a:r>
                        <a:rPr lang="da-DK" sz="1050" u="none" strike="noStrike" dirty="0">
                          <a:effectLst/>
                        </a:rPr>
                        <a:t>? </a:t>
                      </a:r>
                      <a:endParaRPr lang="da-DK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4" marR="2594" marT="2594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a supervisor by e-Mail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want to talk in person or on the phone, email professors first to set up a date</a:t>
            </a:r>
          </a:p>
          <a:p>
            <a:r>
              <a:rPr lang="en-US" dirty="0" smtClean="0"/>
              <a:t>Be precise &amp; short!</a:t>
            </a:r>
          </a:p>
          <a:p>
            <a:r>
              <a:rPr lang="en-US" dirty="0" smtClean="0"/>
              <a:t>Allow about a week for a response</a:t>
            </a:r>
          </a:p>
          <a:p>
            <a:r>
              <a:rPr lang="en-US" dirty="0" smtClean="0"/>
              <a:t>Send a reminder after a week</a:t>
            </a:r>
          </a:p>
          <a:p>
            <a:r>
              <a:rPr lang="en-US" dirty="0" smtClean="0"/>
              <a:t>Only say it is urgent if it really is urgent – give a reason</a:t>
            </a:r>
          </a:p>
          <a:p>
            <a:r>
              <a:rPr lang="en-US" dirty="0" smtClean="0"/>
              <a:t>Don’t over-interpret short replies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Supervisors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Very</a:t>
            </a:r>
            <a:r>
              <a:rPr lang="da-DK" dirty="0" smtClean="0"/>
              <a:t> </a:t>
            </a:r>
            <a:r>
              <a:rPr lang="da-DK" dirty="0" err="1" smtClean="0"/>
              <a:t>little</a:t>
            </a:r>
            <a:r>
              <a:rPr lang="da-DK" dirty="0" smtClean="0"/>
              <a:t> time for supervision </a:t>
            </a:r>
            <a:r>
              <a:rPr lang="da-DK" dirty="0" err="1" smtClean="0"/>
              <a:t>now</a:t>
            </a:r>
            <a:endParaRPr lang="da-DK" dirty="0" smtClean="0"/>
          </a:p>
          <a:p>
            <a:r>
              <a:rPr lang="da-DK" dirty="0" smtClean="0"/>
              <a:t>Be </a:t>
            </a:r>
            <a:r>
              <a:rPr lang="da-DK" dirty="0" err="1" smtClean="0"/>
              <a:t>specific</a:t>
            </a:r>
            <a:r>
              <a:rPr lang="da-DK" dirty="0" smtClean="0"/>
              <a:t> </a:t>
            </a:r>
            <a:r>
              <a:rPr lang="da-DK" dirty="0" err="1" smtClean="0"/>
              <a:t>when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ask </a:t>
            </a:r>
            <a:r>
              <a:rPr lang="da-DK" dirty="0" err="1" smtClean="0"/>
              <a:t>questions</a:t>
            </a:r>
            <a:r>
              <a:rPr lang="da-DK" dirty="0" smtClean="0"/>
              <a:t>, </a:t>
            </a:r>
            <a:r>
              <a:rPr lang="da-DK" dirty="0" err="1" smtClean="0"/>
              <a:t>what</a:t>
            </a:r>
            <a:r>
              <a:rPr lang="da-DK" dirty="0" smtClean="0"/>
              <a:t> do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want</a:t>
            </a:r>
            <a:r>
              <a:rPr lang="da-DK" dirty="0" smtClean="0"/>
              <a:t> supervision on</a:t>
            </a:r>
          </a:p>
          <a:p>
            <a:r>
              <a:rPr lang="da-DK" dirty="0" smtClean="0"/>
              <a:t>Submit the </a:t>
            </a:r>
            <a:r>
              <a:rPr lang="da-DK" dirty="0" err="1" smtClean="0"/>
              <a:t>number</a:t>
            </a:r>
            <a:r>
              <a:rPr lang="da-DK" dirty="0" smtClean="0"/>
              <a:t> of pages </a:t>
            </a:r>
            <a:r>
              <a:rPr lang="da-DK" dirty="0" err="1" smtClean="0"/>
              <a:t>your</a:t>
            </a:r>
            <a:r>
              <a:rPr lang="da-DK" dirty="0" smtClean="0"/>
              <a:t> supervisor has </a:t>
            </a:r>
            <a:r>
              <a:rPr lang="da-DK" dirty="0" err="1" smtClean="0"/>
              <a:t>agreed</a:t>
            </a:r>
            <a:r>
              <a:rPr lang="da-DK" dirty="0" smtClean="0"/>
              <a:t> to </a:t>
            </a:r>
            <a:r>
              <a:rPr lang="da-DK" dirty="0" err="1" smtClean="0"/>
              <a:t>read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97" r="10510" b="20790"/>
          <a:stretch/>
        </p:blipFill>
        <p:spPr bwMode="auto">
          <a:xfrm>
            <a:off x="971600" y="2708920"/>
            <a:ext cx="6775035" cy="383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questions? 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Academic student Advisors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505" y="1340768"/>
            <a:ext cx="878497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altLang="en-US" sz="1800" dirty="0" smtClean="0">
                <a:cs typeface="Arial" charset="0"/>
              </a:rPr>
              <a:t>Telephone</a:t>
            </a:r>
            <a:r>
              <a:rPr lang="en-US" altLang="en-US" sz="1800" dirty="0">
                <a:cs typeface="Arial" charset="0"/>
              </a:rPr>
              <a:t>: 6550 3191 (only during office hours) </a:t>
            </a:r>
            <a:br>
              <a:rPr lang="en-US" altLang="en-US" sz="1800" dirty="0">
                <a:cs typeface="Arial" charset="0"/>
              </a:rPr>
            </a:br>
            <a:r>
              <a:rPr lang="en-US" altLang="en-US" sz="1800" dirty="0">
                <a:cs typeface="Arial" charset="0"/>
              </a:rPr>
              <a:t>Fax: 6550 5692 </a:t>
            </a:r>
          </a:p>
          <a:p>
            <a:pPr lvl="0"/>
            <a:r>
              <a:rPr lang="en-US" altLang="en-US" sz="1800" b="1" dirty="0">
                <a:cs typeface="Arial" charset="0"/>
              </a:rPr>
              <a:t>Collective email inbox: </a:t>
            </a:r>
            <a:r>
              <a:rPr lang="en-US" altLang="en-US" sz="1800" dirty="0">
                <a:cs typeface="Arial" charset="0"/>
                <a:hlinkClick r:id="rId4"/>
              </a:rPr>
              <a:t>vejledning.merc.od@sam.sdu.dk</a:t>
            </a:r>
            <a:r>
              <a:rPr lang="en-US" altLang="en-US" sz="1800" dirty="0">
                <a:cs typeface="Arial" charset="0"/>
              </a:rPr>
              <a:t> </a:t>
            </a:r>
          </a:p>
          <a:p>
            <a:pPr lvl="0"/>
            <a:r>
              <a:rPr lang="en-US" altLang="en-US" sz="1800" dirty="0">
                <a:cs typeface="Arial" charset="0"/>
              </a:rPr>
              <a:t>You can find your Academic Student Advisors behind the counter at </a:t>
            </a:r>
            <a:r>
              <a:rPr lang="en-US" altLang="en-US" sz="1800" dirty="0">
                <a:cs typeface="Arial" charset="0"/>
                <a:hlinkClick r:id="rId5"/>
              </a:rPr>
              <a:t>the Student Information Point</a:t>
            </a:r>
            <a:r>
              <a:rPr lang="en-US" altLang="en-US" sz="1800" dirty="0">
                <a:cs typeface="Arial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Writing </a:t>
            </a:r>
            <a:r>
              <a:rPr lang="da-DK" dirty="0" err="1" smtClean="0"/>
              <a:t>blocks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Happen</a:t>
            </a:r>
            <a:r>
              <a:rPr lang="da-DK" dirty="0" smtClean="0"/>
              <a:t>!</a:t>
            </a:r>
          </a:p>
          <a:p>
            <a:r>
              <a:rPr lang="da-DK" dirty="0" smtClean="0"/>
              <a:t>Talk to </a:t>
            </a:r>
            <a:r>
              <a:rPr lang="da-DK" dirty="0" err="1" smtClean="0"/>
              <a:t>someone</a:t>
            </a:r>
            <a:r>
              <a:rPr lang="da-DK" dirty="0" smtClean="0"/>
              <a:t>, supervisor, </a:t>
            </a:r>
            <a:r>
              <a:rPr lang="da-DK" dirty="0" err="1" smtClean="0"/>
              <a:t>councellor</a:t>
            </a:r>
            <a:r>
              <a:rPr lang="da-DK" dirty="0" smtClean="0"/>
              <a:t>, </a:t>
            </a:r>
            <a:r>
              <a:rPr lang="da-DK" dirty="0" err="1" smtClean="0"/>
              <a:t>other</a:t>
            </a:r>
            <a:r>
              <a:rPr lang="da-DK" dirty="0" smtClean="0"/>
              <a:t> students</a:t>
            </a:r>
          </a:p>
          <a:p>
            <a:r>
              <a:rPr lang="da-DK" dirty="0" smtClean="0"/>
              <a:t>The </a:t>
            </a:r>
            <a:r>
              <a:rPr lang="da-DK" dirty="0" err="1" smtClean="0"/>
              <a:t>thesis</a:t>
            </a:r>
            <a:r>
              <a:rPr lang="da-DK" dirty="0" smtClean="0"/>
              <a:t> has to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written</a:t>
            </a:r>
            <a:r>
              <a:rPr lang="da-DK" dirty="0" smtClean="0"/>
              <a:t> </a:t>
            </a:r>
            <a:r>
              <a:rPr lang="da-DK" dirty="0" err="1" smtClean="0"/>
              <a:t>one</a:t>
            </a:r>
            <a:r>
              <a:rPr lang="da-DK" dirty="0" smtClean="0"/>
              <a:t> step at the time</a:t>
            </a:r>
          </a:p>
          <a:p>
            <a:r>
              <a:rPr lang="da-DK" dirty="0" smtClean="0"/>
              <a:t>Inspiration: Booth, The </a:t>
            </a:r>
            <a:r>
              <a:rPr lang="da-DK" dirty="0" err="1" smtClean="0"/>
              <a:t>craft</a:t>
            </a:r>
            <a:r>
              <a:rPr lang="da-DK" dirty="0" smtClean="0"/>
              <a:t> of research</a:t>
            </a:r>
          </a:p>
          <a:p>
            <a:r>
              <a:rPr lang="da-DK" dirty="0" smtClean="0"/>
              <a:t>Organise a feedback </a:t>
            </a:r>
            <a:r>
              <a:rPr lang="da-DK" dirty="0" err="1" smtClean="0"/>
              <a:t>group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Deadlines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Nov. 1st, Submit form for </a:t>
            </a:r>
            <a:r>
              <a:rPr lang="da-DK" dirty="0" err="1" smtClean="0"/>
              <a:t>requesting</a:t>
            </a:r>
            <a:r>
              <a:rPr lang="da-DK" dirty="0" smtClean="0"/>
              <a:t> supervisor and </a:t>
            </a:r>
            <a:r>
              <a:rPr lang="da-DK" dirty="0" err="1" smtClean="0"/>
              <a:t>topic</a:t>
            </a: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>
                <a:hlinkClick r:id="rId2"/>
              </a:rPr>
              <a:t>http://www.sdu.dk/en/information_til/studerende_ved_sdu/din_uddannelse/kandidat/cand_merc_odense/</a:t>
            </a:r>
            <a:r>
              <a:rPr lang="da-DK" dirty="0" smtClean="0">
                <a:hlinkClick r:id="rId2"/>
              </a:rPr>
              <a:t>speciale</a:t>
            </a:r>
            <a:endParaRPr lang="da-DK" dirty="0" smtClean="0"/>
          </a:p>
          <a:p>
            <a:r>
              <a:rPr lang="da-DK" dirty="0" smtClean="0"/>
              <a:t>All </a:t>
            </a:r>
            <a:r>
              <a:rPr lang="da-DK" dirty="0" err="1" smtClean="0"/>
              <a:t>necessary</a:t>
            </a:r>
            <a:r>
              <a:rPr lang="da-DK" dirty="0" smtClean="0"/>
              <a:t> information!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master thesis in BMMC &amp; GMC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5614962" cy="4713387"/>
          </a:xfrm>
        </p:spPr>
        <p:txBody>
          <a:bodyPr/>
          <a:lstStyle/>
          <a:p>
            <a:r>
              <a:rPr lang="en-US" dirty="0" smtClean="0"/>
              <a:t>Your chance to go deep-diving</a:t>
            </a:r>
          </a:p>
          <a:p>
            <a:r>
              <a:rPr lang="en-US" dirty="0" smtClean="0"/>
              <a:t>You design, implement and describe an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scientific work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Finding a suitable topic and supervisor is </a:t>
            </a:r>
            <a:r>
              <a:rPr lang="en-US" dirty="0" smtClean="0">
                <a:solidFill>
                  <a:srgbClr val="FF0000"/>
                </a:solidFill>
              </a:rPr>
              <a:t>your</a:t>
            </a:r>
            <a:r>
              <a:rPr lang="en-US" dirty="0" smtClean="0"/>
              <a:t> task </a:t>
            </a:r>
          </a:p>
          <a:p>
            <a:r>
              <a:rPr lang="en-US" dirty="0" smtClean="0"/>
              <a:t>An exam where YOU pick the question you have to answer</a:t>
            </a:r>
          </a:p>
          <a:p>
            <a:r>
              <a:rPr lang="en-US" dirty="0" smtClean="0"/>
              <a:t>Academic freedom </a:t>
            </a:r>
            <a:r>
              <a:rPr lang="en-US" dirty="0" smtClean="0">
                <a:sym typeface="Wingdings" panose="05000000000000000000" pitchFamily="2" charset="2"/>
              </a:rPr>
              <a:t> </a:t>
            </a:r>
            <a:r>
              <a:rPr lang="en-US" dirty="0" smtClean="0"/>
              <a:t>Strict deadlines!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1"/>
          <a:stretch/>
        </p:blipFill>
        <p:spPr bwMode="auto">
          <a:xfrm>
            <a:off x="6072162" y="1412776"/>
            <a:ext cx="2968098" cy="430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/>
          <a:lstStyle/>
          <a:p>
            <a:r>
              <a:rPr lang="en-US" dirty="0" smtClean="0"/>
              <a:t>“A </a:t>
            </a:r>
            <a:r>
              <a:rPr lang="en-US" dirty="0"/>
              <a:t>problem that is relevant for the profile by applying theories and methods that are characteristic of the </a:t>
            </a:r>
            <a:r>
              <a:rPr lang="en-US" dirty="0" smtClean="0"/>
              <a:t>profile.” </a:t>
            </a:r>
          </a:p>
          <a:p>
            <a:r>
              <a:rPr lang="en-US" dirty="0" smtClean="0"/>
              <a:t>The thesis must </a:t>
            </a:r>
            <a:r>
              <a:rPr lang="en-US" dirty="0"/>
              <a:t>use “theory that builds on or extends the knowledge which the student has attained in compulsory courses” of the </a:t>
            </a:r>
            <a:r>
              <a:rPr lang="en-US" dirty="0" smtClean="0"/>
              <a:t>profile. 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BMMC/GMC: typically </a:t>
            </a:r>
            <a:r>
              <a:rPr lang="en-US" dirty="0">
                <a:sym typeface="Wingdings" panose="05000000000000000000" pitchFamily="2" charset="2"/>
              </a:rPr>
              <a:t>cultural/sociological theories applied to marketing or consumer </a:t>
            </a:r>
            <a:r>
              <a:rPr lang="en-US" dirty="0" smtClean="0">
                <a:sym typeface="Wingdings" panose="05000000000000000000" pitchFamily="2" charset="2"/>
              </a:rPr>
              <a:t>behavior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often, but not only qualitative research methods (ethnographies, interview studies, netnography, discourse analysis, semiotics,… ) applied </a:t>
            </a:r>
            <a:r>
              <a:rPr lang="en-US" dirty="0">
                <a:sym typeface="Wingdings" panose="05000000000000000000" pitchFamily="2" charset="2"/>
              </a:rPr>
              <a:t>to marketing or consumer behavior</a:t>
            </a:r>
            <a:endParaRPr lang="en-US" dirty="0"/>
          </a:p>
          <a:p>
            <a:pPr>
              <a:buFont typeface="Wingdings"/>
              <a:buChar char="à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A8E38-75E2-4621-8E3C-DAFD8FD2C7C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specific </a:t>
            </a:r>
            <a:r>
              <a:rPr lang="en-US" dirty="0" smtClean="0">
                <a:solidFill>
                  <a:srgbClr val="FF0000"/>
                </a:solidFill>
              </a:rPr>
              <a:t>research</a:t>
            </a:r>
            <a:r>
              <a:rPr lang="en-US" dirty="0" smtClean="0"/>
              <a:t> problem</a:t>
            </a:r>
          </a:p>
          <a:p>
            <a:pPr lvl="1"/>
            <a:r>
              <a:rPr lang="en-US" dirty="0" smtClean="0"/>
              <a:t>Has theoretical relevance (practical relevance is </a:t>
            </a:r>
            <a:r>
              <a:rPr lang="en-US" i="1" dirty="0" smtClean="0"/>
              <a:t>not</a:t>
            </a:r>
            <a:r>
              <a:rPr lang="en-US" dirty="0" smtClean="0"/>
              <a:t> a must)</a:t>
            </a:r>
          </a:p>
          <a:p>
            <a:pPr lvl="1"/>
            <a:r>
              <a:rPr lang="en-US" dirty="0" smtClean="0"/>
              <a:t>Can be connected to the research literature (theory)</a:t>
            </a:r>
          </a:p>
          <a:p>
            <a:pPr lvl="1"/>
            <a:r>
              <a:rPr lang="en-US" dirty="0" smtClean="0"/>
              <a:t>Can be answered using scientific methods</a:t>
            </a:r>
          </a:p>
          <a:p>
            <a:pPr marL="0" indent="0">
              <a:buNone/>
            </a:pPr>
            <a:r>
              <a:rPr lang="en-US" dirty="0" smtClean="0"/>
              <a:t>That is relevant for the profile</a:t>
            </a:r>
          </a:p>
          <a:p>
            <a:pPr lvl="1"/>
            <a:r>
              <a:rPr lang="en-US" dirty="0" smtClean="0"/>
              <a:t>The method &amp; theory used can be connected to the mandatory courses of your profiles (electives might be ok)</a:t>
            </a:r>
          </a:p>
          <a:p>
            <a:pPr lvl="1"/>
            <a:r>
              <a:rPr lang="en-US" dirty="0" smtClean="0"/>
              <a:t>a supervisor is available to supervise it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1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with a company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a great idea &amp; many do it successfully</a:t>
            </a:r>
          </a:p>
          <a:p>
            <a:r>
              <a:rPr lang="en-US" dirty="0" smtClean="0"/>
              <a:t>But also an additional challenge</a:t>
            </a:r>
          </a:p>
          <a:p>
            <a:r>
              <a:rPr lang="en-US" dirty="0" smtClean="0"/>
              <a:t>Be aware that supervisors and companies look for different things in a thesis (e.g. theory vs. practical suggestions)</a:t>
            </a:r>
          </a:p>
          <a:p>
            <a:r>
              <a:rPr lang="en-US" dirty="0" smtClean="0"/>
              <a:t>Remember to stay in touch with your supervisor if e.g. the company’s plans/needs change (they often do)</a:t>
            </a:r>
          </a:p>
          <a:p>
            <a:r>
              <a:rPr lang="en-US" dirty="0" smtClean="0"/>
              <a:t>It can be a good idea to prepare a final presentation/report for the company and write the thesis as a separate document</a:t>
            </a:r>
          </a:p>
          <a:p>
            <a:r>
              <a:rPr lang="en-US" dirty="0" smtClean="0"/>
              <a:t>Make sure </a:t>
            </a:r>
            <a:r>
              <a:rPr lang="en-US" b="1" dirty="0" smtClean="0">
                <a:solidFill>
                  <a:srgbClr val="FF0000"/>
                </a:solidFill>
              </a:rPr>
              <a:t>in advance </a:t>
            </a:r>
            <a:r>
              <a:rPr lang="en-US" dirty="0" smtClean="0"/>
              <a:t>that you will have enough time to actually write the thesis! </a:t>
            </a:r>
          </a:p>
          <a:p>
            <a:r>
              <a:rPr lang="en-US" dirty="0" smtClean="0"/>
              <a:t>Make </a:t>
            </a:r>
            <a:r>
              <a:rPr lang="en-US" dirty="0"/>
              <a:t>sure in advance that </a:t>
            </a:r>
            <a:r>
              <a:rPr lang="en-US" dirty="0" smtClean="0"/>
              <a:t>you will have access to the data (e.g. interview partners) you will need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</a:t>
            </a:r>
            <a:r>
              <a:rPr lang="en-US" dirty="0" smtClean="0">
                <a:solidFill>
                  <a:srgbClr val="FF0000"/>
                </a:solidFill>
              </a:rPr>
              <a:t>cannot</a:t>
            </a:r>
            <a:r>
              <a:rPr lang="en-US" dirty="0" smtClean="0"/>
              <a:t>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/>
          <a:lstStyle/>
          <a:p>
            <a:r>
              <a:rPr lang="en-US" dirty="0" smtClean="0"/>
              <a:t>Work for a company and write a report</a:t>
            </a:r>
          </a:p>
          <a:p>
            <a:r>
              <a:rPr lang="en-US" dirty="0" smtClean="0"/>
              <a:t>Write (only) a business or marketing plan</a:t>
            </a:r>
          </a:p>
          <a:p>
            <a:r>
              <a:rPr lang="en-US" dirty="0" smtClean="0"/>
              <a:t>Write an opinion piece</a:t>
            </a:r>
          </a:p>
          <a:p>
            <a:r>
              <a:rPr lang="en-US" dirty="0" smtClean="0"/>
              <a:t>Only collect and present data without a theory-laden interpretation</a:t>
            </a:r>
          </a:p>
          <a:p>
            <a:r>
              <a:rPr lang="en-US" dirty="0" smtClean="0"/>
              <a:t>Use only/primarily Bachelor-level literature (4P, SWOT, text books)</a:t>
            </a:r>
          </a:p>
          <a:p>
            <a:r>
              <a:rPr lang="en-US" dirty="0" smtClean="0"/>
              <a:t>Use theories or methods that your supervisor cannot understand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67544" y="1412776"/>
            <a:ext cx="822960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Proposals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must</a:t>
            </a:r>
            <a:r>
              <a:rPr lang="en-US" dirty="0" smtClean="0">
                <a:sym typeface="Wingdings" panose="05000000000000000000" pitchFamily="2" charset="2"/>
              </a:rPr>
              <a:t> contain: 1. topic, 2. research question, 3. methodology incl. type of data, and 4. a theory/perspective you want to use. Be precise.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If something is missing, you can be rejected and have to re-submit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Details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can be changed later </a:t>
            </a:r>
            <a:r>
              <a:rPr lang="en-US" dirty="0" smtClean="0">
                <a:sym typeface="Wingdings" panose="05000000000000000000" pitchFamily="2" charset="2"/>
              </a:rPr>
              <a:t>during the supervision! You are only suggesting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a specific idea</a:t>
            </a:r>
            <a:r>
              <a:rPr lang="en-US" dirty="0" smtClean="0">
                <a:sym typeface="Wingdings" panose="05000000000000000000" pitchFamily="2" charset="2"/>
              </a:rPr>
              <a:t>, not defining exactly what you will write!</a:t>
            </a:r>
          </a:p>
          <a:p>
            <a:pPr marL="342900" indent="-342900">
              <a:buFont typeface="Wingdings" pitchFamily="2" charset="2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Remember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…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a </a:t>
            </a:r>
            <a:r>
              <a:rPr lang="de-DE" dirty="0" err="1" smtClean="0"/>
              <a:t>book</a:t>
            </a:r>
            <a:r>
              <a:rPr lang="de-DE" dirty="0" smtClean="0"/>
              <a:t>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t="8895" r="2146" b="52859"/>
          <a:stretch/>
        </p:blipFill>
        <p:spPr bwMode="auto">
          <a:xfrm>
            <a:off x="251520" y="1515616"/>
            <a:ext cx="5712311" cy="414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Billedresultat for doing qualitative resea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43530"/>
            <a:ext cx="2952328" cy="371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5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mistakes in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broad: “I will write about the internet.”</a:t>
            </a:r>
          </a:p>
          <a:p>
            <a:r>
              <a:rPr lang="en-US" dirty="0" smtClean="0"/>
              <a:t>Nothing new: “I want to find out if social media are important to consumers.”</a:t>
            </a:r>
          </a:p>
          <a:p>
            <a:r>
              <a:rPr lang="en-US" dirty="0" smtClean="0"/>
              <a:t>The question cannot be answered using the data you plan to collect: “I will study the sub-consciousness of consumers by reading newspaper articles.”</a:t>
            </a:r>
          </a:p>
          <a:p>
            <a:r>
              <a:rPr lang="en-US" dirty="0" smtClean="0"/>
              <a:t>Only basic Bachelor-level theories are suggested; no content from the master courses</a:t>
            </a:r>
          </a:p>
          <a:p>
            <a:r>
              <a:rPr lang="en-US" dirty="0" smtClean="0"/>
              <a:t>Too similar to a thesis that has already been written by someone else. (We check this!)</a:t>
            </a:r>
          </a:p>
          <a:p>
            <a:r>
              <a:rPr lang="en-US" dirty="0" smtClean="0"/>
              <a:t>Theory or methodology are missing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902E2-2901-4B45-A494-D32DED1D68F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0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7&quot;&gt;&lt;object type=&quot;3&quot; unique_id=&quot;10008&quot;&gt;&lt;property id=&quot;20148&quot; value=&quot;5&quot;/&gt;&lt;property id=&quot;20300&quot; value=&quot;Slide 1 - &amp;quot;Master Thesis  orientation meeting  M. Sc. /Cand. Merc. in Marketing, Globalization and Communication Brand Managem&quot;/&gt;&lt;property id=&quot;20307&quot; value=&quot;257&quot;/&gt;&lt;/object&gt;&lt;object type=&quot;3&quot; unique_id=&quot;10009&quot;&gt;&lt;property id=&quot;20148&quot; value=&quot;5&quot;/&gt;&lt;property id=&quot;20300&quot; value=&quot;Slide 22 - &amp;quot;Topics – think big&amp;quot;&quot;/&gt;&lt;property id=&quot;20307&quot; value=&quot;271&quot;/&gt;&lt;/object&gt;&lt;object type=&quot;3&quot; unique_id=&quot;10010&quot;&gt;&lt;property id=&quot;20148&quot; value=&quot;5&quot;/&gt;&lt;property id=&quot;20300&quot; value=&quot;Slide 23 - &amp;quot;The Research Group  Consumption Culture and Commerce&amp;quot;&quot;/&gt;&lt;property id=&quot;20307&quot; value=&quot;283&quot;/&gt;&lt;/object&gt;&lt;object type=&quot;3&quot; unique_id=&quot;10015&quot;&gt;&lt;property id=&quot;20148&quot; value=&quot;5&quot;/&gt;&lt;property id=&quot;20300&quot; value=&quot;Slide 2 - &amp;quot;The master thesis&amp;quot;&quot;/&gt;&lt;property id=&quot;20307&quot; value=&quot;273&quot;/&gt;&lt;/object&gt;&lt;object type=&quot;3&quot; unique_id=&quot;10022&quot;&gt;&lt;property id=&quot;20148&quot; value=&quot;5&quot;/&gt;&lt;property id=&quot;20300&quot; value=&quot;Slide 33 - &amp;quot;… and don’t forget to have fun!&amp;quot;&quot;/&gt;&lt;property id=&quot;20307&quot; value=&quot;281&quot;/&gt;&lt;/object&gt;&lt;object type=&quot;3&quot; unique_id=&quot;10135&quot;&gt;&lt;property id=&quot;20148&quot; value=&quot;5&quot;/&gt;&lt;property id=&quot;20300&quot; value=&quot;Slide 24&quot;/&gt;&lt;property id=&quot;20307&quot; value=&quot;284&quot;/&gt;&lt;/object&gt;&lt;object type=&quot;3&quot; unique_id=&quot;10607&quot;&gt;&lt;property id=&quot;20148&quot; value=&quot;5&quot;/&gt;&lt;property id=&quot;20300&quot; value=&quot;Slide 5 - &amp;quot;Info on the website&amp;quot;&quot;/&gt;&lt;property id=&quot;20307&quot; value=&quot;286&quot;/&gt;&lt;/object&gt;&lt;object type=&quot;3&quot; unique_id=&quot;10655&quot;&gt;&lt;property id=&quot;20148&quot; value=&quot;5&quot;/&gt;&lt;property id=&quot;20300&quot; value=&quot;Slide 26 - &amp;quot;Asking a supervisor by e-Mail&amp;quot;&quot;/&gt;&lt;property id=&quot;20307&quot; value=&quot;290&quot;/&gt;&lt;/object&gt;&lt;object type=&quot;3&quot; unique_id=&quot;10656&quot;&gt;&lt;property id=&quot;20148&quot; value=&quot;5&quot;/&gt;&lt;property id=&quot;20300&quot; value=&quot;Slide 32 - &amp;quot;Plagiarism&amp;quot;&quot;/&gt;&lt;property id=&quot;20307&quot; value=&quot;291&quot;/&gt;&lt;/object&gt;&lt;object type=&quot;3&quot; unique_id=&quot;10783&quot;&gt;&lt;property id=&quot;20148&quot; value=&quot;5&quot;/&gt;&lt;property id=&quot;20300&quot; value=&quot;Slide 3 - &amp;quot;30 ECTS&amp;quot;&quot;/&gt;&lt;property id=&quot;20307&quot; value=&quot;297&quot;/&gt;&lt;/object&gt;&lt;object type=&quot;3&quot; unique_id=&quot;10784&quot;&gt;&lt;property id=&quot;20148&quot; value=&quot;5&quot;/&gt;&lt;property id=&quot;20300&quot; value=&quot;Slide 4 - &amp;quot;Rules &amp;amp; Formal Requirements&amp;quot;&quot;/&gt;&lt;property id=&quot;20307&quot; value=&quot;292&quot;/&gt;&lt;/object&gt;&lt;object type=&quot;3&quot; unique_id=&quot;10785&quot;&gt;&lt;property id=&quot;20148&quot; value=&quot;5&quot;/&gt;&lt;property id=&quot;20300&quot; value=&quot;Slide 6 - &amp;quot;Main points&amp;quot;&quot;/&gt;&lt;property id=&quot;20307&quot; value=&quot;296&quot;/&gt;&lt;/object&gt;&lt;object type=&quot;3&quot; unique_id=&quot;10786&quot;&gt;&lt;property id=&quot;20148&quot; value=&quot;5&quot;/&gt;&lt;property id=&quot;20300&quot; value=&quot;Slide 8 - &amp;quot;Process deadlines for cand. merc. students in spring semester&amp;quot;&quot;/&gt;&lt;property id=&quot;20307&quot; value=&quot;295&quot;/&gt;&lt;/object&gt;&lt;object type=&quot;3&quot; unique_id=&quot;10787&quot;&gt;&lt;property id=&quot;20148&quot; value=&quot;5&quot;/&gt;&lt;property id=&quot;20300&quot; value=&quot;Slide 9 - &amp;quot;Registration&amp;quot;&quot;/&gt;&lt;property id=&quot;20307&quot; value=&quot;299&quot;/&gt;&lt;/object&gt;&lt;object type=&quot;3&quot; unique_id=&quot;10788&quot;&gt;&lt;property id=&quot;20148&quot; value=&quot;5&quot;/&gt;&lt;property id=&quot;20300&quot; value=&quot;Slide 10 - &amp;quot;3 attempts&amp;quot;&quot;/&gt;&lt;property id=&quot;20307&quot; value=&quot;298&quot;/&gt;&lt;/object&gt;&lt;object type=&quot;3&quot; unique_id=&quot;10789&quot;&gt;&lt;property id=&quot;20148&quot; value=&quot;5&quot;/&gt;&lt;property id=&quot;20300&quot; value=&quot;Slide 17 - &amp;quot;Finding Topic &amp;amp; Supervisor&amp;quot;&quot;/&gt;&lt;property id=&quot;20307&quot; value=&quot;293&quot;/&gt;&lt;/object&gt;&lt;object type=&quot;3&quot; unique_id=&quot;10790&quot;&gt;&lt;property id=&quot;20148&quot; value=&quot;5&quot;/&gt;&lt;property id=&quot;20300&quot; value=&quot;Slide 29 - &amp;quot;The Writing Process&amp;quot;&quot;/&gt;&lt;property id=&quot;20307&quot; value=&quot;294&quot;/&gt;&lt;/object&gt;&lt;object type=&quot;3&quot; unique_id=&quot;10876&quot;&gt;&lt;property id=&quot;20148&quot; value=&quot;5&quot;/&gt;&lt;property id=&quot;20300&quot; value=&quot;Slide 7 - &amp;quot;Basic steps&amp;quot;&quot;/&gt;&lt;property id=&quot;20307&quot; value=&quot;300&quot;/&gt;&lt;/object&gt;&lt;object type=&quot;3&quot; unique_id=&quot;10877&quot;&gt;&lt;property id=&quot;20148&quot; value=&quot;5&quot;/&gt;&lt;property id=&quot;20300&quot; value=&quot;Slide 11 - &amp;quot;Writing Formalities&amp;quot;&quot;/&gt;&lt;property id=&quot;20307&quot; value=&quot;305&quot;/&gt;&lt;/object&gt;&lt;object type=&quot;3&quot; unique_id=&quot;10878&quot;&gt;&lt;property id=&quot;20148&quot; value=&quot;5&quot;/&gt;&lt;property id=&quot;20300&quot; value=&quot;Slide 12 - &amp;quot;Writing Formalities&amp;quot;&quot;/&gt;&lt;property id=&quot;20307&quot; value=&quot;306&quot;/&gt;&lt;/object&gt;&lt;object type=&quot;3&quot; unique_id=&quot;10879&quot;&gt;&lt;property id=&quot;20148&quot; value=&quot;5&quot;/&gt;&lt;property id=&quot;20300&quot; value=&quot;Slide 13 - &amp;quot;Handing in&amp;quot;&quot;/&gt;&lt;property id=&quot;20307&quot; value=&quot;301&quot;/&gt;&lt;/object&gt;&lt;object type=&quot;3&quot; unique_id=&quot;10880&quot;&gt;&lt;property id=&quot;20148&quot; value=&quot;5&quot;/&gt;&lt;property id=&quot;20300&quot; value=&quot;Slide 14 - &amp;quot;Plagiarism&amp;quot;&quot;/&gt;&lt;property id=&quot;20307&quot; value=&quot;304&quot;/&gt;&lt;/object&gt;&lt;object type=&quot;3&quot; unique_id=&quot;10881&quot;&gt;&lt;property id=&quot;20148&quot; value=&quot;5&quot;/&gt;&lt;property id=&quot;20300&quot; value=&quot;Slide 15 - &amp;quot;Oral defense&amp;quot;&quot;/&gt;&lt;property id=&quot;20307&quot; value=&quot;302&quot;/&gt;&lt;/object&gt;&lt;object type=&quot;3&quot; unique_id=&quot;10882&quot;&gt;&lt;property id=&quot;20148&quot; value=&quot;5&quot;/&gt;&lt;property id=&quot;20300&quot; value=&quot;Slide 16 - &amp;quot;… the next morning, you are no longer a student&amp;quot;&quot;/&gt;&lt;property id=&quot;20307&quot; value=&quot;303&quot;/&gt;&lt;/object&gt;&lt;object type=&quot;3&quot; unique_id=&quot;10987&quot;&gt;&lt;property id=&quot;20148&quot; value=&quot;5&quot;/&gt;&lt;property id=&quot;20300&quot; value=&quot;Slide 18 - &amp;quot;Scope&amp;quot;&quot;/&gt;&lt;property id=&quot;20307&quot; value=&quot;309&quot;/&gt;&lt;/object&gt;&lt;object type=&quot;3&quot; unique_id=&quot;10988&quot;&gt;&lt;property id=&quot;20148&quot; value=&quot;5&quot;/&gt;&lt;property id=&quot;20300&quot; value=&quot;Slide 19 - &amp;quot;Scope&amp;quot;&quot;/&gt;&lt;property id=&quot;20307&quot; value=&quot;310&quot;/&gt;&lt;/object&gt;&lt;object type=&quot;3&quot; unique_id=&quot;10989&quot;&gt;&lt;property id=&quot;20148&quot; value=&quot;5&quot;/&gt;&lt;property id=&quot;20300&quot; value=&quot;Slide 20 - &amp;quot;What you cannot do&amp;quot;&quot;/&gt;&lt;property id=&quot;20307&quot; value=&quot;311&quot;/&gt;&lt;/object&gt;&lt;object type=&quot;3&quot; unique_id=&quot;10990&quot;&gt;&lt;property id=&quot;20148&quot; value=&quot;5&quot;/&gt;&lt;property id=&quot;20300&quot; value=&quot;Slide 21 - &amp;quot;Finding a topic &amp;quot;&quot;/&gt;&lt;property id=&quot;20307&quot; value=&quot;312&quot;/&gt;&lt;/object&gt;&lt;object type=&quot;3&quot; unique_id=&quot;10991&quot;&gt;&lt;property id=&quot;20148&quot; value=&quot;5&quot;/&gt;&lt;property id=&quot;20300&quot; value=&quot;Slide 25 - &amp;quot;Don’t’ underestimate the Syllabus&amp;quot;&quot;/&gt;&lt;property id=&quot;20307&quot; value=&quot;313&quot;/&gt;&lt;/object&gt;&lt;object type=&quot;3&quot; unique_id=&quot;10992&quot;&gt;&lt;property id=&quot;20148&quot; value=&quot;5&quot;/&gt;&lt;property id=&quot;20300&quot; value=&quot;Slide 27 - &amp;quot;Writing with a company &amp;quot;&quot;/&gt;&lt;property id=&quot;20307&quot; value=&quot;307&quot;/&gt;&lt;/object&gt;&lt;object type=&quot;3&quot; unique_id=&quot;10993&quot;&gt;&lt;property id=&quot;20148&quot; value=&quot;5&quot;/&gt;&lt;property id=&quot;20300&quot; value=&quot;Slide 28 - &amp;quot;Suggested topics&amp;quot;&quot;/&gt;&lt;property id=&quot;20307&quot; value=&quot;308&quot;/&gt;&lt;/object&gt;&lt;object type=&quot;3&quot; unique_id=&quot;10994&quot;&gt;&lt;property id=&quot;20148&quot; value=&quot;5&quot;/&gt;&lt;property id=&quot;20300&quot; value=&quot;Slide 30 - &amp;quot;Zooming in and zooming out&amp;quot;&quot;/&gt;&lt;property id=&quot;20307&quot; value=&quot;314&quot;/&gt;&lt;/object&gt;&lt;object type=&quot;3&quot; unique_id=&quot;10995&quot;&gt;&lt;property id=&quot;20148&quot; value=&quot;5&quot;/&gt;&lt;property id=&quot;20300&quot; value=&quot;Slide 31 - &amp;quot;Triangulate method, theory and data&amp;quot;&quot;/&gt;&lt;property id=&quot;20307&quot; value=&quot;315&quot;/&gt;&lt;/object&gt;&lt;/object&gt;&lt;object type=&quot;8&quot; unique_id=&quot;1003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DU_layout_ENG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mbusfletværk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graa_sod</Template>
  <TotalTime>2277</TotalTime>
  <Words>1294</Words>
  <Application>Microsoft Office PowerPoint</Application>
  <PresentationFormat>Skærmshow (4:3)</PresentationFormat>
  <Paragraphs>164</Paragraphs>
  <Slides>18</Slides>
  <Notes>15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18</vt:i4>
      </vt:variant>
    </vt:vector>
  </HeadingPairs>
  <TitlesOfParts>
    <vt:vector size="19" baseType="lpstr">
      <vt:lpstr>SDU_layout_ENG</vt:lpstr>
      <vt:lpstr>Planning and Starting your Master Thesis    for students of the M. Sc. /Cand. Merc. in Marketing, Globalization and Culture Brand Management and Marketing Communication </vt:lpstr>
      <vt:lpstr>The master thesis in BMMC &amp; GMC</vt:lpstr>
      <vt:lpstr>Scope</vt:lpstr>
      <vt:lpstr>Scope</vt:lpstr>
      <vt:lpstr>Writing with a company </vt:lpstr>
      <vt:lpstr>What you cannot do</vt:lpstr>
      <vt:lpstr>The proposal</vt:lpstr>
      <vt:lpstr>Remember what you have learned  … or get a book.</vt:lpstr>
      <vt:lpstr>Typical mistakes in proposals</vt:lpstr>
      <vt:lpstr>Finding a topic </vt:lpstr>
      <vt:lpstr>PowerPoint-præsentation</vt:lpstr>
      <vt:lpstr>PowerPoint-præsentation</vt:lpstr>
      <vt:lpstr>Asking a supervisor by e-Mail</vt:lpstr>
      <vt:lpstr>Supervisors</vt:lpstr>
      <vt:lpstr>Still questions?   Academic student Advisors </vt:lpstr>
      <vt:lpstr>Writing blocks</vt:lpstr>
      <vt:lpstr>Deadlines </vt:lpstr>
      <vt:lpstr>Questions?</vt:lpstr>
    </vt:vector>
  </TitlesOfParts>
  <Company>Samfundsvidenskab/SDU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Bo Eriksen</dc:creator>
  <cp:lastModifiedBy>Mette Underlien</cp:lastModifiedBy>
  <cp:revision>116</cp:revision>
  <dcterms:created xsi:type="dcterms:W3CDTF">2006-12-06T08:53:46Z</dcterms:created>
  <dcterms:modified xsi:type="dcterms:W3CDTF">2017-10-13T10:30:17Z</dcterms:modified>
</cp:coreProperties>
</file>