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327" r:id="rId3"/>
    <p:sldId id="331" r:id="rId4"/>
    <p:sldId id="332" r:id="rId5"/>
    <p:sldId id="306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D9D9D9"/>
    <a:srgbClr val="00FFFF"/>
    <a:srgbClr val="0000CC"/>
    <a:srgbClr val="CCFF66"/>
    <a:srgbClr val="66FF33"/>
    <a:srgbClr val="008000"/>
    <a:srgbClr val="99FF66"/>
    <a:srgbClr val="33CC33"/>
    <a:srgbClr val="4F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10" autoAdjust="0"/>
    <p:restoredTop sz="81347" autoAdjust="0"/>
  </p:normalViewPr>
  <p:slideViewPr>
    <p:cSldViewPr snapToGrid="0">
      <p:cViewPr varScale="1">
        <p:scale>
          <a:sx n="72" d="100"/>
          <a:sy n="72" d="100"/>
        </p:scale>
        <p:origin x="-15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768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"/>
              </a:defRPr>
            </a:lvl1pPr>
          </a:lstStyle>
          <a:p>
            <a:r>
              <a:rPr lang="da-DK" smtClean="0"/>
              <a:t>Cost Accounting - chapter 5</a:t>
            </a:r>
            <a:endParaRPr lang="da-DK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"/>
              </a:defRPr>
            </a:lvl1pPr>
          </a:lstStyle>
          <a:p>
            <a:endParaRPr lang="da-DK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"/>
              </a:defRPr>
            </a:lvl1pPr>
          </a:lstStyle>
          <a:p>
            <a:r>
              <a:rPr lang="da-DK" smtClean="0"/>
              <a:t>ABC and ABM</a:t>
            </a:r>
            <a:endParaRPr lang="da-DK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"/>
              </a:defRPr>
            </a:lvl1pPr>
          </a:lstStyle>
          <a:p>
            <a:fld id="{8CDF14AD-D108-4C70-9B2D-829A6D7FFF59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329162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4" name="Picture 8" descr="Segl SydUni PANT CG7.tif                                       00138DA5 Indre Rum                      ABA78158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6553200"/>
            <a:ext cx="2357438" cy="2332038"/>
          </a:xfrm>
          <a:prstGeom prst="rect">
            <a:avLst/>
          </a:prstGeom>
          <a:noFill/>
        </p:spPr>
      </p:pic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"/>
              </a:defRPr>
            </a:lvl1pPr>
          </a:lstStyle>
          <a:p>
            <a:r>
              <a:rPr lang="da-DK" smtClean="0"/>
              <a:t>Cost Accounting - chapter 5</a:t>
            </a:r>
            <a:endParaRPr lang="da-DK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"/>
              </a:defRPr>
            </a:lvl1pPr>
          </a:lstStyle>
          <a:p>
            <a:endParaRPr lang="da-DK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"/>
              </a:defRPr>
            </a:lvl1pPr>
          </a:lstStyle>
          <a:p>
            <a:r>
              <a:rPr lang="da-DK" smtClean="0"/>
              <a:t>ABC and ABM</a:t>
            </a:r>
            <a:endParaRPr lang="da-DK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"/>
              </a:defRPr>
            </a:lvl1pPr>
          </a:lstStyle>
          <a:p>
            <a:fld id="{472A9EBA-73F8-4777-9FE4-5FCAFE2DCB4E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47057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Garamond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Garamond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Garamond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Garamond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Garamond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2FB2B3-89E6-4898-8E3F-DF4F8833A09B}" type="slidenum">
              <a:rPr lang="da-DK"/>
              <a:pPr/>
              <a:t>1</a:t>
            </a:fld>
            <a:endParaRPr lang="da-DK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a-DK" smtClean="0"/>
              <a:t>ABC and ABM</a:t>
            </a:r>
            <a:endParaRPr lang="da-DK"/>
          </a:p>
        </p:txBody>
      </p:sp>
      <p:sp>
        <p:nvSpPr>
          <p:cNvPr id="6" name="Pladsholder til sidehoved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 smtClean="0"/>
              <a:t>Cost Accounting - chapter 5</a:t>
            </a:r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A9EBA-73F8-4777-9FE4-5FCAFE2DCB4E}" type="slidenum">
              <a:rPr lang="da-DK" smtClean="0"/>
              <a:pPr/>
              <a:t>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ABC and ABM</a:t>
            </a:r>
            <a:endParaRPr lang="da-DK"/>
          </a:p>
        </p:txBody>
      </p:sp>
      <p:sp>
        <p:nvSpPr>
          <p:cNvPr id="6" name="Pladsholder til sidehoved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a-DK" smtClean="0"/>
              <a:t>Cost Accounting - chapter 5</a:t>
            </a:r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A9EBA-73F8-4777-9FE4-5FCAFE2DCB4E}" type="slidenum">
              <a:rPr lang="da-DK" smtClean="0"/>
              <a:pPr/>
              <a:t>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ABC and ABM</a:t>
            </a:r>
            <a:endParaRPr lang="da-DK"/>
          </a:p>
        </p:txBody>
      </p:sp>
      <p:sp>
        <p:nvSpPr>
          <p:cNvPr id="6" name="Pladsholder til sidehoved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a-DK" smtClean="0"/>
              <a:t>Cost Accounting - chapter 5</a:t>
            </a:r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A9EBA-73F8-4777-9FE4-5FCAFE2DCB4E}" type="slidenum">
              <a:rPr lang="da-DK" smtClean="0"/>
              <a:pPr/>
              <a:t>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ABC and ABM</a:t>
            </a:r>
            <a:endParaRPr lang="da-DK"/>
          </a:p>
        </p:txBody>
      </p:sp>
      <p:sp>
        <p:nvSpPr>
          <p:cNvPr id="6" name="Pladsholder til sidehoved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da-DK" smtClean="0"/>
              <a:t>Cost Accounting - chapter 5</a:t>
            </a:r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idehove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a-DK" smtClean="0"/>
              <a:t>Cost Accounting - chapter 5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ABC and ABM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A9EBA-73F8-4777-9FE4-5FCAFE2DCB4E}" type="slidenum">
              <a:rPr lang="da-DK" smtClean="0"/>
              <a:pPr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6677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Segl SydUni PANT CG7.tif                                       00138DA5 Indre Rum   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111625"/>
            <a:ext cx="2357438" cy="2332038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114800"/>
            <a:ext cx="8763000" cy="2286000"/>
          </a:xfrm>
        </p:spPr>
        <p:txBody>
          <a:bodyPr tIns="45720"/>
          <a:lstStyle>
            <a:lvl1pPr algn="ctr">
              <a:defRPr sz="1800" b="0"/>
            </a:lvl1pPr>
          </a:lstStyle>
          <a:p>
            <a:r>
              <a:rPr lang="da-DK" altLang="en-US" smtClean="0"/>
              <a:t>Klik for at redigere undertiteltypografien i masteren</a:t>
            </a:r>
            <a:endParaRPr lang="en-US" alt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6626225"/>
            <a:ext cx="9144000" cy="228600"/>
          </a:xfrm>
          <a:prstGeom prst="rect">
            <a:avLst/>
          </a:prstGeom>
          <a:solidFill>
            <a:srgbClr val="00319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 dirty="0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152400" y="990600"/>
            <a:ext cx="8686800" cy="2743200"/>
          </a:xfrm>
        </p:spPr>
        <p:txBody>
          <a:bodyPr wrap="square" anchor="ctr"/>
          <a:lstStyle>
            <a:lvl1pPr algn="ctr">
              <a:defRPr/>
            </a:lvl1pPr>
          </a:lstStyle>
          <a:p>
            <a:r>
              <a:rPr lang="da-DK" altLang="en-US" smtClean="0"/>
              <a:t>Klik for at redigere titeltypografi i masteren</a:t>
            </a:r>
            <a:endParaRPr lang="da-DK"/>
          </a:p>
        </p:txBody>
      </p:sp>
      <p:pic>
        <p:nvPicPr>
          <p:cNvPr id="3091" name="Picture 19" descr="Topgrafik til Powerpoint.tif                                   000379E4Steens harddisk                B5CAB7C9:"/>
          <p:cNvPicPr>
            <a:picLocks noChangeAspect="1" noChangeArrowheads="1"/>
          </p:cNvPicPr>
          <p:nvPr/>
        </p:nvPicPr>
        <p:blipFill>
          <a:blip r:embed="rId3" cstate="print"/>
          <a:srcRect l="154" t="2011" r="154"/>
          <a:stretch>
            <a:fillRect/>
          </a:stretch>
        </p:blipFill>
        <p:spPr bwMode="auto">
          <a:xfrm>
            <a:off x="0" y="0"/>
            <a:ext cx="91440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DC409B-11B4-4CAF-915B-F0F3336BB1E8}" type="slidenum">
              <a:rPr lang="en-US" altLang="en-US" smtClean="0"/>
              <a:pPr/>
              <a:t>‹nr.›</a:t>
            </a:fld>
            <a:endParaRPr lang="en-US" altLang="en-US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DA364-D75A-4A33-8A86-C1FB55EAA1C1}" type="slidenum">
              <a:rPr lang="en-US" altLang="en-US"/>
              <a:pPr/>
              <a:t>‹nr.›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2190750" cy="5638800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52400" y="838200"/>
            <a:ext cx="6419850" cy="5638800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A0CD1-AB79-4A60-BE4F-44925F9D62F2}" type="slidenum">
              <a:rPr lang="en-US" altLang="en-US"/>
              <a:pPr/>
              <a:t>‹nr.›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og clipart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" y="838200"/>
            <a:ext cx="8763000" cy="7620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152400" y="1752600"/>
            <a:ext cx="4305300" cy="4724400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multimedieklip 3"/>
          <p:cNvSpPr>
            <a:spLocks noGrp="1"/>
          </p:cNvSpPr>
          <p:nvPr>
            <p:ph type="clipArt" sz="half" idx="2"/>
          </p:nvPr>
        </p:nvSpPr>
        <p:spPr>
          <a:xfrm>
            <a:off x="4610100" y="1752600"/>
            <a:ext cx="4305300" cy="4724400"/>
          </a:xfrm>
        </p:spPr>
        <p:txBody>
          <a:bodyPr/>
          <a:lstStyle/>
          <a:p>
            <a:r>
              <a:rPr lang="da-DK" smtClean="0"/>
              <a:t>Klik på ikonet for at tilføje et multimedieklip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152400" y="6629400"/>
            <a:ext cx="19558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2514600" y="6629400"/>
            <a:ext cx="40386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934200" y="6629400"/>
            <a:ext cx="2032000" cy="228600"/>
          </a:xfrm>
        </p:spPr>
        <p:txBody>
          <a:bodyPr/>
          <a:lstStyle>
            <a:lvl1pPr>
              <a:defRPr/>
            </a:lvl1pPr>
          </a:lstStyle>
          <a:p>
            <a:fld id="{DE7923CC-1AFB-49A6-82B9-C9902D086CEA}" type="slidenum">
              <a:rPr lang="en-US" altLang="en-US"/>
              <a:pPr/>
              <a:t>‹nr.›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114E2-49EE-4B2B-8EF0-A8F50F883922}" type="slidenum">
              <a:rPr lang="en-US" altLang="en-US"/>
              <a:pPr/>
              <a:t>‹nr.›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719DD1-07BB-41E7-8981-21D8DC333ACE}" type="slidenum">
              <a:rPr lang="en-US" altLang="en-US"/>
              <a:pPr/>
              <a:t>‹nr.›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52400" y="1752600"/>
            <a:ext cx="43053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10100" y="1752600"/>
            <a:ext cx="43053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5840E-E851-41F8-8925-156753BEFEEC}" type="slidenum">
              <a:rPr lang="en-US" altLang="en-US"/>
              <a:pPr/>
              <a:t>‹nr.›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24DF4-2018-40A4-BEE8-9C1EF214B21F}" type="slidenum">
              <a:rPr lang="en-US" altLang="en-US"/>
              <a:pPr/>
              <a:t>‹nr.›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5DA3F-0494-4779-90B4-5239B714AC2F}" type="slidenum">
              <a:rPr lang="en-US" altLang="en-US"/>
              <a:pPr/>
              <a:t>‹nr.›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EC253-0E84-4F5C-B602-633D474DB8D5}" type="slidenum">
              <a:rPr lang="en-US" altLang="en-US"/>
              <a:pPr/>
              <a:t>‹nr.›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2DC73-F608-4818-A5B0-47F03F73129A}" type="slidenum">
              <a:rPr lang="en-US" altLang="en-US"/>
              <a:pPr/>
              <a:t>‹nr.›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EDCC5-F5EE-4459-B6B1-3DF2168CA094}" type="slidenum">
              <a:rPr lang="en-US" altLang="en-US"/>
              <a:pPr/>
              <a:t>‹nr.›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3" name="Picture 95" descr="Segl SydUni PANT CG7.tif                                       00138DA5 Indre Rum                      ABA78158: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4114800"/>
            <a:ext cx="2357438" cy="2332038"/>
          </a:xfrm>
          <a:prstGeom prst="rect">
            <a:avLst/>
          </a:prstGeom>
          <a:noFill/>
        </p:spPr>
      </p:pic>
      <p:sp>
        <p:nvSpPr>
          <p:cNvPr id="2141" name="Rectangle 93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00319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838200"/>
            <a:ext cx="876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smtClean="0"/>
              <a:t>Klik for at redigere titeltypografi i masteren</a:t>
            </a:r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752600"/>
            <a:ext cx="8763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en-US" smtClean="0"/>
              <a:t>Klik for at redigere typografi i masteren</a:t>
            </a:r>
          </a:p>
          <a:p>
            <a:pPr lvl="1"/>
            <a:r>
              <a:rPr lang="da-DK" altLang="en-US" smtClean="0"/>
              <a:t>Andet niveau</a:t>
            </a:r>
          </a:p>
          <a:p>
            <a:pPr lvl="2"/>
            <a:r>
              <a:rPr lang="da-DK" altLang="en-US" smtClean="0"/>
              <a:t>Tredje niveau</a:t>
            </a:r>
          </a:p>
          <a:p>
            <a:pPr lvl="3"/>
            <a:r>
              <a:rPr lang="da-DK" altLang="en-US" smtClean="0"/>
              <a:t>Fjerde niveau</a:t>
            </a:r>
          </a:p>
          <a:p>
            <a:pPr lvl="4"/>
            <a:r>
              <a:rPr lang="da-DK" altLang="en-US" smtClean="0"/>
              <a:t>Femte niveau</a:t>
            </a:r>
            <a:endParaRPr lang="en-US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629400"/>
            <a:ext cx="195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629400"/>
            <a:ext cx="403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000">
                <a:solidFill>
                  <a:schemeClr val="bg1"/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629400"/>
            <a:ext cx="203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000">
                <a:solidFill>
                  <a:schemeClr val="bg1"/>
                </a:solidFill>
              </a:defRPr>
            </a:lvl1pPr>
          </a:lstStyle>
          <a:p>
            <a:fld id="{2CDC409B-11B4-4CAF-915B-F0F3336BB1E8}" type="slidenum">
              <a:rPr lang="en-US" altLang="en-US"/>
              <a:pPr/>
              <a:t>‹nr.›</a:t>
            </a:fld>
            <a:endParaRPr lang="en-US" altLang="en-US"/>
          </a:p>
        </p:txBody>
      </p:sp>
      <p:pic>
        <p:nvPicPr>
          <p:cNvPr id="2144" name="Picture 96" descr="Topgrafik til Powerpoint.tif                                   000379E4Steens harddisk                B5CAB7C9:"/>
          <p:cNvPicPr>
            <a:picLocks noChangeAspect="1" noChangeArrowheads="1"/>
          </p:cNvPicPr>
          <p:nvPr/>
        </p:nvPicPr>
        <p:blipFill>
          <a:blip r:embed="rId15" cstate="print"/>
          <a:srcRect l="154" t="2011" r="154"/>
          <a:stretch>
            <a:fillRect/>
          </a:stretch>
        </p:blipFill>
        <p:spPr bwMode="auto">
          <a:xfrm>
            <a:off x="0" y="0"/>
            <a:ext cx="9144000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Garamon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Garamon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Garamon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Garamond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Garamond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Garamond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Garamond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AGaramond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14407D"/>
        </a:buClr>
        <a:buFont typeface="Zapf Dingbats" charset="2"/>
        <a:defRPr kumimoji="1" sz="2400" b="1">
          <a:solidFill>
            <a:schemeClr val="tx1"/>
          </a:solidFill>
          <a:latin typeface="+mn-lt"/>
          <a:ea typeface="+mn-ea"/>
          <a:cs typeface="+mn-cs"/>
        </a:defRPr>
      </a:lvl1pPr>
      <a:lvl2pPr marL="766763" indent="-292100" algn="l" rtl="0" eaLnBrk="1" fontAlgn="base" hangingPunct="1">
        <a:spcBef>
          <a:spcPct val="20000"/>
        </a:spcBef>
        <a:spcAft>
          <a:spcPct val="0"/>
        </a:spcAft>
        <a:buClr>
          <a:srgbClr val="DB0505"/>
        </a:buClr>
        <a:buSzPct val="80000"/>
        <a:buFont typeface="Monotype Sorts" pitchFamily="2" charset="2"/>
        <a:buChar char="n"/>
        <a:defRPr kumimoji="1" sz="2400">
          <a:solidFill>
            <a:schemeClr val="tx1"/>
          </a:solidFill>
          <a:latin typeface="+mn-lt"/>
        </a:defRPr>
      </a:lvl2pPr>
      <a:lvl3pPr marL="1050925" indent="1588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14407D"/>
        </a:buClr>
        <a:buSzPct val="80000"/>
        <a:buFont typeface="Monotype Sorts" pitchFamily="2" charset="2"/>
        <a:defRPr kumimoji="1">
          <a:solidFill>
            <a:schemeClr val="tx1"/>
          </a:solidFill>
          <a:latin typeface="+mn-lt"/>
        </a:defRPr>
      </a:lvl3pPr>
      <a:lvl4pPr marL="1616075" indent="-18891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DB0505"/>
        </a:buClr>
        <a:buSzPct val="80000"/>
        <a:buFont typeface="Monotype Sorts" pitchFamily="2" charset="2"/>
        <a:buChar char="n"/>
        <a:defRPr kumimoji="1" sz="1400">
          <a:solidFill>
            <a:schemeClr val="tx1"/>
          </a:solidFill>
          <a:latin typeface="+mn-lt"/>
        </a:defRPr>
      </a:lvl4pPr>
      <a:lvl5pPr marL="190976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14407D"/>
        </a:buClr>
        <a:buSzPct val="80000"/>
        <a:buFont typeface="Monotype Sorts" pitchFamily="2" charset="2"/>
        <a:defRPr kumimoji="1" sz="1400">
          <a:solidFill>
            <a:schemeClr val="tx1"/>
          </a:solidFill>
          <a:latin typeface="+mn-lt"/>
        </a:defRPr>
      </a:lvl5pPr>
      <a:lvl6pPr marL="236696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14407D"/>
        </a:buClr>
        <a:buSzPct val="80000"/>
        <a:buFont typeface="Monotype Sorts" pitchFamily="2" charset="2"/>
        <a:defRPr kumimoji="1" sz="1400">
          <a:solidFill>
            <a:schemeClr val="tx1"/>
          </a:solidFill>
          <a:latin typeface="+mn-lt"/>
        </a:defRPr>
      </a:lvl6pPr>
      <a:lvl7pPr marL="282416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14407D"/>
        </a:buClr>
        <a:buSzPct val="80000"/>
        <a:buFont typeface="Monotype Sorts" pitchFamily="2" charset="2"/>
        <a:defRPr kumimoji="1" sz="1400">
          <a:solidFill>
            <a:schemeClr val="tx1"/>
          </a:solidFill>
          <a:latin typeface="+mn-lt"/>
        </a:defRPr>
      </a:lvl7pPr>
      <a:lvl8pPr marL="328136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14407D"/>
        </a:buClr>
        <a:buSzPct val="80000"/>
        <a:buFont typeface="Monotype Sorts" pitchFamily="2" charset="2"/>
        <a:defRPr kumimoji="1" sz="1400">
          <a:solidFill>
            <a:schemeClr val="tx1"/>
          </a:solidFill>
          <a:latin typeface="+mn-lt"/>
        </a:defRPr>
      </a:lvl8pPr>
      <a:lvl9pPr marL="373856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14407D"/>
        </a:buClr>
        <a:buSzPct val="80000"/>
        <a:buFont typeface="Monotype Sorts" pitchFamily="2" charset="2"/>
        <a:defRPr kumimoji="1" sz="14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dertitel 5"/>
          <p:cNvSpPr>
            <a:spLocks noGrp="1"/>
          </p:cNvSpPr>
          <p:nvPr>
            <p:ph type="subTitle" idx="1"/>
          </p:nvPr>
        </p:nvSpPr>
        <p:spPr>
          <a:xfrm>
            <a:off x="152400" y="3381926"/>
            <a:ext cx="8763000" cy="3018874"/>
          </a:xfrm>
        </p:spPr>
        <p:txBody>
          <a:bodyPr/>
          <a:lstStyle/>
          <a:p>
            <a:endParaRPr lang="da-DK" sz="2400" b="1" dirty="0" smtClean="0"/>
          </a:p>
        </p:txBody>
      </p:sp>
      <p:sp>
        <p:nvSpPr>
          <p:cNvPr id="5" name="Titel 4"/>
          <p:cNvSpPr>
            <a:spLocks noGrp="1"/>
          </p:cNvSpPr>
          <p:nvPr>
            <p:ph type="ctrTitle" sz="quarter"/>
          </p:nvPr>
        </p:nvSpPr>
        <p:spPr>
          <a:xfrm>
            <a:off x="152400" y="1484784"/>
            <a:ext cx="8686800" cy="2249016"/>
          </a:xfrm>
        </p:spPr>
        <p:txBody>
          <a:bodyPr/>
          <a:lstStyle/>
          <a:p>
            <a:r>
              <a:rPr lang="da-DK" dirty="0" smtClean="0">
                <a:latin typeface="Calibri" pitchFamily="34" charset="0"/>
              </a:rPr>
              <a:t/>
            </a:r>
            <a:br>
              <a:rPr lang="da-DK" dirty="0" smtClean="0">
                <a:latin typeface="Calibri" pitchFamily="34" charset="0"/>
              </a:rPr>
            </a:br>
            <a:r>
              <a:rPr lang="da-DK" dirty="0">
                <a:latin typeface="Calibri" pitchFamily="34" charset="0"/>
              </a:rPr>
              <a:t/>
            </a:r>
            <a:br>
              <a:rPr lang="da-DK" dirty="0">
                <a:latin typeface="Calibri" pitchFamily="34" charset="0"/>
              </a:rPr>
            </a:br>
            <a:r>
              <a:rPr lang="da-DK" dirty="0" smtClean="0">
                <a:latin typeface="Calibri" pitchFamily="34" charset="0"/>
              </a:rPr>
              <a:t/>
            </a:r>
            <a:br>
              <a:rPr lang="da-DK" dirty="0" smtClean="0">
                <a:latin typeface="Calibri" pitchFamily="34" charset="0"/>
              </a:rPr>
            </a:br>
            <a:r>
              <a:rPr lang="da-DK" dirty="0">
                <a:latin typeface="Calibri" pitchFamily="34" charset="0"/>
              </a:rPr>
              <a:t/>
            </a:r>
            <a:br>
              <a:rPr lang="da-DK" dirty="0">
                <a:latin typeface="Calibri" pitchFamily="34" charset="0"/>
              </a:rPr>
            </a:br>
            <a:r>
              <a:rPr lang="da-DK" dirty="0" smtClean="0">
                <a:latin typeface="Calibri" pitchFamily="34" charset="0"/>
              </a:rPr>
              <a:t/>
            </a:r>
            <a:br>
              <a:rPr lang="da-DK" dirty="0" smtClean="0">
                <a:latin typeface="Calibri" pitchFamily="34" charset="0"/>
              </a:rPr>
            </a:br>
            <a:r>
              <a:rPr lang="en-US" dirty="0" smtClean="0"/>
              <a:t>Information </a:t>
            </a:r>
            <a:r>
              <a:rPr lang="en-US" dirty="0"/>
              <a:t>meeting regarding </a:t>
            </a:r>
            <a:r>
              <a:rPr lang="en-US" dirty="0" smtClean="0"/>
              <a:t>Master Thesis</a:t>
            </a:r>
            <a:r>
              <a:rPr lang="da-DK" dirty="0" smtClean="0">
                <a:latin typeface="Calibri" pitchFamily="34" charset="0"/>
              </a:rPr>
              <a:t/>
            </a:r>
            <a:br>
              <a:rPr lang="da-DK" dirty="0" smtClean="0">
                <a:latin typeface="Calibri" pitchFamily="34" charset="0"/>
              </a:rPr>
            </a:br>
            <a:r>
              <a:rPr lang="en-US" sz="3600" b="0" dirty="0"/>
              <a:t>Accounting and </a:t>
            </a:r>
            <a:r>
              <a:rPr lang="en-US" sz="3600" b="0" dirty="0" smtClean="0"/>
              <a:t>Economics</a:t>
            </a:r>
            <a:br>
              <a:rPr lang="en-US" sz="3600" b="0" dirty="0" smtClean="0"/>
            </a:br>
            <a:r>
              <a:rPr lang="en-US" sz="3600" b="0" dirty="0"/>
              <a:t/>
            </a:r>
            <a:br>
              <a:rPr lang="en-US" sz="3600" b="0" dirty="0"/>
            </a:br>
            <a:r>
              <a:rPr lang="en-US" sz="2800" b="0" dirty="0" smtClean="0"/>
              <a:t>by </a:t>
            </a:r>
            <a:r>
              <a:rPr lang="en-US" sz="2800" b="0" dirty="0" err="1" smtClean="0"/>
              <a:t>Qiang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Guo</a:t>
            </a:r>
            <a:endParaRPr lang="da-DK" sz="2800" dirty="0">
              <a:latin typeface="Calibri" pitchFamily="34" charset="0"/>
            </a:endParaRPr>
          </a:p>
        </p:txBody>
      </p:sp>
      <p:pic>
        <p:nvPicPr>
          <p:cNvPr id="7" name="Picture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7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252000" y="720000"/>
            <a:ext cx="8640000" cy="720000"/>
          </a:xfrm>
          <a:prstGeom prst="rect">
            <a:avLst/>
          </a:prstGeom>
          <a:solidFill>
            <a:srgbClr val="00B0F0"/>
          </a:solidFill>
          <a:ln w="25400">
            <a:solidFill>
              <a:srgbClr val="0000CC"/>
            </a:solidFill>
          </a:ln>
        </p:spPr>
        <p:txBody>
          <a:bodyPr lIns="0" rIns="0" anchor="ctr" anchorCtr="1"/>
          <a:lstStyle/>
          <a:p>
            <a:pPr lvl="0" algn="ctr" eaLnBrk="1" hangingPunct="1">
              <a:defRPr/>
            </a:pPr>
            <a:r>
              <a:rPr lang="en-CA" sz="3600" dirty="0" smtClean="0">
                <a:latin typeface="+mn-lt"/>
              </a:rPr>
              <a:t>General topics </a:t>
            </a:r>
            <a:endParaRPr kumimoji="1" lang="en-CA" sz="3600" b="1" i="0" u="none" strike="noStrike" kern="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672560" y="1621132"/>
            <a:ext cx="7212170" cy="4807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lnSpc>
                <a:spcPct val="90000"/>
              </a:lnSpc>
            </a:pPr>
            <a:endParaRPr lang="en-US" altLang="en-US" dirty="0" smtClean="0">
              <a:solidFill>
                <a:srgbClr val="000000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en-US" altLang="en-US" dirty="0">
                <a:solidFill>
                  <a:srgbClr val="000000"/>
                </a:solidFill>
              </a:rPr>
              <a:t>Managerial accounting, financial accounting, and auditing </a:t>
            </a:r>
          </a:p>
          <a:p>
            <a:pPr marL="342900" indent="-342900" eaLnBrk="1" hangingPunct="1">
              <a:lnSpc>
                <a:spcPct val="90000"/>
              </a:lnSpc>
              <a:buFont typeface="Wingdings" charset="2"/>
              <a:buChar char="§"/>
            </a:pPr>
            <a:endParaRPr lang="en-US" altLang="en-US" dirty="0">
              <a:solidFill>
                <a:srgbClr val="000000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en-US" altLang="en-US" dirty="0">
                <a:solidFill>
                  <a:srgbClr val="000000"/>
                </a:solidFill>
              </a:rPr>
              <a:t>The construction and use of the financial information of an organization</a:t>
            </a:r>
          </a:p>
          <a:p>
            <a:pPr marL="800100" lvl="1" indent="-3429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000" b="0" dirty="0"/>
              <a:t>D</a:t>
            </a:r>
            <a:r>
              <a:rPr lang="en-US" sz="2000" b="0" dirty="0" smtClean="0"/>
              <a:t>ecision relevant perspective </a:t>
            </a:r>
          </a:p>
          <a:p>
            <a:pPr marL="800100" lvl="1" indent="-342900" eaLnBrk="1" hangingPunct="1">
              <a:lnSpc>
                <a:spcPct val="90000"/>
              </a:lnSpc>
              <a:buFont typeface="Arial"/>
              <a:buChar char="•"/>
            </a:pPr>
            <a:r>
              <a:rPr lang="en-US" altLang="en-US" sz="2000" b="0" dirty="0" smtClean="0">
                <a:solidFill>
                  <a:srgbClr val="000000"/>
                </a:solidFill>
              </a:rPr>
              <a:t>Performance evaluation perspective </a:t>
            </a:r>
          </a:p>
          <a:p>
            <a:pPr marL="800100" lvl="1" indent="-342900" eaLnBrk="1" hangingPunct="1">
              <a:lnSpc>
                <a:spcPct val="90000"/>
              </a:lnSpc>
              <a:buFont typeface="Arial"/>
              <a:buChar char="•"/>
            </a:pPr>
            <a:r>
              <a:rPr lang="en-US" altLang="en-US" sz="2000" b="0" dirty="0" smtClean="0">
                <a:solidFill>
                  <a:srgbClr val="000000"/>
                </a:solidFill>
              </a:rPr>
              <a:t>Regulatory </a:t>
            </a:r>
            <a:r>
              <a:rPr lang="en-US" altLang="en-US" sz="2000" b="0" dirty="0">
                <a:solidFill>
                  <a:srgbClr val="000000"/>
                </a:solidFill>
              </a:rPr>
              <a:t>perspective </a:t>
            </a:r>
            <a:endParaRPr lang="en-US" altLang="en-US" sz="2000" dirty="0"/>
          </a:p>
          <a:p>
            <a:pPr marL="342900" indent="-342900" eaLnBrk="1" hangingPunct="1">
              <a:lnSpc>
                <a:spcPct val="90000"/>
              </a:lnSpc>
              <a:buFont typeface="Wingdings" charset="2"/>
              <a:buChar char="§"/>
            </a:pPr>
            <a:endParaRPr lang="en-US" altLang="en-US" dirty="0" smtClean="0"/>
          </a:p>
          <a:p>
            <a:pPr marL="342900" indent="-342900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en-US" altLang="en-US" dirty="0" smtClean="0"/>
              <a:t>Methodology </a:t>
            </a:r>
          </a:p>
          <a:p>
            <a:pPr marL="800100" lvl="1" indent="-342900" eaLnBrk="1" hangingPunct="1">
              <a:lnSpc>
                <a:spcPct val="90000"/>
              </a:lnSpc>
              <a:buFont typeface="Arial"/>
              <a:buChar char="•"/>
            </a:pPr>
            <a:r>
              <a:rPr lang="en-US" altLang="en-US" sz="2000" b="0" dirty="0" smtClean="0"/>
              <a:t>Information economics </a:t>
            </a:r>
          </a:p>
          <a:p>
            <a:pPr marL="800100" lvl="1" indent="-342900" eaLnBrk="1" hangingPunct="1">
              <a:lnSpc>
                <a:spcPct val="90000"/>
              </a:lnSpc>
              <a:buFont typeface="Arial"/>
              <a:buChar char="•"/>
            </a:pPr>
            <a:r>
              <a:rPr lang="en-US" altLang="en-US" sz="2000" b="0" dirty="0" smtClean="0"/>
              <a:t>Theoretical </a:t>
            </a:r>
            <a:r>
              <a:rPr lang="en-US" altLang="en-US" sz="2000" b="0" dirty="0"/>
              <a:t>or empirical  </a:t>
            </a:r>
            <a:endParaRPr lang="en-US" altLang="en-US" sz="2000" b="0" dirty="0" smtClean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141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252000" y="720000"/>
            <a:ext cx="8640000" cy="720000"/>
          </a:xfrm>
          <a:prstGeom prst="rect">
            <a:avLst/>
          </a:prstGeom>
          <a:solidFill>
            <a:srgbClr val="00B0F0"/>
          </a:solidFill>
          <a:ln w="25400">
            <a:solidFill>
              <a:srgbClr val="0000CC"/>
            </a:solidFill>
          </a:ln>
        </p:spPr>
        <p:txBody>
          <a:bodyPr lIns="0" rIns="0" anchor="ctr" anchorCtr="1"/>
          <a:lstStyle/>
          <a:p>
            <a:pPr lvl="0" algn="ctr" eaLnBrk="1" hangingPunct="1">
              <a:defRPr/>
            </a:pPr>
            <a:r>
              <a:rPr lang="en-US" sz="3600" dirty="0"/>
              <a:t>More specifics</a:t>
            </a:r>
            <a:endParaRPr kumimoji="1" lang="en-US" sz="3600" kern="0" dirty="0">
              <a:solidFill>
                <a:schemeClr val="tx2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672560" y="1621132"/>
            <a:ext cx="721217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lnSpc>
                <a:spcPct val="90000"/>
              </a:lnSpc>
            </a:pPr>
            <a:endParaRPr lang="en-US" altLang="en-US" dirty="0" smtClean="0">
              <a:solidFill>
                <a:srgbClr val="000000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</a:rPr>
              <a:t>Some examples: </a:t>
            </a:r>
            <a:endParaRPr lang="en-US" altLang="en-US" dirty="0">
              <a:solidFill>
                <a:srgbClr val="000000"/>
              </a:solidFill>
            </a:endParaRPr>
          </a:p>
          <a:p>
            <a:pPr marL="800100" lvl="1" indent="-342900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en-US" altLang="en-US" sz="2000" b="0" dirty="0" smtClean="0">
                <a:solidFill>
                  <a:srgbClr val="000000"/>
                </a:solidFill>
              </a:rPr>
              <a:t>Company valuations based on financial statement analysis  </a:t>
            </a:r>
          </a:p>
          <a:p>
            <a:pPr marL="800100" lvl="1" indent="-342900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en-US" altLang="en-US" sz="2000" b="0" dirty="0" smtClean="0">
                <a:solidFill>
                  <a:srgbClr val="000000"/>
                </a:solidFill>
              </a:rPr>
              <a:t>Firms</a:t>
            </a:r>
            <a:r>
              <a:rPr lang="en-US" altLang="en-US" sz="2000" b="0" dirty="0">
                <a:solidFill>
                  <a:srgbClr val="000000"/>
                </a:solidFill>
              </a:rPr>
              <a:t>’ financial reporting </a:t>
            </a:r>
            <a:r>
              <a:rPr lang="en-US" altLang="en-US" sz="2000" b="0" dirty="0" smtClean="0">
                <a:solidFill>
                  <a:srgbClr val="000000"/>
                </a:solidFill>
              </a:rPr>
              <a:t>in association with regulatory changes or </a:t>
            </a:r>
            <a:r>
              <a:rPr lang="en-US" sz="2000" b="0" dirty="0" smtClean="0"/>
              <a:t>institutional </a:t>
            </a:r>
            <a:r>
              <a:rPr lang="en-US" sz="2000" b="0" dirty="0"/>
              <a:t>environment </a:t>
            </a:r>
            <a:endParaRPr lang="en-US" sz="2000" b="0" dirty="0" smtClean="0"/>
          </a:p>
          <a:p>
            <a:pPr marL="800100" lvl="1" indent="-342900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en-US" altLang="en-US" sz="2000" b="0" dirty="0">
                <a:solidFill>
                  <a:srgbClr val="000000"/>
                </a:solidFill>
              </a:rPr>
              <a:t>How accounting influences the supply chain efficiency</a:t>
            </a:r>
          </a:p>
          <a:p>
            <a:pPr marL="800100" lvl="1" indent="-342900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en-US" altLang="en-US" sz="2000" b="0" dirty="0" smtClean="0">
                <a:solidFill>
                  <a:srgbClr val="000000"/>
                </a:solidFill>
              </a:rPr>
              <a:t>Audit </a:t>
            </a:r>
            <a:r>
              <a:rPr lang="en-US" altLang="en-US" sz="2000" b="0" dirty="0">
                <a:solidFill>
                  <a:srgbClr val="000000"/>
                </a:solidFill>
              </a:rPr>
              <a:t>market competition and policy </a:t>
            </a:r>
            <a:r>
              <a:rPr lang="en-US" altLang="en-US" sz="2000" b="0" dirty="0" smtClean="0">
                <a:solidFill>
                  <a:srgbClr val="000000"/>
                </a:solidFill>
              </a:rPr>
              <a:t>implications </a:t>
            </a:r>
          </a:p>
          <a:p>
            <a:pPr marL="800100" lvl="1" indent="-342900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en-US" altLang="en-US" sz="2000" b="0" dirty="0">
                <a:solidFill>
                  <a:srgbClr val="000000"/>
                </a:solidFill>
              </a:rPr>
              <a:t>Transfer Pricing </a:t>
            </a:r>
            <a:r>
              <a:rPr lang="en-US" altLang="en-US" sz="2000" b="0" dirty="0" smtClean="0">
                <a:solidFill>
                  <a:srgbClr val="000000"/>
                </a:solidFill>
              </a:rPr>
              <a:t>in </a:t>
            </a:r>
            <a:r>
              <a:rPr lang="en-US" altLang="en-US" sz="2000" b="0" dirty="0">
                <a:solidFill>
                  <a:srgbClr val="000000"/>
                </a:solidFill>
              </a:rPr>
              <a:t>multinational enterprises</a:t>
            </a:r>
          </a:p>
          <a:p>
            <a:pPr marL="800100" lvl="1" indent="-342900" eaLnBrk="1" hangingPunct="1">
              <a:lnSpc>
                <a:spcPct val="90000"/>
              </a:lnSpc>
              <a:buFont typeface="Wingdings" charset="2"/>
              <a:buChar char="§"/>
            </a:pPr>
            <a:endParaRPr lang="en-US" altLang="en-US" b="0" dirty="0">
              <a:solidFill>
                <a:srgbClr val="000000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</a:rPr>
              <a:t>Can relate to some hot-button issues</a:t>
            </a:r>
            <a:endParaRPr lang="en-US" altLang="en-US" dirty="0">
              <a:solidFill>
                <a:srgbClr val="000000"/>
              </a:solidFill>
            </a:endParaRPr>
          </a:p>
          <a:p>
            <a:pPr marL="800100" lvl="1" indent="-342900" eaLnBrk="1" hangingPunct="1">
              <a:lnSpc>
                <a:spcPct val="90000"/>
              </a:lnSpc>
              <a:buFont typeface="Arial"/>
              <a:buChar char="•"/>
            </a:pPr>
            <a:r>
              <a:rPr lang="en-US" sz="2000" b="0" dirty="0" smtClean="0"/>
              <a:t>CEO compensations</a:t>
            </a:r>
          </a:p>
          <a:p>
            <a:pPr marL="800100" lvl="1" indent="-342900" eaLnBrk="1" hangingPunct="1">
              <a:lnSpc>
                <a:spcPct val="90000"/>
              </a:lnSpc>
              <a:buFont typeface="Arial"/>
              <a:buChar char="•"/>
            </a:pPr>
            <a:r>
              <a:rPr lang="en-US" altLang="en-US" sz="2000" b="0" dirty="0" smtClean="0">
                <a:solidFill>
                  <a:srgbClr val="000000"/>
                </a:solidFill>
              </a:rPr>
              <a:t>Recent audit market reform </a:t>
            </a:r>
          </a:p>
          <a:p>
            <a:pPr marL="800100" lvl="1" indent="-342900" eaLnBrk="1" hangingPunct="1">
              <a:lnSpc>
                <a:spcPct val="90000"/>
              </a:lnSpc>
              <a:buFont typeface="Arial"/>
              <a:buChar char="•"/>
            </a:pPr>
            <a:r>
              <a:rPr lang="en-US" altLang="en-US" sz="2000" b="0" dirty="0" smtClean="0">
                <a:solidFill>
                  <a:srgbClr val="000000"/>
                </a:solidFill>
              </a:rPr>
              <a:t>M&amp;A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526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252000" y="720000"/>
            <a:ext cx="8640000" cy="720000"/>
          </a:xfrm>
          <a:prstGeom prst="rect">
            <a:avLst/>
          </a:prstGeom>
          <a:solidFill>
            <a:srgbClr val="00B0F0"/>
          </a:solidFill>
          <a:ln w="25400">
            <a:solidFill>
              <a:srgbClr val="0000CC"/>
            </a:solidFill>
          </a:ln>
        </p:spPr>
        <p:txBody>
          <a:bodyPr lIns="0" rIns="0" anchor="ctr" anchorCtr="1"/>
          <a:lstStyle/>
          <a:p>
            <a:pPr lvl="0" algn="ctr" eaLnBrk="1" hangingPunct="1">
              <a:defRPr/>
            </a:pPr>
            <a:r>
              <a:rPr lang="en-US" sz="3600" dirty="0" smtClean="0"/>
              <a:t>Who would be available </a:t>
            </a:r>
            <a:endParaRPr kumimoji="1" lang="en-US" sz="3600" kern="0" dirty="0">
              <a:solidFill>
                <a:schemeClr val="tx2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672560" y="1621132"/>
            <a:ext cx="7212170" cy="4382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lnSpc>
                <a:spcPct val="90000"/>
              </a:lnSpc>
            </a:pPr>
            <a:endParaRPr lang="en-US" altLang="en-US" dirty="0" smtClean="0">
              <a:solidFill>
                <a:srgbClr val="000000"/>
              </a:solidFill>
            </a:endParaRPr>
          </a:p>
          <a:p>
            <a:pPr marL="342900" indent="-342900" eaLnBrk="1" hangingPunct="1">
              <a:lnSpc>
                <a:spcPct val="90000"/>
              </a:lnSpc>
              <a:buFont typeface="Wingdings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</a:rPr>
              <a:t>In Odense campus: </a:t>
            </a:r>
            <a:endParaRPr lang="en-US" altLang="en-US" dirty="0">
              <a:solidFill>
                <a:srgbClr val="000000"/>
              </a:solidFill>
            </a:endParaRPr>
          </a:p>
          <a:p>
            <a:endParaRPr lang="en-US" b="0" dirty="0" smtClean="0"/>
          </a:p>
          <a:p>
            <a:r>
              <a:rPr lang="en-US" b="0" dirty="0" smtClean="0"/>
              <a:t>Hans </a:t>
            </a:r>
            <a:r>
              <a:rPr lang="en-US" b="0" dirty="0" err="1"/>
              <a:t>Frimor</a:t>
            </a:r>
            <a:r>
              <a:rPr lang="en-US" b="0" dirty="0"/>
              <a:t>  (Professor</a:t>
            </a:r>
            <a:r>
              <a:rPr lang="en-US" b="0" dirty="0" smtClean="0"/>
              <a:t>)</a:t>
            </a:r>
          </a:p>
          <a:p>
            <a:endParaRPr lang="en-US" b="0" dirty="0"/>
          </a:p>
          <a:p>
            <a:r>
              <a:rPr lang="en-US" b="0" dirty="0" err="1"/>
              <a:t>Mogens</a:t>
            </a:r>
            <a:r>
              <a:rPr lang="en-US" b="0" dirty="0"/>
              <a:t> Nielsen (Associated Professor</a:t>
            </a:r>
            <a:r>
              <a:rPr lang="en-US" b="0" dirty="0" smtClean="0"/>
              <a:t>)</a:t>
            </a:r>
          </a:p>
          <a:p>
            <a:endParaRPr lang="en-US" b="0" dirty="0"/>
          </a:p>
          <a:p>
            <a:r>
              <a:rPr lang="en-US" b="0" dirty="0" err="1"/>
              <a:t>Qiang</a:t>
            </a:r>
            <a:r>
              <a:rPr lang="en-US" b="0" dirty="0"/>
              <a:t> </a:t>
            </a:r>
            <a:r>
              <a:rPr lang="en-US" b="0" dirty="0" err="1"/>
              <a:t>Guo</a:t>
            </a:r>
            <a:r>
              <a:rPr lang="en-US" b="0" dirty="0"/>
              <a:t> (Assistant Professor</a:t>
            </a:r>
            <a:r>
              <a:rPr lang="en-US" b="0" dirty="0" smtClean="0"/>
              <a:t>)</a:t>
            </a:r>
          </a:p>
          <a:p>
            <a:endParaRPr lang="en-US" b="0" dirty="0"/>
          </a:p>
          <a:p>
            <a:r>
              <a:rPr lang="en-US" b="0" dirty="0"/>
              <a:t>Grete </a:t>
            </a:r>
            <a:r>
              <a:rPr lang="en-US" b="0" dirty="0" err="1"/>
              <a:t>Oll</a:t>
            </a:r>
            <a:r>
              <a:rPr lang="en-US" b="0" dirty="0"/>
              <a:t> (Assistant Professor)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107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406399" y="1763486"/>
            <a:ext cx="8525329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1" hangingPunct="1"/>
            <a:endParaRPr lang="en-US" altLang="da-DK" sz="3800" dirty="0" smtClean="0"/>
          </a:p>
          <a:p>
            <a:pPr marL="342900" indent="-342900" algn="ctr" eaLnBrk="1" hangingPunct="1"/>
            <a:endParaRPr lang="en-US" altLang="da-DK" sz="3800" dirty="0" smtClean="0"/>
          </a:p>
          <a:p>
            <a:pPr marL="342900" indent="-342900" algn="ctr" eaLnBrk="1" hangingPunct="1"/>
            <a:r>
              <a:rPr lang="en-US" altLang="da-DK" sz="3800" dirty="0" smtClean="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U_PowerPoint_skabelon">
  <a:themeElements>
    <a:clrScheme name="Kontortema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Kontortema">
      <a:majorFont>
        <a:latin typeface="AGaramond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ontortema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ntortema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ntortema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SDU_PowerPoint_skabelon</Template>
  <TotalTime>8618</TotalTime>
  <Words>144</Words>
  <Application>Microsoft Office PowerPoint</Application>
  <PresentationFormat>Skærmshow (4:3)</PresentationFormat>
  <Paragraphs>55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SDU_PowerPoint_skabelon</vt:lpstr>
      <vt:lpstr>     Information meeting regarding Master Thesis Accounting and Economics  by Qiang Guo</vt:lpstr>
      <vt:lpstr>PowerPoint-præsentation</vt:lpstr>
      <vt:lpstr>PowerPoint-præsentation</vt:lpstr>
      <vt:lpstr>PowerPoint-præsentation</vt:lpstr>
      <vt:lpstr>PowerPoint-præsentation</vt:lpstr>
    </vt:vector>
  </TitlesOfParts>
  <Company>Syddansk Universitet - Samfundsvidenskab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mni</dc:creator>
  <cp:lastModifiedBy>Mette Underlien</cp:lastModifiedBy>
  <cp:revision>226</cp:revision>
  <cp:lastPrinted>2000-11-28T15:52:12Z</cp:lastPrinted>
  <dcterms:created xsi:type="dcterms:W3CDTF">2011-05-05T09:30:24Z</dcterms:created>
  <dcterms:modified xsi:type="dcterms:W3CDTF">2017-10-13T07:54:27Z</dcterms:modified>
</cp:coreProperties>
</file>