
<file path=[Content_Types].xml><?xml version="1.0" encoding="utf-8"?>
<Types xmlns="http://schemas.openxmlformats.org/package/2006/content-types">
  <Default Extension="bin" ContentType="image/jpe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media/image2.bin" ContentType="image/png"/>
  <Override PartName="/ppt/media/image4.bin" ContentType="image/png"/>
  <Override PartName="/ppt/media/image5.bin" ContentType="image/png"/>
  <Override PartName="/ppt/media/image6.bin" ContentType="image/png"/>
  <Override PartName="/ppt/media/image7.bin" ContentType="image/png"/>
  <Override PartName="/ppt/media/image8.bin" ContentType="image/png"/>
  <Override PartName="/ppt/media/image9.bin" ContentType="image/png"/>
  <Override PartName="/ppt/media/image10.bin" ContentType="image/png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2" autoAdjust="0"/>
  </p:normalViewPr>
  <p:slideViewPr>
    <p:cSldViewPr snapToGrid="0" showGuides="1"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CD12F7DB-FB69-4AC3-9A01-BC63990BB4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F3D6F4E-1EDF-4820-9765-85C7B91042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30801-E8F6-43D1-B4EC-51F450EAA5C0}" type="datetimeFigureOut">
              <a:rPr lang="da-DK" smtClean="0"/>
              <a:t>06-11-2024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C94D8A7-A455-41F7-A790-AD54683CBE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D1BD6F0-A69D-417F-B23E-222B683E05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DADBA-09C2-4584-B137-7C3E61E172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91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06/11/2024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72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876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861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752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218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818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474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043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375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99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28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61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51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57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9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40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367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9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bin"/><Relationship Id="rId3" Type="http://schemas.openxmlformats.org/officeDocument/2006/relationships/image" Target="../media/image5.bin"/><Relationship Id="rId7" Type="http://schemas.openxmlformats.org/officeDocument/2006/relationships/image" Target="../media/image9.bin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bin"/><Relationship Id="rId5" Type="http://schemas.openxmlformats.org/officeDocument/2006/relationships/image" Target="../media/image7.bin"/><Relationship Id="rId4" Type="http://schemas.openxmlformats.org/officeDocument/2006/relationships/image" Target="../media/image6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2200" cy="6858000"/>
          </a:xfrm>
        </p:spPr>
        <p:txBody>
          <a:bodyPr tIns="1008000" anchor="ctr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27" y="1314000"/>
            <a:ext cx="6099463" cy="2134800"/>
          </a:xfrm>
        </p:spPr>
        <p:txBody>
          <a:bodyPr anchor="b"/>
          <a:lstStyle>
            <a:lvl1pPr algn="l">
              <a:lnSpc>
                <a:spcPct val="87000"/>
              </a:lnSpc>
              <a:defRPr sz="5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357"/>
            <a:ext cx="2505600" cy="18008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307800" y="1"/>
            <a:ext cx="2505600" cy="722299"/>
          </a:xfrm>
        </p:spPr>
        <p:txBody>
          <a:bodyPr/>
          <a:lstStyle>
            <a:lvl1pPr algn="l">
              <a:lnSpc>
                <a:spcPct val="92000"/>
              </a:lnSpc>
              <a:defRPr b="1"/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868450"/>
            <a:ext cx="323550" cy="263661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4" y="253958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0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0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1" y="3657600"/>
            <a:ext cx="8663716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" name="Billede 9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1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hvi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2200" cy="6858000"/>
          </a:xfrm>
        </p:spPr>
        <p:txBody>
          <a:bodyPr tIns="2772000" anchor="t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1" y="3657600"/>
            <a:ext cx="8663716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954340"/>
            <a:ext cx="4223219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-350601"/>
            <a:ext cx="4223219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954340"/>
            <a:ext cx="32355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4" y="253958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9" name="Pladsholder til billede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2200" cy="6858000"/>
          </a:xfrm>
        </p:spPr>
        <p:txBody>
          <a:bodyPr tIns="2772000"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1" y="3657600"/>
            <a:ext cx="8663716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910230"/>
            <a:ext cx="4223219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-341175"/>
            <a:ext cx="4223219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910230"/>
            <a:ext cx="32355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5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90800"/>
            <a:ext cx="8532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53832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grø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rund grøn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8532000" cy="38528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18207"/>
            <a:ext cx="3064871" cy="180085"/>
          </a:xfrm>
        </p:spPr>
        <p:txBody>
          <a:bodyPr/>
          <a:lstStyle>
            <a:lvl1pPr>
              <a:defRPr sz="100" b="0"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OFF_institute_NOT" hidden="1"/>
          <p:cNvSpPr>
            <a:spLocks noGrp="1"/>
          </p:cNvSpPr>
          <p:nvPr>
            <p:ph type="ftr" sz="quarter" idx="11"/>
          </p:nvPr>
        </p:nvSpPr>
        <p:spPr>
          <a:xfrm>
            <a:off x="5186700" y="6460568"/>
            <a:ext cx="2505600" cy="352190"/>
          </a:xfrm>
        </p:spPr>
        <p:txBody>
          <a:bodyPr/>
          <a:lstStyle>
            <a:lvl1pPr>
              <a:defRPr sz="100"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1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8532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20501"/>
            <a:ext cx="3064871" cy="180085"/>
          </a:xfrm>
        </p:spPr>
        <p:txBody>
          <a:bodyPr/>
          <a:lstStyle>
            <a:lvl1pPr>
              <a:defRPr sz="100" b="0">
                <a:solidFill>
                  <a:srgbClr val="D3823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OFF_institute_NOT"/>
          <p:cNvSpPr>
            <a:spLocks noGrp="1"/>
          </p:cNvSpPr>
          <p:nvPr>
            <p:ph type="ftr" sz="quarter" idx="11"/>
          </p:nvPr>
        </p:nvSpPr>
        <p:spPr>
          <a:xfrm>
            <a:off x="5186700" y="6575489"/>
            <a:ext cx="2505600" cy="261245"/>
          </a:xfrm>
        </p:spPr>
        <p:txBody>
          <a:bodyPr/>
          <a:lstStyle>
            <a:lvl1pPr>
              <a:defRPr sz="100">
                <a:solidFill>
                  <a:schemeClr val="accent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6" name="Billede 15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5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8532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588227"/>
            <a:ext cx="3064871" cy="180085"/>
          </a:xfrm>
        </p:spPr>
        <p:txBody>
          <a:bodyPr/>
          <a:lstStyle>
            <a:lvl1pPr>
              <a:defRPr sz="100">
                <a:solidFill>
                  <a:srgbClr val="D05A57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OFF_institute" hidden="1"/>
          <p:cNvSpPr>
            <a:spLocks noGrp="1"/>
          </p:cNvSpPr>
          <p:nvPr>
            <p:ph type="ftr" sz="quarter" idx="11"/>
          </p:nvPr>
        </p:nvSpPr>
        <p:spPr>
          <a:xfrm>
            <a:off x="5186700" y="6575489"/>
            <a:ext cx="2505600" cy="250081"/>
          </a:xfrm>
        </p:spPr>
        <p:txBody>
          <a:bodyPr/>
          <a:lstStyle>
            <a:lvl1pPr>
              <a:defRPr sz="1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4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7" name="Billede 16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65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2200" cy="6858000"/>
          </a:xfrm>
        </p:spPr>
        <p:txBody>
          <a:bodyPr tIns="100800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2985"/>
            <a:ext cx="6099463" cy="2143815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307800" y="6127200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723600"/>
          </a:xfrm>
        </p:spPr>
        <p:txBody>
          <a:bodyPr/>
          <a:lstStyle>
            <a:lvl1pPr algn="l">
              <a:lnSpc>
                <a:spcPct val="92000"/>
              </a:lnSpc>
              <a:defRPr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604279"/>
            <a:ext cx="323550" cy="263661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7" name="Billede 6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7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ru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03217"/>
            <a:ext cx="3064871" cy="180085"/>
          </a:xfrm>
        </p:spPr>
        <p:txBody>
          <a:bodyPr/>
          <a:lstStyle>
            <a:lvl1pPr>
              <a:defRPr sz="100" b="0">
                <a:solidFill>
                  <a:srgbClr val="946037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474211"/>
            <a:ext cx="2505600" cy="352190"/>
          </a:xfr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6" name="Billede 15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5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39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0" y="1989138"/>
            <a:ext cx="3809511" cy="3830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7801" y="660321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OFF_institute_" hidden="1"/>
          <p:cNvSpPr>
            <a:spLocks noGrp="1"/>
          </p:cNvSpPr>
          <p:nvPr>
            <p:ph type="ftr" sz="quarter" idx="15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17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1" y="453600"/>
            <a:ext cx="4481818" cy="124820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1" y="0"/>
            <a:ext cx="41112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362" y="6172958"/>
            <a:ext cx="2505938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6" name="Billede 15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1" y="453600"/>
            <a:ext cx="4481818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1" y="0"/>
            <a:ext cx="41112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362" y="6172958"/>
            <a:ext cx="2505938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7" name="Billede 16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38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hvid tekst, mørk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4571100" y="0"/>
            <a:ext cx="45738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2" y="453600"/>
            <a:ext cx="4020117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39986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571100" y="0"/>
            <a:ext cx="45729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4836929" y="452059"/>
            <a:ext cx="3998699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700" y="6172958"/>
            <a:ext cx="2505600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8" name="Billede 17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3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sort tekst, lys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4571100" y="0"/>
            <a:ext cx="4573800" cy="6858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2" y="453600"/>
            <a:ext cx="4020117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39986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571100" y="0"/>
            <a:ext cx="45729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4836929" y="452059"/>
            <a:ext cx="3998699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tx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700" y="6172958"/>
            <a:ext cx="2505600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8" name="Billede 17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73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8" y="1989138"/>
            <a:ext cx="41337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4705836" y="1989137"/>
            <a:ext cx="41337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03564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OFF_institute_"/>
          <p:cNvSpPr>
            <a:spLocks noGrp="1"/>
          </p:cNvSpPr>
          <p:nvPr>
            <p:ph type="ftr" sz="quarter" idx="11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8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2" name="Pladsholder til indhold 13"/>
          <p:cNvSpPr>
            <a:spLocks noGrp="1"/>
          </p:cNvSpPr>
          <p:nvPr>
            <p:ph sz="quarter" idx="14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593051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2800" y="1989138"/>
            <a:ext cx="3809510" cy="50181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/>
            </a:lvl1pPr>
          </a:lstStyle>
          <a:p>
            <a:pPr lvl="0"/>
            <a:r>
              <a:rPr lang="da-DK" dirty="0"/>
              <a:t>Overskrift til graf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6" hasCustomPrompt="1"/>
          </p:nvPr>
        </p:nvSpPr>
        <p:spPr>
          <a:xfrm>
            <a:off x="5032799" y="2583181"/>
            <a:ext cx="3717063" cy="3258819"/>
          </a:xfrm>
        </p:spPr>
        <p:txBody>
          <a:bodyPr/>
          <a:lstStyle>
            <a:lvl1pPr marL="252000" indent="-2520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68000" indent="-216000">
              <a:lnSpc>
                <a:spcPct val="100000"/>
              </a:lnSpc>
              <a:defRPr sz="1400"/>
            </a:lvl2pPr>
            <a:lvl3pPr marL="648000" indent="-180000">
              <a:lnSpc>
                <a:spcPct val="100000"/>
              </a:lnSpc>
              <a:defRPr sz="12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</a:lstStyle>
          <a:p>
            <a:pPr lvl="0"/>
            <a:r>
              <a:rPr lang="da-DK" dirty="0"/>
              <a:t>Klik ikon for at tilføje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1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03696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21210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6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8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505810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5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grøn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789D4A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19431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2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09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319088" y="1840105"/>
            <a:ext cx="1749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en-GB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gå frem i tekst-niveauer. Klik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skifte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fra et niveau til et næste.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en-GB" alt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Formindsk 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listeniveau bruges</a:t>
            </a:r>
            <a:endParaRPr lang="en-GB" sz="9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03610" y="469252"/>
            <a:ext cx="8532019" cy="7758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5251110" y="3572293"/>
            <a:ext cx="1847704" cy="12926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sæt hak ved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+ F9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5251111" y="1840105"/>
            <a:ext cx="184770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skal være på et enkelt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2838367" y="1840106"/>
            <a:ext cx="1749855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klik på 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2838367" y="2736739"/>
            <a:ext cx="1749855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billedets hjørner</a:t>
            </a: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Hvis du sletter billedet og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billedet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327775" y="3578989"/>
            <a:ext cx="1847704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b="1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 nyt slide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332934" y="5020343"/>
            <a:ext cx="1749855" cy="10002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nulstille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formatering af pladsholdere til layoutets oprindelige design 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4627960" y="4667918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151909" y="5717371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8924" y="3064798"/>
            <a:ext cx="411996" cy="285228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894" y="2912439"/>
            <a:ext cx="253050" cy="321707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 userDrawn="1"/>
        </p:nvPicPr>
        <p:blipFill rotWithShape="1">
          <a:blip r:embed="rId4"/>
          <a:srcRect l="2931" r="60888"/>
          <a:stretch/>
        </p:blipFill>
        <p:spPr>
          <a:xfrm>
            <a:off x="2008924" y="3819277"/>
            <a:ext cx="272785" cy="647461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29894" y="2032669"/>
            <a:ext cx="196613" cy="25605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08924" y="4502402"/>
            <a:ext cx="459271" cy="19784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08924" y="5546139"/>
            <a:ext cx="410431" cy="197798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23306" y="3356021"/>
            <a:ext cx="269771" cy="335309"/>
          </a:xfrm>
          <a:prstGeom prst="rect">
            <a:avLst/>
          </a:prstGeom>
        </p:spPr>
      </p:pic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07335"/>
            <a:ext cx="3064871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Pladsholder til sidefod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Pladsholder til slidenumm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58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90800"/>
            <a:ext cx="8532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53832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675" b="1" i="0" cap="all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4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orange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FCF0C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rgbClr val="FCF0C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17145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rgbClr val="FCF0C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6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D05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26289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5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rgbClr val="94603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25146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rgbClr val="946037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22860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18288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USR_name"/>
          <p:cNvSpPr/>
          <p:nvPr userDrawn="1"/>
        </p:nvSpPr>
        <p:spPr>
          <a:xfrm>
            <a:off x="307800" y="6127200"/>
            <a:ext cx="2505600" cy="26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tx1"/>
              </a:solidFill>
            </a:endParaRPr>
          </a:p>
        </p:txBody>
      </p:sp>
      <p:pic>
        <p:nvPicPr>
          <p:cNvPr id="13" name="Billede 12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4" y="253958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grøn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hidden="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" y="1"/>
            <a:ext cx="9128801" cy="6858000"/>
          </a:xfrm>
          <a:prstGeom prst="rect">
            <a:avLst/>
          </a:prstGeom>
        </p:spPr>
      </p:pic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311" y="453600"/>
            <a:ext cx="8559000" cy="1248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9" y="1990800"/>
            <a:ext cx="8532000" cy="385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307800" y="6569967"/>
            <a:ext cx="2505600" cy="180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5186700" y="6172958"/>
            <a:ext cx="2505600" cy="3521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 cap="all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800" y="6393601"/>
            <a:ext cx="323550" cy="181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7" r:id="rId7"/>
    <p:sldLayoutId id="2147483668" r:id="rId8"/>
    <p:sldLayoutId id="2147483665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49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64" r:id="rId30"/>
    <p:sldLayoutId id="2147483679" r:id="rId31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24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5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s://pixabay.com/en/books-stacked-pile-stacks-25159/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hyperlink" Target="https://pixabay.com/ko/%ED%95%99%EC%83%9D-%EB%85%B8%ED%8A%B8%EB%B6%81-%EC%9E%85%EB%A0%A5-%EC%9E%85%EB%A0%A5-%EC%9E%A5%EC%B9%98-%EC%98%A8%EB%9D%BC%EC%9D%B8-%EC%BB%B4%ED%93%A8%ED%84%B0-%EC%9E%90%EC%84%B8%ED%9E%88-%EC%95%8C%EC%95%84%EB%B3%B4%EA%B8%B0-776190/" TargetMode="Externa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.xml"/><Relationship Id="rId5" Type="http://schemas.openxmlformats.org/officeDocument/2006/relationships/hyperlink" Target="https://openclipart.org/detail/158773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.xml"/><Relationship Id="rId5" Type="http://schemas.openxmlformats.org/officeDocument/2006/relationships/hyperlink" Target="http://commons.wikimedia.org/wiki/File:P_no_red.svg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2.xml"/><Relationship Id="rId5" Type="http://schemas.openxmlformats.org/officeDocument/2006/relationships/hyperlink" Target="https://technofaq.org/posts/2017/10/4-things-you-need-to-know-about-online-reputation-management/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3.xml"/><Relationship Id="rId5" Type="http://schemas.openxmlformats.org/officeDocument/2006/relationships/hyperlink" Target="https://en.wikipedia.org/wiki/Cellular_organizational_structure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4.xml"/><Relationship Id="rId5" Type="http://schemas.openxmlformats.org/officeDocument/2006/relationships/hyperlink" Target="https://pixabay.com/en/job-interview-career-conference-156130/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5.xml"/><Relationship Id="rId5" Type="http://schemas.openxmlformats.org/officeDocument/2006/relationships/hyperlink" Target="http://mumsgather.blogspot.com/2015/09/exam-day-tips-for-upsr-students.html" TargetMode="Externa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7.xml"/><Relationship Id="rId5" Type="http://schemas.openxmlformats.org/officeDocument/2006/relationships/hyperlink" Target="https://pixabay.com/en/checklist-list-check-check-list-911841/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Relationship Id="rId5" Type="http://schemas.openxmlformats.org/officeDocument/2006/relationships/hyperlink" Target="http://brsanderswrites.com/2014/03/18/disability-diary-1-meeting-all-the-deadlines-no-matter-the-cost/" TargetMode="Externa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Relationship Id="rId5" Type="http://schemas.openxmlformats.org/officeDocument/2006/relationships/hyperlink" Target="https://drkblog.wordpress.com/2013/03/" TargetMode="Externa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Relationship Id="rId5" Type="http://schemas.openxmlformats.org/officeDocument/2006/relationships/hyperlink" Target="https://www.maxpixel.net/Objectives-Create-Together-Teamwork-Puzzle-3276694" TargetMode="Externa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Relationship Id="rId5" Type="http://schemas.openxmlformats.org/officeDocument/2006/relationships/hyperlink" Target="https://kooperativt.com/2018/03/04/strategi-vad-vet-du/" TargetMode="Externa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.xml"/><Relationship Id="rId5" Type="http://schemas.openxmlformats.org/officeDocument/2006/relationships/hyperlink" Target="https://pixabay.com/en/write-note-memo-school-paper-pen-36784/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5" Type="http://schemas.openxmlformats.org/officeDocument/2006/relationships/hyperlink" Target="https://theconversation.com/hsc-exam-guide-maximising-study-and-minimising-stress-31476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.xml"/><Relationship Id="rId5" Type="http://schemas.openxmlformats.org/officeDocument/2006/relationships/hyperlink" Target="https://pixabay.com/en/meeting-talk-entertainment-together-1019995/" TargetMode="Externa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5CFB74BB-2022-42B6-9442-ED3F45BF0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10534" y="3645976"/>
            <a:ext cx="1995792" cy="1631068"/>
          </a:xfrm>
          <a:prstGeom prst="rect">
            <a:avLst/>
          </a:prstGeom>
        </p:spPr>
      </p:pic>
      <p:pic>
        <p:nvPicPr>
          <p:cNvPr id="11" name="Billede 10" descr="Et billede, der indeholder tekst, papirvare, visitkort&#10;&#10;Automatisk genereret beskrivelse">
            <a:extLst>
              <a:ext uri="{FF2B5EF4-FFF2-40B4-BE49-F238E27FC236}">
                <a16:creationId xmlns:a16="http://schemas.microsoft.com/office/drawing/2014/main" id="{DAA83DC3-6CDD-462C-A24C-0D6B26B3CD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4143" y="3645976"/>
            <a:ext cx="1995791" cy="2335111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76554EC-73CC-4B2C-8C92-4E105CD25A41}"/>
              </a:ext>
            </a:extLst>
          </p:cNvPr>
          <p:cNvSpPr txBox="1">
            <a:spLocks/>
          </p:cNvSpPr>
          <p:nvPr/>
        </p:nvSpPr>
        <p:spPr>
          <a:xfrm>
            <a:off x="892629" y="1580956"/>
            <a:ext cx="7217228" cy="26125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GL" sz="6000" dirty="0"/>
              <a:t>I</a:t>
            </a:r>
            <a:r>
              <a:rPr lang="da-DK" sz="6000" dirty="0"/>
              <a:t>n</a:t>
            </a:r>
            <a:r>
              <a:rPr lang="da-GL" sz="6000" dirty="0"/>
              <a:t>t</a:t>
            </a:r>
            <a:r>
              <a:rPr lang="da-DK" sz="6000" dirty="0"/>
              <a:t>r</a:t>
            </a:r>
            <a:r>
              <a:rPr lang="da-GL" sz="6000" dirty="0"/>
              <a:t>o</a:t>
            </a:r>
            <a:r>
              <a:rPr lang="da-DK" sz="6000" dirty="0"/>
              <a:t>d</a:t>
            </a:r>
            <a:r>
              <a:rPr lang="da-GL" sz="6000" dirty="0"/>
              <a:t>u</a:t>
            </a:r>
            <a:r>
              <a:rPr lang="da-DK" sz="6000" dirty="0"/>
              <a:t>k</a:t>
            </a:r>
            <a:r>
              <a:rPr lang="da-GL" sz="6000" dirty="0"/>
              <a:t>t</a:t>
            </a:r>
            <a:r>
              <a:rPr lang="da-DK" sz="6000" dirty="0"/>
              <a:t>i</a:t>
            </a:r>
            <a:r>
              <a:rPr lang="da-GL" sz="6000" dirty="0"/>
              <a:t>o</a:t>
            </a:r>
            <a:r>
              <a:rPr lang="da-DK" sz="6000" dirty="0"/>
              <a:t>n</a:t>
            </a:r>
            <a:r>
              <a:rPr lang="da-GL" sz="6000" dirty="0"/>
              <a:t> </a:t>
            </a:r>
            <a:r>
              <a:rPr lang="da-DK" sz="6000" dirty="0"/>
              <a:t>t</a:t>
            </a:r>
            <a:r>
              <a:rPr lang="da-GL" sz="6000" dirty="0"/>
              <a:t>i</a:t>
            </a:r>
            <a:r>
              <a:rPr lang="da-DK" sz="6000" dirty="0"/>
              <a:t>l</a:t>
            </a:r>
            <a:r>
              <a:rPr lang="da-GL" sz="6000" dirty="0"/>
              <a:t> </a:t>
            </a:r>
            <a:r>
              <a:rPr lang="da-DK" sz="6000" dirty="0"/>
              <a:t>b</a:t>
            </a:r>
            <a:r>
              <a:rPr lang="da-GL" sz="6000" dirty="0"/>
              <a:t>a</a:t>
            </a:r>
            <a:r>
              <a:rPr lang="da-DK" sz="6000" dirty="0"/>
              <a:t>c</a:t>
            </a:r>
            <a:r>
              <a:rPr lang="da-GL" sz="6000" dirty="0"/>
              <a:t>h</a:t>
            </a:r>
            <a:r>
              <a:rPr lang="da-DK" sz="6000" dirty="0"/>
              <a:t>e</a:t>
            </a:r>
            <a:r>
              <a:rPr lang="da-GL" sz="6000" dirty="0"/>
              <a:t>l</a:t>
            </a:r>
            <a:r>
              <a:rPr lang="da-DK" sz="6000" dirty="0"/>
              <a:t>o</a:t>
            </a:r>
            <a:r>
              <a:rPr lang="da-GL" sz="6000" dirty="0"/>
              <a:t>r</a:t>
            </a:r>
            <a:r>
              <a:rPr lang="da-DK" sz="6000" dirty="0"/>
              <a:t>p</a:t>
            </a:r>
            <a:r>
              <a:rPr lang="da-GL" sz="6000" dirty="0"/>
              <a:t>r</a:t>
            </a:r>
            <a:r>
              <a:rPr lang="da-DK" sz="6000" dirty="0"/>
              <a:t>o</a:t>
            </a:r>
            <a:r>
              <a:rPr lang="da-GL" sz="6000" dirty="0"/>
              <a:t>j</a:t>
            </a:r>
            <a:r>
              <a:rPr lang="da-DK" sz="6000" dirty="0"/>
              <a:t>e</a:t>
            </a:r>
            <a:r>
              <a:rPr lang="da-GL" sz="6000" dirty="0"/>
              <a:t>k</a:t>
            </a:r>
            <a:r>
              <a:rPr lang="da-DK" sz="6000" dirty="0"/>
              <a:t>t</a:t>
            </a:r>
            <a:endParaRPr lang="da-GL" sz="6000" dirty="0"/>
          </a:p>
          <a:p>
            <a:pPr algn="ctr"/>
            <a:endParaRPr lang="da-GL" sz="4000" dirty="0"/>
          </a:p>
          <a:p>
            <a:pPr algn="ctr"/>
            <a:r>
              <a:rPr lang="da-GL" sz="4500" dirty="0"/>
              <a:t>Foråret 202</a:t>
            </a:r>
            <a:r>
              <a:rPr lang="da-DK" sz="4500" dirty="0"/>
              <a:t>5</a:t>
            </a: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5FC0BA38-C49B-4EB6-9827-A596267D3629}"/>
              </a:ext>
            </a:extLst>
          </p:cNvPr>
          <p:cNvSpPr txBox="1">
            <a:spLocks/>
          </p:cNvSpPr>
          <p:nvPr/>
        </p:nvSpPr>
        <p:spPr>
          <a:xfrm>
            <a:off x="377748" y="5350042"/>
            <a:ext cx="8128578" cy="8101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200" b="0" dirty="0"/>
              <a:t>v</a:t>
            </a:r>
            <a:r>
              <a:rPr lang="da-GL" sz="2200" b="0" dirty="0"/>
              <a:t>/</a:t>
            </a:r>
            <a:r>
              <a:rPr lang="da-DK" sz="2200" b="0" dirty="0"/>
              <a:t>Bassah Khalaf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89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H</a:t>
            </a:r>
            <a:r>
              <a:rPr lang="da-GL" sz="1800" b="1" dirty="0">
                <a:solidFill>
                  <a:srgbClr val="FF0000"/>
                </a:solidFill>
              </a:rPr>
              <a:t>v</a:t>
            </a:r>
            <a:r>
              <a:rPr lang="da-DK" sz="1800" b="1" dirty="0">
                <a:solidFill>
                  <a:srgbClr val="FF0000"/>
                </a:solidFill>
              </a:rPr>
              <a:t>a</a:t>
            </a:r>
            <a:r>
              <a:rPr lang="da-GL" sz="1800" b="1" dirty="0">
                <a:solidFill>
                  <a:srgbClr val="FF0000"/>
                </a:solidFill>
              </a:rPr>
              <a:t>d </a:t>
            </a:r>
            <a:r>
              <a:rPr lang="da-DK" sz="1800" b="1" dirty="0">
                <a:solidFill>
                  <a:srgbClr val="FF0000"/>
                </a:solidFill>
              </a:rPr>
              <a:t>k</a:t>
            </a:r>
            <a:r>
              <a:rPr lang="da-GL" sz="1800" b="1" dirty="0">
                <a:solidFill>
                  <a:srgbClr val="FF0000"/>
                </a:solidFill>
              </a:rPr>
              <a:t>a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g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b</a:t>
            </a:r>
            <a:r>
              <a:rPr lang="da-GL" sz="1800" b="1" dirty="0">
                <a:solidFill>
                  <a:srgbClr val="FF0000"/>
                </a:solidFill>
              </a:rPr>
              <a:t>r</a:t>
            </a:r>
            <a:r>
              <a:rPr lang="da-DK" sz="1800" b="1" dirty="0">
                <a:solidFill>
                  <a:srgbClr val="FF0000"/>
                </a:solidFill>
              </a:rPr>
              <a:t>u</a:t>
            </a:r>
            <a:r>
              <a:rPr lang="da-GL" sz="1800" b="1" dirty="0">
                <a:solidFill>
                  <a:srgbClr val="FF0000"/>
                </a:solidFill>
              </a:rPr>
              <a:t>g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n </a:t>
            </a:r>
            <a:r>
              <a:rPr lang="da-DK" sz="1800" b="1" dirty="0">
                <a:solidFill>
                  <a:srgbClr val="FF0000"/>
                </a:solidFill>
              </a:rPr>
              <a:t>v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l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d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r </a:t>
            </a:r>
            <a:r>
              <a:rPr lang="da-DK" sz="1800" b="1" dirty="0">
                <a:solidFill>
                  <a:srgbClr val="FF0000"/>
                </a:solidFill>
              </a:rPr>
              <a:t>t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l</a:t>
            </a:r>
            <a:endParaRPr lang="da-GL" sz="18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800" dirty="0"/>
              <a:t>G</a:t>
            </a:r>
            <a:r>
              <a:rPr lang="da-GL" sz="1800" dirty="0"/>
              <a:t>i</a:t>
            </a:r>
            <a:r>
              <a:rPr lang="da-DK" sz="1800" dirty="0"/>
              <a:t>v</a:t>
            </a:r>
            <a:r>
              <a:rPr lang="da-GL" sz="1800" dirty="0"/>
              <a:t>e </a:t>
            </a:r>
            <a:r>
              <a:rPr lang="da-DK" sz="1800" dirty="0"/>
              <a:t>f</a:t>
            </a:r>
            <a:r>
              <a:rPr lang="da-GL" sz="1800" dirty="0"/>
              <a:t>e</a:t>
            </a:r>
            <a:r>
              <a:rPr lang="da-DK" sz="1800" dirty="0"/>
              <a:t>e</a:t>
            </a:r>
            <a:r>
              <a:rPr lang="da-GL" sz="1800" dirty="0"/>
              <a:t>d</a:t>
            </a:r>
            <a:r>
              <a:rPr lang="da-DK" sz="1800" dirty="0"/>
              <a:t>b</a:t>
            </a:r>
            <a:r>
              <a:rPr lang="da-GL" sz="1800" dirty="0"/>
              <a:t>a</a:t>
            </a:r>
            <a:r>
              <a:rPr lang="da-DK" sz="1800" dirty="0"/>
              <a:t>c</a:t>
            </a:r>
            <a:r>
              <a:rPr lang="da-GL" sz="1800" dirty="0"/>
              <a:t>k </a:t>
            </a:r>
            <a:r>
              <a:rPr lang="da-DK" sz="1800" dirty="0"/>
              <a:t>p</a:t>
            </a:r>
            <a:r>
              <a:rPr lang="da-GL" sz="1800" dirty="0"/>
              <a:t>å 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P</a:t>
            </a:r>
            <a:r>
              <a:rPr lang="da-GL" sz="1800" dirty="0" err="1"/>
              <a:t>roblemformulering</a:t>
            </a:r>
            <a:endParaRPr lang="da-GL" sz="1800" dirty="0"/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D</a:t>
            </a:r>
            <a:r>
              <a:rPr lang="da-GL" sz="1800" dirty="0" err="1"/>
              <a:t>isposition</a:t>
            </a:r>
            <a:endParaRPr lang="da-GL" sz="1800" dirty="0"/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M</a:t>
            </a:r>
            <a:r>
              <a:rPr lang="da-GL" sz="1800" dirty="0" err="1"/>
              <a:t>etode</a:t>
            </a:r>
            <a:endParaRPr lang="da-GL" sz="1800" dirty="0"/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 err="1"/>
              <a:t>Afgræn</a:t>
            </a:r>
            <a:r>
              <a:rPr lang="da-DK" sz="1800" dirty="0"/>
              <a:t>s</a:t>
            </a:r>
            <a:r>
              <a:rPr lang="da-GL" sz="1800" dirty="0"/>
              <a:t>n</a:t>
            </a:r>
            <a:r>
              <a:rPr lang="da-DK" sz="1800" dirty="0"/>
              <a:t>i</a:t>
            </a:r>
            <a:r>
              <a:rPr lang="da-GL" sz="1800" dirty="0"/>
              <a:t>n</a:t>
            </a:r>
            <a:r>
              <a:rPr lang="da-DK" sz="1800" dirty="0"/>
              <a:t>g</a:t>
            </a:r>
            <a:endParaRPr lang="da-GL" sz="1800" dirty="0"/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Gennemlæsning af udvalgte afsnit </a:t>
            </a:r>
            <a:r>
              <a:rPr lang="da-DK" sz="1800" dirty="0"/>
              <a:t>(3-5 sider) for at tjekke skrivestil og opsætning. </a:t>
            </a:r>
            <a:r>
              <a:rPr lang="da-DK" sz="1800" u="sng" dirty="0">
                <a:solidFill>
                  <a:srgbClr val="FF0000"/>
                </a:solidFill>
              </a:rPr>
              <a:t>Det er ikke vejlederens opgave at læse hele opgaven, inden denne afleveres. </a:t>
            </a:r>
            <a:endParaRPr lang="da-GL" sz="1800" u="sng" dirty="0">
              <a:solidFill>
                <a:srgbClr val="FF0000"/>
              </a:solidFill>
            </a:endParaRPr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Vejlederen tjekker ikke</a:t>
            </a:r>
            <a:r>
              <a:rPr lang="da-GL" sz="1800" dirty="0"/>
              <a:t> </a:t>
            </a:r>
            <a:r>
              <a:rPr lang="da-DK" sz="1800" dirty="0"/>
              <a:t>f</a:t>
            </a:r>
            <a:r>
              <a:rPr lang="da-GL" sz="1800" dirty="0"/>
              <a:t>o</a:t>
            </a:r>
            <a:r>
              <a:rPr lang="da-DK" sz="1800" dirty="0"/>
              <a:t>r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l</a:t>
            </a:r>
            <a:r>
              <a:rPr lang="da-DK" sz="1800" dirty="0"/>
              <a:t>i</a:t>
            </a:r>
            <a:r>
              <a:rPr lang="da-GL" sz="1800" dirty="0"/>
              <a:t>a.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10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ED45263-69F3-4FE9-B50E-B83BDC541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66659" y="1366465"/>
            <a:ext cx="2543196" cy="2543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209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738545"/>
            <a:ext cx="8731688" cy="465505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400" b="1" dirty="0">
                <a:solidFill>
                  <a:srgbClr val="FF0000"/>
                </a:solidFill>
              </a:rPr>
              <a:t>H</a:t>
            </a:r>
            <a:r>
              <a:rPr lang="da-GL" sz="2400" b="1" dirty="0">
                <a:solidFill>
                  <a:srgbClr val="FF0000"/>
                </a:solidFill>
              </a:rPr>
              <a:t>v</a:t>
            </a:r>
            <a:r>
              <a:rPr lang="da-DK" sz="2400" b="1" dirty="0">
                <a:solidFill>
                  <a:srgbClr val="FF0000"/>
                </a:solidFill>
              </a:rPr>
              <a:t>a</a:t>
            </a:r>
            <a:r>
              <a:rPr lang="da-GL" sz="2400" b="1" dirty="0">
                <a:solidFill>
                  <a:srgbClr val="FF0000"/>
                </a:solidFill>
              </a:rPr>
              <a:t>d </a:t>
            </a:r>
            <a:r>
              <a:rPr lang="da-DK" sz="2400" b="1" dirty="0">
                <a:solidFill>
                  <a:srgbClr val="FF0000"/>
                </a:solidFill>
              </a:rPr>
              <a:t>k</a:t>
            </a:r>
            <a:r>
              <a:rPr lang="da-GL" sz="2400" b="1" dirty="0">
                <a:solidFill>
                  <a:srgbClr val="FF0000"/>
                </a:solidFill>
              </a:rPr>
              <a:t>a</a:t>
            </a:r>
            <a:r>
              <a:rPr lang="da-DK" sz="2400" b="1" dirty="0">
                <a:solidFill>
                  <a:srgbClr val="FF0000"/>
                </a:solidFill>
              </a:rPr>
              <a:t>n</a:t>
            </a:r>
            <a:r>
              <a:rPr lang="da-GL" sz="2400" b="1" dirty="0">
                <a:solidFill>
                  <a:srgbClr val="FF0000"/>
                </a:solidFill>
              </a:rPr>
              <a:t> </a:t>
            </a:r>
            <a:r>
              <a:rPr lang="da-DK" sz="2400" b="1" dirty="0">
                <a:solidFill>
                  <a:srgbClr val="FF0000"/>
                </a:solidFill>
              </a:rPr>
              <a:t>j</a:t>
            </a:r>
            <a:r>
              <a:rPr lang="da-GL" sz="2400" b="1" dirty="0">
                <a:solidFill>
                  <a:srgbClr val="FF0000"/>
                </a:solidFill>
              </a:rPr>
              <a:t>e</a:t>
            </a:r>
            <a:r>
              <a:rPr lang="da-DK" sz="2400" b="1" dirty="0">
                <a:solidFill>
                  <a:srgbClr val="FF0000"/>
                </a:solidFill>
              </a:rPr>
              <a:t>g</a:t>
            </a:r>
            <a:r>
              <a:rPr lang="da-GL" sz="2400" b="1" dirty="0">
                <a:solidFill>
                  <a:srgbClr val="FF0000"/>
                </a:solidFill>
              </a:rPr>
              <a:t> </a:t>
            </a:r>
            <a:r>
              <a:rPr lang="da-DK" sz="2400" b="1" u="sng" dirty="0">
                <a:solidFill>
                  <a:srgbClr val="FF0000"/>
                </a:solidFill>
              </a:rPr>
              <a:t>i</a:t>
            </a:r>
            <a:r>
              <a:rPr lang="da-GL" sz="2400" b="1" u="sng" dirty="0">
                <a:solidFill>
                  <a:srgbClr val="FF0000"/>
                </a:solidFill>
              </a:rPr>
              <a:t>k</a:t>
            </a:r>
            <a:r>
              <a:rPr lang="da-DK" sz="2400" b="1" u="sng" dirty="0">
                <a:solidFill>
                  <a:srgbClr val="FF0000"/>
                </a:solidFill>
              </a:rPr>
              <a:t>k</a:t>
            </a:r>
            <a:r>
              <a:rPr lang="da-GL" sz="2400" b="1" u="sng" dirty="0">
                <a:solidFill>
                  <a:srgbClr val="FF0000"/>
                </a:solidFill>
              </a:rPr>
              <a:t>e </a:t>
            </a:r>
            <a:r>
              <a:rPr lang="da-DK" sz="2400" b="1" dirty="0">
                <a:solidFill>
                  <a:srgbClr val="FF0000"/>
                </a:solidFill>
              </a:rPr>
              <a:t>b</a:t>
            </a:r>
            <a:r>
              <a:rPr lang="da-GL" sz="2400" b="1" dirty="0">
                <a:solidFill>
                  <a:srgbClr val="FF0000"/>
                </a:solidFill>
              </a:rPr>
              <a:t>r</a:t>
            </a:r>
            <a:r>
              <a:rPr lang="da-DK" sz="2400" b="1" dirty="0">
                <a:solidFill>
                  <a:srgbClr val="FF0000"/>
                </a:solidFill>
              </a:rPr>
              <a:t>u</a:t>
            </a:r>
            <a:r>
              <a:rPr lang="da-GL" sz="2400" b="1" dirty="0">
                <a:solidFill>
                  <a:srgbClr val="FF0000"/>
                </a:solidFill>
              </a:rPr>
              <a:t>g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 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n </a:t>
            </a:r>
            <a:r>
              <a:rPr lang="da-DK" sz="2400" b="1" dirty="0">
                <a:solidFill>
                  <a:srgbClr val="FF0000"/>
                </a:solidFill>
              </a:rPr>
              <a:t>v</a:t>
            </a:r>
            <a:r>
              <a:rPr lang="da-GL" sz="2400" b="1" dirty="0">
                <a:solidFill>
                  <a:srgbClr val="FF0000"/>
                </a:solidFill>
              </a:rPr>
              <a:t>e</a:t>
            </a:r>
            <a:r>
              <a:rPr lang="da-DK" sz="2400" b="1" dirty="0">
                <a:solidFill>
                  <a:srgbClr val="FF0000"/>
                </a:solidFill>
              </a:rPr>
              <a:t>j</a:t>
            </a:r>
            <a:r>
              <a:rPr lang="da-GL" sz="2400" b="1" dirty="0">
                <a:solidFill>
                  <a:srgbClr val="FF0000"/>
                </a:solidFill>
              </a:rPr>
              <a:t>l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d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r </a:t>
            </a:r>
            <a:r>
              <a:rPr lang="da-DK" sz="2400" b="1" dirty="0">
                <a:solidFill>
                  <a:srgbClr val="FF0000"/>
                </a:solidFill>
              </a:rPr>
              <a:t>t</a:t>
            </a:r>
            <a:r>
              <a:rPr lang="da-GL" sz="2400" b="1" dirty="0">
                <a:solidFill>
                  <a:srgbClr val="FF0000"/>
                </a:solidFill>
              </a:rPr>
              <a:t>i</a:t>
            </a:r>
            <a:r>
              <a:rPr lang="da-DK" sz="2400" b="1" dirty="0">
                <a:solidFill>
                  <a:srgbClr val="FF0000"/>
                </a:solidFill>
              </a:rPr>
              <a:t>l</a:t>
            </a:r>
            <a:endParaRPr lang="da-GL" sz="24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Finde litteratur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Læse korrektur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Følge op på tidsplan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Vejlederen tjekker ikke</a:t>
            </a:r>
            <a:r>
              <a:rPr lang="da-GL" sz="2200" dirty="0"/>
              <a:t> </a:t>
            </a:r>
            <a:r>
              <a:rPr lang="da-DK" sz="2200" dirty="0"/>
              <a:t>f</a:t>
            </a:r>
            <a:r>
              <a:rPr lang="da-GL" sz="2200" dirty="0"/>
              <a:t>o</a:t>
            </a:r>
            <a:r>
              <a:rPr lang="da-DK" sz="2200" dirty="0"/>
              <a:t>r</a:t>
            </a:r>
            <a:r>
              <a:rPr lang="da-GL" sz="2200" dirty="0"/>
              <a:t>m</a:t>
            </a:r>
            <a:r>
              <a:rPr lang="da-DK" sz="2200" dirty="0"/>
              <a:t>a</a:t>
            </a:r>
            <a:r>
              <a:rPr lang="da-GL" sz="2200" dirty="0"/>
              <a:t>l</a:t>
            </a:r>
            <a:r>
              <a:rPr lang="da-DK" sz="2200" dirty="0"/>
              <a:t>i</a:t>
            </a:r>
            <a:r>
              <a:rPr lang="da-GL" sz="2200" dirty="0"/>
              <a:t>a.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B</a:t>
            </a:r>
            <a:r>
              <a:rPr lang="da-GL" sz="2200" dirty="0"/>
              <a:t>l</a:t>
            </a:r>
            <a:r>
              <a:rPr lang="da-DK" sz="2200" dirty="0"/>
              <a:t>å</a:t>
            </a:r>
            <a:r>
              <a:rPr lang="da-GL" sz="2200" dirty="0"/>
              <a:t>s</a:t>
            </a:r>
            <a:r>
              <a:rPr lang="da-DK" sz="2200" dirty="0"/>
              <a:t>t</a:t>
            </a:r>
            <a:r>
              <a:rPr lang="da-GL" sz="2200" dirty="0"/>
              <a:t>e</a:t>
            </a:r>
            <a:r>
              <a:rPr lang="da-DK" sz="2200" dirty="0"/>
              <a:t>m</a:t>
            </a:r>
            <a:r>
              <a:rPr lang="da-GL" sz="2200" dirty="0"/>
              <a:t>p</a:t>
            </a:r>
            <a:r>
              <a:rPr lang="da-DK" sz="2200" dirty="0"/>
              <a:t>l</a:t>
            </a:r>
            <a:r>
              <a:rPr lang="da-GL" sz="2200" dirty="0"/>
              <a:t>e </a:t>
            </a:r>
            <a:r>
              <a:rPr lang="da-DK" sz="2200" dirty="0"/>
              <a:t>o</a:t>
            </a:r>
            <a:r>
              <a:rPr lang="da-GL" sz="2200" dirty="0"/>
              <a:t>p</a:t>
            </a:r>
            <a:r>
              <a:rPr lang="da-DK" sz="2200" dirty="0"/>
              <a:t>g</a:t>
            </a:r>
            <a:r>
              <a:rPr lang="da-GL" sz="2200" dirty="0"/>
              <a:t>a</a:t>
            </a:r>
            <a:r>
              <a:rPr lang="da-DK" sz="2200" dirty="0"/>
              <a:t>v</a:t>
            </a:r>
            <a:r>
              <a:rPr lang="da-GL" sz="2200" dirty="0"/>
              <a:t>e</a:t>
            </a:r>
            <a:r>
              <a:rPr lang="da-DK" sz="2200" dirty="0"/>
              <a:t>n</a:t>
            </a:r>
            <a:endParaRPr lang="da-GL" sz="2200" u="sng" dirty="0">
              <a:solidFill>
                <a:srgbClr val="FF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11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7AE78C1-BF6F-404F-AE8E-4254A1C61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36029" y="2197825"/>
            <a:ext cx="2220686" cy="1998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94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V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l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d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g</a:t>
            </a:r>
            <a:r>
              <a:rPr lang="da-DK" sz="1800" b="1" dirty="0">
                <a:solidFill>
                  <a:srgbClr val="FF0000"/>
                </a:solidFill>
              </a:rPr>
              <a:t>s</a:t>
            </a:r>
            <a:r>
              <a:rPr lang="da-GL" sz="1800" b="1" dirty="0">
                <a:solidFill>
                  <a:srgbClr val="FF0000"/>
                </a:solidFill>
              </a:rPr>
              <a:t>o</a:t>
            </a:r>
            <a:r>
              <a:rPr lang="da-DK" sz="1800" b="1" dirty="0">
                <a:solidFill>
                  <a:srgbClr val="FF0000"/>
                </a:solidFill>
              </a:rPr>
              <a:t>m</a:t>
            </a:r>
            <a:r>
              <a:rPr lang="da-GL" sz="1800" b="1" dirty="0">
                <a:solidFill>
                  <a:srgbClr val="FF0000"/>
                </a:solidFill>
              </a:rPr>
              <a:t>fanget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2 ½ </a:t>
            </a:r>
            <a:r>
              <a:rPr lang="da-DK" sz="1800" dirty="0"/>
              <a:t>t</a:t>
            </a:r>
            <a:r>
              <a:rPr lang="da-GL" sz="1800" dirty="0"/>
              <a:t>i</a:t>
            </a:r>
            <a:r>
              <a:rPr lang="da-DK" sz="1800" dirty="0"/>
              <a:t>m</a:t>
            </a:r>
            <a:r>
              <a:rPr lang="da-GL" sz="1800" dirty="0"/>
              <a:t>e (inkl. vejlederens forberedelse)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3 ½ time ved tomandsgruppe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Vejledningsform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V</a:t>
            </a:r>
            <a:r>
              <a:rPr lang="da-GL" sz="1800" dirty="0"/>
              <a:t>ariere!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Vejledningsmøde </a:t>
            </a:r>
            <a:r>
              <a:rPr lang="da-DK" sz="1800" dirty="0"/>
              <a:t>m</a:t>
            </a:r>
            <a:r>
              <a:rPr lang="da-GL" sz="1800" dirty="0"/>
              <a:t>e</a:t>
            </a:r>
            <a:r>
              <a:rPr lang="da-DK" sz="1800" dirty="0"/>
              <a:t>l</a:t>
            </a:r>
            <a:r>
              <a:rPr lang="da-GL" sz="1800" dirty="0"/>
              <a:t>l</a:t>
            </a:r>
            <a:r>
              <a:rPr lang="da-DK" sz="1800" dirty="0"/>
              <a:t>e</a:t>
            </a:r>
            <a:r>
              <a:rPr lang="da-GL" sz="1800" dirty="0"/>
              <a:t>m </a:t>
            </a:r>
            <a:r>
              <a:rPr lang="da-DK" sz="1800" dirty="0"/>
              <a:t>v</a:t>
            </a:r>
            <a:r>
              <a:rPr lang="da-GL" sz="1800" dirty="0"/>
              <a:t>e</a:t>
            </a:r>
            <a:r>
              <a:rPr lang="da-DK" sz="1800" dirty="0"/>
              <a:t>j</a:t>
            </a:r>
            <a:r>
              <a:rPr lang="da-GL" sz="1800" dirty="0"/>
              <a:t>l</a:t>
            </a:r>
            <a:r>
              <a:rPr lang="da-DK" sz="1800" dirty="0"/>
              <a:t>e</a:t>
            </a:r>
            <a:r>
              <a:rPr lang="da-GL" sz="1800" dirty="0"/>
              <a:t>d</a:t>
            </a:r>
            <a:r>
              <a:rPr lang="da-DK" sz="1800" dirty="0"/>
              <a:t>e</a:t>
            </a:r>
            <a:r>
              <a:rPr lang="da-GL" sz="1800" dirty="0"/>
              <a:t>r </a:t>
            </a:r>
            <a:r>
              <a:rPr lang="da-DK" sz="1800" dirty="0"/>
              <a:t>o</a:t>
            </a:r>
            <a:r>
              <a:rPr lang="da-GL" sz="1800" dirty="0"/>
              <a:t>g </a:t>
            </a:r>
            <a:r>
              <a:rPr lang="da-DK" sz="1800" dirty="0"/>
              <a:t>g</a:t>
            </a:r>
            <a:r>
              <a:rPr lang="da-GL" sz="1800" dirty="0"/>
              <a:t>r</a:t>
            </a:r>
            <a:r>
              <a:rPr lang="da-DK" sz="1800" dirty="0"/>
              <a:t>u</a:t>
            </a:r>
            <a:r>
              <a:rPr lang="da-GL" sz="1800" dirty="0"/>
              <a:t>p</a:t>
            </a:r>
            <a:r>
              <a:rPr lang="da-DK" sz="1800" dirty="0"/>
              <a:t>p</a:t>
            </a:r>
            <a:r>
              <a:rPr lang="da-GL" sz="1800" dirty="0"/>
              <a:t>e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E</a:t>
            </a:r>
            <a:r>
              <a:rPr lang="da-GL" sz="1800" dirty="0" err="1"/>
              <a:t>vt</a:t>
            </a:r>
            <a:r>
              <a:rPr lang="da-GL" sz="1800" dirty="0"/>
              <a:t>. </a:t>
            </a:r>
            <a:r>
              <a:rPr lang="da-GL" sz="1800" dirty="0" err="1"/>
              <a:t>klyngevejlening</a:t>
            </a:r>
            <a:r>
              <a:rPr lang="da-GL" sz="1800" dirty="0"/>
              <a:t> – fælles møde for flere grupper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Faste vejledningsdage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Mail/telefon</a:t>
            </a:r>
          </a:p>
          <a:p>
            <a:pPr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da-GL" sz="20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12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B9BD7F6-CC99-4747-85E2-8C6FA3E26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51243" y="1653369"/>
            <a:ext cx="2536843" cy="2276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61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O</a:t>
            </a:r>
            <a:r>
              <a:rPr lang="da-GL" sz="4500" dirty="0"/>
              <a:t>p</a:t>
            </a:r>
            <a:r>
              <a:rPr lang="da-DK" sz="4500" dirty="0"/>
              <a:t>g</a:t>
            </a:r>
            <a:r>
              <a:rPr lang="da-GL" sz="4500" dirty="0"/>
              <a:t>a</a:t>
            </a:r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n</a:t>
            </a:r>
            <a:r>
              <a:rPr lang="da-GL" sz="4500" dirty="0"/>
              <a:t>s opbygning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31351" y="1480457"/>
            <a:ext cx="8307166" cy="491314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I</a:t>
            </a:r>
            <a:r>
              <a:rPr lang="da-GL" sz="1800" b="1" dirty="0">
                <a:solidFill>
                  <a:srgbClr val="FF0000"/>
                </a:solidFill>
              </a:rPr>
              <a:t>n</a:t>
            </a:r>
            <a:r>
              <a:rPr lang="da-DK" sz="1800" b="1" dirty="0">
                <a:solidFill>
                  <a:srgbClr val="FF0000"/>
                </a:solidFill>
              </a:rPr>
              <a:t>d</a:t>
            </a:r>
            <a:r>
              <a:rPr lang="da-GL" sz="1800" b="1" dirty="0">
                <a:solidFill>
                  <a:srgbClr val="FF0000"/>
                </a:solidFill>
              </a:rPr>
              <a:t>l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d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g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Problemformulering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Afgrænsning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Kildesøgning og metode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Projektets hovedproblemstilling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800" dirty="0">
                <a:solidFill>
                  <a:srgbClr val="000000"/>
                </a:solidFill>
              </a:rPr>
              <a:t>H</a:t>
            </a:r>
            <a:r>
              <a:rPr lang="da-GL" sz="1800" dirty="0">
                <a:solidFill>
                  <a:srgbClr val="000000"/>
                </a:solidFill>
              </a:rPr>
              <a:t>o</a:t>
            </a:r>
            <a:r>
              <a:rPr lang="da-DK" sz="1800" dirty="0">
                <a:solidFill>
                  <a:srgbClr val="000000"/>
                </a:solidFill>
              </a:rPr>
              <a:t>v</a:t>
            </a:r>
            <a:r>
              <a:rPr lang="da-GL" sz="1800" dirty="0">
                <a:solidFill>
                  <a:srgbClr val="000000"/>
                </a:solidFill>
              </a:rPr>
              <a:t>e</a:t>
            </a:r>
            <a:r>
              <a:rPr lang="da-DK" sz="1800" dirty="0">
                <a:solidFill>
                  <a:srgbClr val="000000"/>
                </a:solidFill>
              </a:rPr>
              <a:t>d</a:t>
            </a:r>
            <a:r>
              <a:rPr lang="da-GL" sz="1800" dirty="0">
                <a:solidFill>
                  <a:srgbClr val="000000"/>
                </a:solidFill>
              </a:rPr>
              <a:t>a</a:t>
            </a:r>
            <a:r>
              <a:rPr lang="da-DK" sz="1800" dirty="0">
                <a:solidFill>
                  <a:srgbClr val="000000"/>
                </a:solidFill>
              </a:rPr>
              <a:t>f</a:t>
            </a:r>
            <a:r>
              <a:rPr lang="da-GL" sz="1800" dirty="0">
                <a:solidFill>
                  <a:srgbClr val="000000"/>
                </a:solidFill>
              </a:rPr>
              <a:t>s</a:t>
            </a:r>
            <a:r>
              <a:rPr lang="da-DK" sz="1800" dirty="0">
                <a:solidFill>
                  <a:srgbClr val="000000"/>
                </a:solidFill>
              </a:rPr>
              <a:t>n</a:t>
            </a:r>
            <a:r>
              <a:rPr lang="da-GL" sz="1800" dirty="0">
                <a:solidFill>
                  <a:srgbClr val="000000"/>
                </a:solidFill>
              </a:rPr>
              <a:t>i</a:t>
            </a:r>
            <a:r>
              <a:rPr lang="da-DK" sz="1800" dirty="0">
                <a:solidFill>
                  <a:srgbClr val="000000"/>
                </a:solidFill>
              </a:rPr>
              <a:t>t</a:t>
            </a:r>
            <a:endParaRPr lang="da-GL" sz="18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>
                <a:solidFill>
                  <a:srgbClr val="000000"/>
                </a:solidFill>
              </a:rPr>
              <a:t>Underafsnit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K</a:t>
            </a:r>
            <a:r>
              <a:rPr lang="da-GL" sz="1800" b="1" dirty="0">
                <a:solidFill>
                  <a:srgbClr val="FF0000"/>
                </a:solidFill>
              </a:rPr>
              <a:t>o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k</a:t>
            </a:r>
            <a:r>
              <a:rPr lang="da-DK" sz="1800" b="1" dirty="0">
                <a:solidFill>
                  <a:srgbClr val="FF0000"/>
                </a:solidFill>
              </a:rPr>
              <a:t>l</a:t>
            </a:r>
            <a:r>
              <a:rPr lang="da-GL" sz="1800" b="1" dirty="0">
                <a:solidFill>
                  <a:srgbClr val="FF0000"/>
                </a:solidFill>
              </a:rPr>
              <a:t>u</a:t>
            </a:r>
            <a:r>
              <a:rPr lang="da-DK" sz="1800" b="1" dirty="0">
                <a:solidFill>
                  <a:srgbClr val="FF0000"/>
                </a:solidFill>
              </a:rPr>
              <a:t>s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o</a:t>
            </a:r>
            <a:r>
              <a:rPr lang="da-GL" sz="1800" b="1" dirty="0">
                <a:solidFill>
                  <a:srgbClr val="FF0000"/>
                </a:solidFill>
              </a:rPr>
              <a:t>n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Perspektivering</a:t>
            </a:r>
            <a:endParaRPr lang="da-GL" sz="18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13</a:t>
            </a:fld>
            <a:endParaRPr lang="en-GB" dirty="0"/>
          </a:p>
        </p:txBody>
      </p:sp>
      <p:pic>
        <p:nvPicPr>
          <p:cNvPr id="5" name="Billede 4" descr="Et billede, der indeholder tekst, ur&#10;&#10;Automatisk genereret beskrivelse">
            <a:extLst>
              <a:ext uri="{FF2B5EF4-FFF2-40B4-BE49-F238E27FC236}">
                <a16:creationId xmlns:a16="http://schemas.microsoft.com/office/drawing/2014/main" id="{D7BA0367-6045-488D-9D67-9ABEF59FC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53001" y="2253344"/>
            <a:ext cx="2862942" cy="2862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646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Mundtlig forsvar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654629"/>
            <a:ext cx="8731688" cy="473897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I</a:t>
            </a:r>
            <a:r>
              <a:rPr lang="da-GL" sz="2000" b="1" dirty="0">
                <a:solidFill>
                  <a:srgbClr val="FF0000"/>
                </a:solidFill>
              </a:rPr>
              <a:t>n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r>
              <a:rPr lang="da-GL" sz="2000" b="1" dirty="0">
                <a:solidFill>
                  <a:srgbClr val="FF0000"/>
                </a:solidFill>
              </a:rPr>
              <a:t>i</a:t>
            </a:r>
            <a:r>
              <a:rPr lang="da-DK" sz="2000" b="1" dirty="0">
                <a:solidFill>
                  <a:srgbClr val="FF0000"/>
                </a:solidFill>
              </a:rPr>
              <a:t>v</a:t>
            </a:r>
            <a:r>
              <a:rPr lang="da-GL" sz="2000" b="1" dirty="0">
                <a:solidFill>
                  <a:srgbClr val="FF0000"/>
                </a:solidFill>
              </a:rPr>
              <a:t>i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r>
              <a:rPr lang="da-GL" sz="2000" b="1" dirty="0">
                <a:solidFill>
                  <a:srgbClr val="FF0000"/>
                </a:solidFill>
              </a:rPr>
              <a:t>u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l</a:t>
            </a:r>
            <a:r>
              <a:rPr lang="da-DK" sz="2000" b="1" dirty="0">
                <a:solidFill>
                  <a:srgbClr val="FF0000"/>
                </a:solidFill>
              </a:rPr>
              <a:t>t</a:t>
            </a:r>
            <a:r>
              <a:rPr lang="da-GL" sz="2000" b="1" dirty="0">
                <a:solidFill>
                  <a:srgbClr val="FF0000"/>
                </a:solidFill>
              </a:rPr>
              <a:t> </a:t>
            </a:r>
            <a:r>
              <a:rPr lang="da-DK" sz="2000" b="1" dirty="0">
                <a:solidFill>
                  <a:srgbClr val="FF0000"/>
                </a:solidFill>
              </a:rPr>
              <a:t>f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r</a:t>
            </a:r>
            <a:r>
              <a:rPr lang="da-GL" sz="2000" b="1" dirty="0">
                <a:solidFill>
                  <a:srgbClr val="FF0000"/>
                </a:solidFill>
              </a:rPr>
              <a:t>s</a:t>
            </a:r>
            <a:r>
              <a:rPr lang="da-DK" sz="2000" b="1" dirty="0">
                <a:solidFill>
                  <a:srgbClr val="FF0000"/>
                </a:solidFill>
              </a:rPr>
              <a:t>v</a:t>
            </a:r>
            <a:r>
              <a:rPr lang="da-GL" sz="2000" b="1" dirty="0">
                <a:solidFill>
                  <a:srgbClr val="FF0000"/>
                </a:solidFill>
              </a:rPr>
              <a:t>a</a:t>
            </a:r>
            <a:r>
              <a:rPr lang="da-DK" sz="2000" b="1" dirty="0">
                <a:solidFill>
                  <a:srgbClr val="FF0000"/>
                </a:solidFill>
              </a:rPr>
              <a:t>r</a:t>
            </a:r>
            <a:endParaRPr lang="da-GL" sz="20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I</a:t>
            </a:r>
            <a:r>
              <a:rPr lang="da-GL" sz="2000" b="1" dirty="0">
                <a:solidFill>
                  <a:srgbClr val="FF0000"/>
                </a:solidFill>
              </a:rPr>
              <a:t>n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r>
              <a:rPr lang="da-GL" sz="2000" b="1" dirty="0">
                <a:solidFill>
                  <a:srgbClr val="FF0000"/>
                </a:solidFill>
              </a:rPr>
              <a:t>h</a:t>
            </a:r>
            <a:r>
              <a:rPr lang="da-DK" sz="2000" b="1" dirty="0">
                <a:solidFill>
                  <a:srgbClr val="FF0000"/>
                </a:solidFill>
              </a:rPr>
              <a:t>o</a:t>
            </a:r>
            <a:r>
              <a:rPr lang="da-GL" sz="2000" b="1" dirty="0">
                <a:solidFill>
                  <a:srgbClr val="FF0000"/>
                </a:solidFill>
              </a:rPr>
              <a:t>l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endParaRPr lang="da-GL" sz="20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000" dirty="0">
                <a:solidFill>
                  <a:srgbClr val="000000"/>
                </a:solidFill>
              </a:rPr>
              <a:t>U</a:t>
            </a:r>
            <a:r>
              <a:rPr lang="da-GL" sz="2000" dirty="0">
                <a:solidFill>
                  <a:srgbClr val="000000"/>
                </a:solidFill>
              </a:rPr>
              <a:t>d</a:t>
            </a:r>
            <a:r>
              <a:rPr lang="da-DK" sz="2000" dirty="0">
                <a:solidFill>
                  <a:srgbClr val="000000"/>
                </a:solidFill>
              </a:rPr>
              <a:t>g</a:t>
            </a:r>
            <a:r>
              <a:rPr lang="da-GL" sz="2000" dirty="0">
                <a:solidFill>
                  <a:srgbClr val="000000"/>
                </a:solidFill>
              </a:rPr>
              <a:t>a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r>
              <a:rPr lang="da-GL" sz="2000" dirty="0">
                <a:solidFill>
                  <a:srgbClr val="000000"/>
                </a:solidFill>
              </a:rPr>
              <a:t>g</a:t>
            </a:r>
            <a:r>
              <a:rPr lang="da-DK" sz="2000" dirty="0">
                <a:solidFill>
                  <a:srgbClr val="000000"/>
                </a:solidFill>
              </a:rPr>
              <a:t>s</a:t>
            </a:r>
            <a:r>
              <a:rPr lang="da-GL" sz="2000" dirty="0">
                <a:solidFill>
                  <a:srgbClr val="000000"/>
                </a:solidFill>
              </a:rPr>
              <a:t>p</a:t>
            </a:r>
            <a:r>
              <a:rPr lang="da-DK" sz="2000" dirty="0">
                <a:solidFill>
                  <a:srgbClr val="000000"/>
                </a:solidFill>
              </a:rPr>
              <a:t>u</a:t>
            </a:r>
            <a:r>
              <a:rPr lang="da-GL" sz="2000" dirty="0">
                <a:solidFill>
                  <a:srgbClr val="000000"/>
                </a:solidFill>
              </a:rPr>
              <a:t>n</a:t>
            </a:r>
            <a:r>
              <a:rPr lang="da-DK" sz="2000" dirty="0">
                <a:solidFill>
                  <a:srgbClr val="000000"/>
                </a:solidFill>
              </a:rPr>
              <a:t>k</a:t>
            </a:r>
            <a:r>
              <a:rPr lang="da-GL" sz="2000" dirty="0">
                <a:solidFill>
                  <a:srgbClr val="000000"/>
                </a:solidFill>
              </a:rPr>
              <a:t>t </a:t>
            </a:r>
            <a:r>
              <a:rPr lang="da-DK" sz="2000" dirty="0">
                <a:solidFill>
                  <a:srgbClr val="000000"/>
                </a:solidFill>
              </a:rPr>
              <a:t>i</a:t>
            </a:r>
            <a:r>
              <a:rPr lang="da-GL" sz="2000" dirty="0">
                <a:solidFill>
                  <a:srgbClr val="000000"/>
                </a:solidFill>
              </a:rPr>
              <a:t> </a:t>
            </a:r>
            <a:r>
              <a:rPr lang="da-DK" sz="2000" dirty="0">
                <a:solidFill>
                  <a:srgbClr val="000000"/>
                </a:solidFill>
              </a:rPr>
              <a:t>o</a:t>
            </a:r>
            <a:r>
              <a:rPr lang="da-GL" sz="2000" dirty="0">
                <a:solidFill>
                  <a:srgbClr val="000000"/>
                </a:solidFill>
              </a:rPr>
              <a:t>p</a:t>
            </a:r>
            <a:r>
              <a:rPr lang="da-DK" sz="2000" dirty="0">
                <a:solidFill>
                  <a:srgbClr val="000000"/>
                </a:solidFill>
              </a:rPr>
              <a:t>g</a:t>
            </a:r>
            <a:r>
              <a:rPr lang="da-GL" sz="2000" dirty="0">
                <a:solidFill>
                  <a:srgbClr val="000000"/>
                </a:solidFill>
              </a:rPr>
              <a:t>a</a:t>
            </a:r>
            <a:r>
              <a:rPr lang="da-DK" sz="2000" dirty="0">
                <a:solidFill>
                  <a:srgbClr val="000000"/>
                </a:solidFill>
              </a:rPr>
              <a:t>v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endParaRPr lang="da-GL" sz="20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Præcisering af uklarheder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Spørgsmål med tilknytning til </a:t>
            </a:r>
            <a:r>
              <a:rPr lang="da-DK" sz="2000" dirty="0">
                <a:solidFill>
                  <a:srgbClr val="000000"/>
                </a:solidFill>
              </a:rPr>
              <a:t>o</a:t>
            </a:r>
            <a:r>
              <a:rPr lang="da-GL" sz="2000" dirty="0">
                <a:solidFill>
                  <a:srgbClr val="000000"/>
                </a:solidFill>
              </a:rPr>
              <a:t>p</a:t>
            </a:r>
            <a:r>
              <a:rPr lang="da-DK" sz="2000" dirty="0">
                <a:solidFill>
                  <a:srgbClr val="000000"/>
                </a:solidFill>
              </a:rPr>
              <a:t>g</a:t>
            </a:r>
            <a:r>
              <a:rPr lang="da-GL" sz="2000" dirty="0">
                <a:solidFill>
                  <a:srgbClr val="000000"/>
                </a:solidFill>
              </a:rPr>
              <a:t>a</a:t>
            </a:r>
            <a:r>
              <a:rPr lang="da-DK" sz="2000" dirty="0">
                <a:solidFill>
                  <a:srgbClr val="000000"/>
                </a:solidFill>
              </a:rPr>
              <a:t>v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r>
              <a:rPr lang="da-GL" sz="2000" dirty="0">
                <a:solidFill>
                  <a:srgbClr val="000000"/>
                </a:solidFill>
              </a:rPr>
              <a:t>s </a:t>
            </a:r>
            <a:r>
              <a:rPr lang="da-DK" sz="2000" dirty="0">
                <a:solidFill>
                  <a:srgbClr val="000000"/>
                </a:solidFill>
              </a:rPr>
              <a:t>e</a:t>
            </a:r>
            <a:r>
              <a:rPr lang="da-GL" sz="2000" dirty="0">
                <a:solidFill>
                  <a:srgbClr val="000000"/>
                </a:solidFill>
              </a:rPr>
              <a:t>m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Dialog med eks</a:t>
            </a:r>
            <a:r>
              <a:rPr lang="da-DK" sz="2000" dirty="0">
                <a:solidFill>
                  <a:srgbClr val="000000"/>
                </a:solidFill>
              </a:rPr>
              <a:t>a</a:t>
            </a:r>
            <a:r>
              <a:rPr lang="da-GL" sz="2000" dirty="0">
                <a:solidFill>
                  <a:srgbClr val="000000"/>
                </a:solidFill>
              </a:rPr>
              <a:t>minator (vejlederen)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Forskel på c</a:t>
            </a:r>
            <a:r>
              <a:rPr lang="da-DK" sz="2000" dirty="0">
                <a:solidFill>
                  <a:srgbClr val="000000"/>
                </a:solidFill>
              </a:rPr>
              <a:t>e</a:t>
            </a:r>
            <a:r>
              <a:rPr lang="da-GL" sz="2000" dirty="0">
                <a:solidFill>
                  <a:srgbClr val="000000"/>
                </a:solidFill>
              </a:rPr>
              <a:t>n</a:t>
            </a:r>
            <a:r>
              <a:rPr lang="da-DK" sz="2000" dirty="0">
                <a:solidFill>
                  <a:srgbClr val="000000"/>
                </a:solidFill>
              </a:rPr>
              <a:t>s</a:t>
            </a:r>
            <a:r>
              <a:rPr lang="da-GL" sz="2000" dirty="0">
                <a:solidFill>
                  <a:srgbClr val="000000"/>
                </a:solidFill>
              </a:rPr>
              <a:t>o</a:t>
            </a:r>
            <a:r>
              <a:rPr lang="da-DK" sz="2000" dirty="0">
                <a:solidFill>
                  <a:srgbClr val="000000"/>
                </a:solidFill>
              </a:rPr>
              <a:t>r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  <a:r>
              <a:rPr lang="da-DK" sz="2000" dirty="0">
                <a:solidFill>
                  <a:srgbClr val="000000"/>
                </a:solidFill>
              </a:rPr>
              <a:t>r</a:t>
            </a:r>
            <a:r>
              <a:rPr lang="da-GL" sz="2000" dirty="0">
                <a:solidFill>
                  <a:srgbClr val="000000"/>
                </a:solidFill>
              </a:rPr>
              <a:t>n</a:t>
            </a:r>
            <a:r>
              <a:rPr lang="da-DK" sz="2000" dirty="0">
                <a:solidFill>
                  <a:srgbClr val="000000"/>
                </a:solidFill>
              </a:rPr>
              <a:t>e</a:t>
            </a:r>
            <a:r>
              <a:rPr lang="da-GL" sz="2000" dirty="0">
                <a:solidFill>
                  <a:srgbClr val="000000"/>
                </a:solidFill>
              </a:rPr>
              <a:t>s aktive deltagelse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14</a:t>
            </a:fld>
            <a:endParaRPr lang="en-GB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626FD8A-81D1-4149-9EEC-EA0C54860C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08714" y="1654629"/>
            <a:ext cx="3385457" cy="2055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552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282510"/>
            <a:ext cx="8559000" cy="1285033"/>
          </a:xfrm>
        </p:spPr>
        <p:txBody>
          <a:bodyPr/>
          <a:lstStyle/>
          <a:p>
            <a:pPr algn="ctr"/>
            <a:r>
              <a:rPr lang="da-DK" sz="4000" dirty="0"/>
              <a:t>B</a:t>
            </a:r>
            <a:r>
              <a:rPr lang="da-GL" sz="4000" dirty="0"/>
              <a:t>e</a:t>
            </a:r>
            <a:r>
              <a:rPr lang="da-DK" sz="4000" dirty="0"/>
              <a:t>d</a:t>
            </a:r>
            <a:r>
              <a:rPr lang="da-GL" sz="4000" dirty="0"/>
              <a:t>ø</a:t>
            </a:r>
            <a:r>
              <a:rPr lang="da-DK" sz="4000" dirty="0"/>
              <a:t>m</a:t>
            </a:r>
            <a:r>
              <a:rPr lang="da-GL" sz="4000" dirty="0"/>
              <a:t>m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</a:t>
            </a:r>
            <a:r>
              <a:rPr lang="da-DK" sz="4000" dirty="0"/>
              <a:t>s</a:t>
            </a:r>
            <a:r>
              <a:rPr lang="da-GL" sz="4000" dirty="0"/>
              <a:t>g</a:t>
            </a:r>
            <a:r>
              <a:rPr lang="da-DK" sz="4000" dirty="0"/>
              <a:t>r</a:t>
            </a:r>
            <a:r>
              <a:rPr lang="da-GL" sz="4000" dirty="0"/>
              <a:t>u</a:t>
            </a:r>
            <a:r>
              <a:rPr lang="da-DK" sz="4000" dirty="0"/>
              <a:t>n</a:t>
            </a:r>
            <a:r>
              <a:rPr lang="da-GL" sz="4000" dirty="0"/>
              <a:t>d</a:t>
            </a:r>
            <a:r>
              <a:rPr lang="da-DK" sz="4000" dirty="0"/>
              <a:t>l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br>
              <a:rPr lang="da-GL" sz="4000" dirty="0"/>
            </a:br>
            <a:r>
              <a:rPr lang="da-DK" sz="4000" dirty="0"/>
              <a:t>F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r>
              <a:rPr lang="da-GL" sz="4000" dirty="0"/>
              <a:t>b</a:t>
            </a:r>
            <a:r>
              <a:rPr lang="da-DK" sz="4000" dirty="0"/>
              <a:t>e</a:t>
            </a:r>
            <a:r>
              <a:rPr lang="da-GL" sz="4000" dirty="0"/>
              <a:t>s</a:t>
            </a:r>
            <a:r>
              <a:rPr lang="da-DK" sz="4000" dirty="0"/>
              <a:t>k</a:t>
            </a:r>
            <a:r>
              <a:rPr lang="da-GL" sz="4000" dirty="0"/>
              <a:t>r</a:t>
            </a:r>
            <a:r>
              <a:rPr lang="da-DK" sz="4000" dirty="0"/>
              <a:t>i</a:t>
            </a:r>
            <a:r>
              <a:rPr lang="da-GL" sz="4000" dirty="0"/>
              <a:t>v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 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378844" y="1839686"/>
            <a:ext cx="8559000" cy="455391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Målbeskrivelse - viden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Juridisk informationssøgning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Juridisk(e) metode(r)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Relevante (rets)kilder i relation til det valgte emne</a:t>
            </a:r>
            <a:endParaRPr lang="da-GL" sz="19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K</a:t>
            </a:r>
            <a:r>
              <a:rPr lang="da-GL" sz="1900" b="1" dirty="0">
                <a:solidFill>
                  <a:srgbClr val="FF0000"/>
                </a:solidFill>
              </a:rPr>
              <a:t>o</a:t>
            </a:r>
            <a:r>
              <a:rPr lang="da-DK" sz="1900" b="1" dirty="0">
                <a:solidFill>
                  <a:srgbClr val="FF0000"/>
                </a:solidFill>
              </a:rPr>
              <a:t>m</a:t>
            </a:r>
            <a:r>
              <a:rPr lang="da-GL" sz="1900" b="1" dirty="0">
                <a:solidFill>
                  <a:srgbClr val="FF0000"/>
                </a:solidFill>
              </a:rPr>
              <a:t>p</a:t>
            </a:r>
            <a:r>
              <a:rPr lang="da-DK" sz="1900" b="1" dirty="0">
                <a:solidFill>
                  <a:srgbClr val="FF0000"/>
                </a:solidFill>
              </a:rPr>
              <a:t>e</a:t>
            </a:r>
            <a:r>
              <a:rPr lang="da-GL" sz="1900" b="1" dirty="0">
                <a:solidFill>
                  <a:srgbClr val="FF0000"/>
                </a:solidFill>
              </a:rPr>
              <a:t>t</a:t>
            </a:r>
            <a:r>
              <a:rPr lang="da-DK" sz="1900" b="1" dirty="0">
                <a:solidFill>
                  <a:srgbClr val="FF0000"/>
                </a:solidFill>
              </a:rPr>
              <a:t>e</a:t>
            </a:r>
            <a:r>
              <a:rPr lang="da-GL" sz="1900" b="1" dirty="0">
                <a:solidFill>
                  <a:srgbClr val="FF0000"/>
                </a:solidFill>
              </a:rPr>
              <a:t>n</a:t>
            </a:r>
            <a:r>
              <a:rPr lang="da-DK" sz="1900" b="1" dirty="0">
                <a:solidFill>
                  <a:srgbClr val="FF0000"/>
                </a:solidFill>
              </a:rPr>
              <a:t>c</a:t>
            </a:r>
            <a:r>
              <a:rPr lang="da-GL" sz="1900" b="1" dirty="0">
                <a:solidFill>
                  <a:srgbClr val="FF0000"/>
                </a:solidFill>
              </a:rPr>
              <a:t>e</a:t>
            </a:r>
            <a:r>
              <a:rPr lang="da-DK" sz="1900" b="1" dirty="0">
                <a:solidFill>
                  <a:srgbClr val="FF0000"/>
                </a:solidFill>
              </a:rPr>
              <a:t>r</a:t>
            </a:r>
            <a:endParaRPr lang="da-GL" sz="19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Diskutere</a:t>
            </a:r>
            <a:r>
              <a:rPr lang="da-GL" sz="1900" dirty="0">
                <a:solidFill>
                  <a:srgbClr val="000000"/>
                </a:solidFill>
              </a:rPr>
              <a:t> og reflektere over (rets)kildernes anvendelse i forhold til den konkrete problemstilling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900" dirty="0">
                <a:solidFill>
                  <a:srgbClr val="000000"/>
                </a:solidFill>
              </a:rPr>
              <a:t>Udarbejde en skriftlig opgave, der i sin form og indhold fremstår struktureret, velskrevet og meningsfuld for læseren. </a:t>
            </a:r>
          </a:p>
          <a:p>
            <a:pPr marL="645750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da-GL" sz="1800" dirty="0">
              <a:solidFill>
                <a:srgbClr val="00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15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9B71558-9F87-4E8A-849D-FC260297F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67425" y="1567543"/>
            <a:ext cx="2303689" cy="1675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937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282510"/>
            <a:ext cx="8559000" cy="1285033"/>
          </a:xfrm>
        </p:spPr>
        <p:txBody>
          <a:bodyPr/>
          <a:lstStyle/>
          <a:p>
            <a:pPr algn="ctr"/>
            <a:r>
              <a:rPr lang="da-DK" sz="4000" dirty="0"/>
              <a:t>B</a:t>
            </a:r>
            <a:r>
              <a:rPr lang="da-GL" sz="4000" dirty="0"/>
              <a:t>e</a:t>
            </a:r>
            <a:r>
              <a:rPr lang="da-DK" sz="4000" dirty="0"/>
              <a:t>d</a:t>
            </a:r>
            <a:r>
              <a:rPr lang="da-GL" sz="4000" dirty="0"/>
              <a:t>ø</a:t>
            </a:r>
            <a:r>
              <a:rPr lang="da-DK" sz="4000" dirty="0"/>
              <a:t>m</a:t>
            </a:r>
            <a:r>
              <a:rPr lang="da-GL" sz="4000" dirty="0"/>
              <a:t>m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</a:t>
            </a:r>
            <a:r>
              <a:rPr lang="da-DK" sz="4000" dirty="0"/>
              <a:t>s</a:t>
            </a:r>
            <a:r>
              <a:rPr lang="da-GL" sz="4000" dirty="0"/>
              <a:t>g</a:t>
            </a:r>
            <a:r>
              <a:rPr lang="da-DK" sz="4000" dirty="0"/>
              <a:t>r</a:t>
            </a:r>
            <a:r>
              <a:rPr lang="da-GL" sz="4000" dirty="0"/>
              <a:t>u</a:t>
            </a:r>
            <a:r>
              <a:rPr lang="da-DK" sz="4000" dirty="0"/>
              <a:t>n</a:t>
            </a:r>
            <a:r>
              <a:rPr lang="da-GL" sz="4000" dirty="0"/>
              <a:t>d</a:t>
            </a:r>
            <a:r>
              <a:rPr lang="da-DK" sz="4000" dirty="0"/>
              <a:t>l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br>
              <a:rPr lang="da-GL" sz="4000" dirty="0"/>
            </a:br>
            <a:r>
              <a:rPr lang="da-DK" sz="4000" dirty="0"/>
              <a:t>F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r>
              <a:rPr lang="da-GL" sz="4000" dirty="0"/>
              <a:t>b</a:t>
            </a:r>
            <a:r>
              <a:rPr lang="da-DK" sz="4000" dirty="0"/>
              <a:t>e</a:t>
            </a:r>
            <a:r>
              <a:rPr lang="da-GL" sz="4000" dirty="0"/>
              <a:t>s</a:t>
            </a:r>
            <a:r>
              <a:rPr lang="da-DK" sz="4000" dirty="0"/>
              <a:t>k</a:t>
            </a:r>
            <a:r>
              <a:rPr lang="da-GL" sz="4000" dirty="0"/>
              <a:t>r</a:t>
            </a:r>
            <a:r>
              <a:rPr lang="da-DK" sz="4000" dirty="0"/>
              <a:t>i</a:t>
            </a:r>
            <a:r>
              <a:rPr lang="da-GL" sz="4000" dirty="0"/>
              <a:t>v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 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30629" y="1850571"/>
            <a:ext cx="8807215" cy="454303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F</a:t>
            </a:r>
            <a:r>
              <a:rPr lang="da-GL" sz="1900" b="1" dirty="0">
                <a:solidFill>
                  <a:srgbClr val="FF0000"/>
                </a:solidFill>
              </a:rPr>
              <a:t>æ</a:t>
            </a:r>
            <a:r>
              <a:rPr lang="da-DK" sz="1900" b="1" dirty="0">
                <a:solidFill>
                  <a:srgbClr val="FF0000"/>
                </a:solidFill>
              </a:rPr>
              <a:t>r</a:t>
            </a:r>
            <a:r>
              <a:rPr lang="da-GL" sz="1900" b="1" dirty="0">
                <a:solidFill>
                  <a:srgbClr val="FF0000"/>
                </a:solidFill>
              </a:rPr>
              <a:t>d</a:t>
            </a:r>
            <a:r>
              <a:rPr lang="da-DK" sz="1900" b="1" dirty="0">
                <a:solidFill>
                  <a:srgbClr val="FF0000"/>
                </a:solidFill>
              </a:rPr>
              <a:t>i</a:t>
            </a:r>
            <a:r>
              <a:rPr lang="da-GL" sz="1900" b="1" dirty="0">
                <a:solidFill>
                  <a:srgbClr val="FF0000"/>
                </a:solidFill>
              </a:rPr>
              <a:t>g</a:t>
            </a:r>
            <a:r>
              <a:rPr lang="da-DK" sz="1900" b="1" dirty="0">
                <a:solidFill>
                  <a:srgbClr val="FF0000"/>
                </a:solidFill>
              </a:rPr>
              <a:t>h</a:t>
            </a:r>
            <a:r>
              <a:rPr lang="da-GL" sz="1900" b="1" dirty="0">
                <a:solidFill>
                  <a:srgbClr val="FF0000"/>
                </a:solidFill>
              </a:rPr>
              <a:t>e</a:t>
            </a:r>
            <a:r>
              <a:rPr lang="da-DK" sz="1900" b="1" dirty="0">
                <a:solidFill>
                  <a:srgbClr val="FF0000"/>
                </a:solidFill>
              </a:rPr>
              <a:t>d</a:t>
            </a:r>
            <a:r>
              <a:rPr lang="da-GL" sz="1900" b="1" dirty="0">
                <a:solidFill>
                  <a:srgbClr val="FF0000"/>
                </a:solidFill>
              </a:rPr>
              <a:t>e</a:t>
            </a:r>
            <a:r>
              <a:rPr lang="da-DK" sz="1900" b="1" dirty="0">
                <a:solidFill>
                  <a:srgbClr val="FF0000"/>
                </a:solidFill>
              </a:rPr>
              <a:t>r</a:t>
            </a:r>
            <a:endParaRPr lang="da-GL" sz="19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U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b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j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, 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g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æ</a:t>
            </a:r>
            <a:r>
              <a:rPr lang="da-GL" sz="1900" dirty="0">
                <a:solidFill>
                  <a:srgbClr val="000000"/>
                </a:solidFill>
              </a:rPr>
              <a:t>n</a:t>
            </a:r>
            <a:r>
              <a:rPr lang="da-DK" sz="1900" dirty="0">
                <a:solidFill>
                  <a:srgbClr val="000000"/>
                </a:solidFill>
              </a:rPr>
              <a:t>s</a:t>
            </a:r>
            <a:r>
              <a:rPr lang="da-GL" sz="1900" dirty="0">
                <a:solidFill>
                  <a:srgbClr val="000000"/>
                </a:solidFill>
              </a:rPr>
              <a:t>e 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f</a:t>
            </a:r>
            <a:r>
              <a:rPr lang="da-GL" sz="1900" dirty="0">
                <a:solidFill>
                  <a:srgbClr val="000000"/>
                </a:solidFill>
              </a:rPr>
              <a:t>o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m</a:t>
            </a:r>
            <a:r>
              <a:rPr lang="da-DK" sz="1900" dirty="0">
                <a:solidFill>
                  <a:srgbClr val="000000"/>
                </a:solidFill>
              </a:rPr>
              <a:t>u</a:t>
            </a:r>
            <a:r>
              <a:rPr lang="da-GL" sz="1900" dirty="0">
                <a:solidFill>
                  <a:srgbClr val="000000"/>
                </a:solidFill>
              </a:rPr>
              <a:t>l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en præcis, relevant </a:t>
            </a:r>
            <a:r>
              <a:rPr lang="da-DK" sz="1900" dirty="0">
                <a:solidFill>
                  <a:srgbClr val="000000"/>
                </a:solidFill>
              </a:rPr>
              <a:t>problemstilling</a:t>
            </a:r>
            <a:r>
              <a:rPr lang="da-GL" sz="1900" dirty="0">
                <a:solidFill>
                  <a:srgbClr val="000000"/>
                </a:solidFill>
              </a:rPr>
              <a:t> inden for det juridiske område 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v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j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b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g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v</a:t>
            </a:r>
            <a:r>
              <a:rPr lang="da-GL" sz="1900" dirty="0">
                <a:solidFill>
                  <a:srgbClr val="000000"/>
                </a:solidFill>
              </a:rPr>
              <a:t>a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t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(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s)</a:t>
            </a:r>
            <a:r>
              <a:rPr lang="da-DK" sz="1900" dirty="0">
                <a:solidFill>
                  <a:srgbClr val="000000"/>
                </a:solidFill>
              </a:rPr>
              <a:t>k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r i relation til det </a:t>
            </a:r>
            <a:r>
              <a:rPr lang="da-DK" sz="1900" dirty="0">
                <a:solidFill>
                  <a:srgbClr val="000000"/>
                </a:solidFill>
              </a:rPr>
              <a:t>valgte</a:t>
            </a:r>
            <a:r>
              <a:rPr lang="da-GL" sz="1900" dirty="0">
                <a:solidFill>
                  <a:srgbClr val="000000"/>
                </a:solidFill>
              </a:rPr>
              <a:t> emne 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p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b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j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d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m</a:t>
            </a:r>
            <a:r>
              <a:rPr lang="da-GL" sz="1900" dirty="0">
                <a:solidFill>
                  <a:srgbClr val="000000"/>
                </a:solidFill>
              </a:rPr>
              <a:t>o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s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k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s</a:t>
            </a:r>
            <a:r>
              <a:rPr lang="da-GL" sz="1900" dirty="0">
                <a:solidFill>
                  <a:srgbClr val="000000"/>
                </a:solidFill>
              </a:rPr>
              <a:t>k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b 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d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l</a:t>
            </a:r>
            <a:r>
              <a:rPr lang="da-DK" sz="1900" dirty="0">
                <a:solidFill>
                  <a:srgbClr val="000000"/>
                </a:solidFill>
              </a:rPr>
              <a:t>i</a:t>
            </a:r>
            <a:r>
              <a:rPr lang="da-GL" sz="1900" dirty="0">
                <a:solidFill>
                  <a:srgbClr val="000000"/>
                </a:solidFill>
              </a:rPr>
              <a:t>g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g</a:t>
            </a:r>
            <a:r>
              <a:rPr lang="da-GL" sz="1900" dirty="0">
                <a:solidFill>
                  <a:srgbClr val="000000"/>
                </a:solidFill>
              </a:rPr>
              <a:t>u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s</a:t>
            </a:r>
            <a:r>
              <a:rPr lang="da-DK" sz="1900" dirty="0">
                <a:solidFill>
                  <a:srgbClr val="000000"/>
                </a:solidFill>
              </a:rPr>
              <a:t>v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d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s</a:t>
            </a:r>
            <a:r>
              <a:rPr lang="da-DK" sz="1900" dirty="0">
                <a:solidFill>
                  <a:srgbClr val="000000"/>
                </a:solidFill>
              </a:rPr>
              <a:t>k</a:t>
            </a:r>
            <a:r>
              <a:rPr lang="da-GL" sz="1900" dirty="0">
                <a:solidFill>
                  <a:srgbClr val="000000"/>
                </a:solidFill>
              </a:rPr>
              <a:t>a</a:t>
            </a:r>
            <a:r>
              <a:rPr lang="da-DK" sz="1900" dirty="0">
                <a:solidFill>
                  <a:srgbClr val="000000"/>
                </a:solidFill>
              </a:rPr>
              <a:t>b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g</a:t>
            </a:r>
            <a:r>
              <a:rPr lang="da-GL" sz="1900" dirty="0">
                <a:solidFill>
                  <a:srgbClr val="000000"/>
                </a:solidFill>
              </a:rPr>
              <a:t>e 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i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f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l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v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n</a:t>
            </a:r>
            <a:r>
              <a:rPr lang="da-DK" sz="1900" dirty="0">
                <a:solidFill>
                  <a:srgbClr val="000000"/>
                </a:solidFill>
              </a:rPr>
              <a:t>s</a:t>
            </a:r>
            <a:r>
              <a:rPr lang="da-GL" sz="1900" dirty="0">
                <a:solidFill>
                  <a:srgbClr val="000000"/>
                </a:solidFill>
              </a:rPr>
              <a:t> for den valgte </a:t>
            </a:r>
            <a:r>
              <a:rPr lang="da-DK" sz="1900" dirty="0">
                <a:solidFill>
                  <a:srgbClr val="000000"/>
                </a:solidFill>
              </a:rPr>
              <a:t>problemstilling</a:t>
            </a:r>
            <a:endParaRPr lang="da-GL" sz="19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900" dirty="0">
                <a:solidFill>
                  <a:srgbClr val="000000"/>
                </a:solidFill>
              </a:rPr>
              <a:t>Analysere de relevante (rets)kilder gennem hensigtsmæssig anvendelse af relevant(e) metode(r) 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900" dirty="0">
                <a:solidFill>
                  <a:srgbClr val="000000"/>
                </a:solidFill>
              </a:rPr>
              <a:t>Anvende den oparbejdede viden i forhold til besvarelsen af den valgte </a:t>
            </a:r>
            <a:r>
              <a:rPr lang="da-DK" sz="1900" dirty="0">
                <a:solidFill>
                  <a:srgbClr val="000000"/>
                </a:solidFill>
              </a:rPr>
              <a:t>problemstilling</a:t>
            </a:r>
            <a:endParaRPr lang="da-GL" sz="19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da-GL" sz="2000" dirty="0">
              <a:solidFill>
                <a:srgbClr val="00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718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464399"/>
            <a:ext cx="8559000" cy="765688"/>
          </a:xfrm>
        </p:spPr>
        <p:txBody>
          <a:bodyPr/>
          <a:lstStyle/>
          <a:p>
            <a:pPr algn="ctr"/>
            <a:r>
              <a:rPr lang="da-DK" sz="4000" dirty="0"/>
              <a:t>F</a:t>
            </a:r>
            <a:r>
              <a:rPr lang="da-GL" sz="4000" dirty="0"/>
              <a:t>o</a:t>
            </a:r>
            <a:r>
              <a:rPr lang="da-DK" sz="4000" dirty="0"/>
              <a:t>r</a:t>
            </a:r>
            <a:r>
              <a:rPr lang="da-GL" sz="4000" dirty="0"/>
              <a:t>m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l</a:t>
            </a:r>
            <a:r>
              <a:rPr lang="da-GL" sz="4000" dirty="0"/>
              <a:t>e </a:t>
            </a:r>
            <a:r>
              <a:rPr lang="da-DK" sz="4000" dirty="0"/>
              <a:t>k</a:t>
            </a:r>
            <a:r>
              <a:rPr lang="da-GL" sz="4000" dirty="0"/>
              <a:t>r</a:t>
            </a:r>
            <a:r>
              <a:rPr lang="da-DK" sz="4000" dirty="0"/>
              <a:t>a</a:t>
            </a:r>
            <a:r>
              <a:rPr lang="da-GL" sz="4000" dirty="0"/>
              <a:t>v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301689" y="1356189"/>
            <a:ext cx="8636155" cy="503741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DK" sz="1700" b="1" dirty="0">
                <a:solidFill>
                  <a:srgbClr val="FF0000"/>
                </a:solidFill>
              </a:rPr>
              <a:t>F</a:t>
            </a:r>
            <a:r>
              <a:rPr lang="da-GL" sz="1700" b="1" dirty="0">
                <a:solidFill>
                  <a:srgbClr val="FF0000"/>
                </a:solidFill>
              </a:rPr>
              <a:t>o</a:t>
            </a:r>
            <a:r>
              <a:rPr lang="da-DK" sz="1700" b="1" dirty="0">
                <a:solidFill>
                  <a:srgbClr val="FF0000"/>
                </a:solidFill>
              </a:rPr>
              <a:t>r</a:t>
            </a:r>
            <a:r>
              <a:rPr lang="da-GL" sz="1700" b="1" dirty="0">
                <a:solidFill>
                  <a:srgbClr val="FF0000"/>
                </a:solidFill>
              </a:rPr>
              <a:t>s</a:t>
            </a:r>
            <a:r>
              <a:rPr lang="da-DK" sz="1700" b="1" dirty="0">
                <a:solidFill>
                  <a:srgbClr val="FF0000"/>
                </a:solidFill>
              </a:rPr>
              <a:t>i</a:t>
            </a:r>
            <a:r>
              <a:rPr lang="da-GL" sz="1700" b="1" dirty="0">
                <a:solidFill>
                  <a:srgbClr val="FF0000"/>
                </a:solidFill>
              </a:rPr>
              <a:t>d</a:t>
            </a:r>
            <a:r>
              <a:rPr lang="da-DK" sz="1700" b="1" dirty="0">
                <a:solidFill>
                  <a:srgbClr val="FF0000"/>
                </a:solidFill>
              </a:rPr>
              <a:t>e</a:t>
            </a:r>
            <a:endParaRPr lang="da-GL" sz="17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Navne på alle i gruppen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Studieretning for alle i gruppen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Vejleder 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Titel -  både på dansk og engelsk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Antal anslag</a:t>
            </a:r>
            <a:endParaRPr lang="da-GL" sz="17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GL" sz="1700" dirty="0">
                <a:solidFill>
                  <a:srgbClr val="FF0000"/>
                </a:solidFill>
              </a:rPr>
              <a:t>Indholdsfortegnelse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GL" sz="1700" dirty="0">
                <a:solidFill>
                  <a:srgbClr val="FF0000"/>
                </a:solidFill>
              </a:rPr>
              <a:t>Litteraturliste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GL" sz="1700" dirty="0">
                <a:solidFill>
                  <a:srgbClr val="FF0000"/>
                </a:solidFill>
              </a:rPr>
              <a:t>Engelsk resumé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da-GL" sz="1700" u="sng" dirty="0">
                <a:solidFill>
                  <a:srgbClr val="000000"/>
                </a:solidFill>
              </a:rPr>
              <a:t>Det skal angives, hvilke dele af projektet hver enkelt studerende har </a:t>
            </a:r>
            <a:r>
              <a:rPr lang="da-DK" sz="1700" u="sng" dirty="0">
                <a:solidFill>
                  <a:srgbClr val="000000"/>
                </a:solidFill>
              </a:rPr>
              <a:t>v</a:t>
            </a:r>
            <a:r>
              <a:rPr lang="da-GL" sz="1700" u="sng" dirty="0">
                <a:solidFill>
                  <a:srgbClr val="000000"/>
                </a:solidFill>
              </a:rPr>
              <a:t>æ</a:t>
            </a:r>
            <a:r>
              <a:rPr lang="da-DK" sz="1700" u="sng" dirty="0">
                <a:solidFill>
                  <a:srgbClr val="000000"/>
                </a:solidFill>
              </a:rPr>
              <a:t>r</a:t>
            </a:r>
            <a:r>
              <a:rPr lang="da-GL" sz="1700" u="sng" dirty="0">
                <a:solidFill>
                  <a:srgbClr val="000000"/>
                </a:solidFill>
              </a:rPr>
              <a:t>e</a:t>
            </a:r>
            <a:r>
              <a:rPr lang="da-DK" sz="1700" u="sng" dirty="0">
                <a:solidFill>
                  <a:srgbClr val="000000"/>
                </a:solidFill>
              </a:rPr>
              <a:t>t</a:t>
            </a:r>
            <a:r>
              <a:rPr lang="da-GL" sz="1700" u="sng" dirty="0">
                <a:solidFill>
                  <a:srgbClr val="000000"/>
                </a:solidFill>
              </a:rPr>
              <a:t> </a:t>
            </a:r>
            <a:r>
              <a:rPr lang="da-DK" sz="1700" u="sng" dirty="0">
                <a:solidFill>
                  <a:srgbClr val="000000"/>
                </a:solidFill>
              </a:rPr>
              <a:t>a</a:t>
            </a:r>
            <a:r>
              <a:rPr lang="da-GL" sz="1700" u="sng" dirty="0">
                <a:solidFill>
                  <a:srgbClr val="000000"/>
                </a:solidFill>
              </a:rPr>
              <a:t>n</a:t>
            </a:r>
            <a:r>
              <a:rPr lang="da-DK" sz="1700" u="sng" dirty="0">
                <a:solidFill>
                  <a:srgbClr val="000000"/>
                </a:solidFill>
              </a:rPr>
              <a:t>s</a:t>
            </a:r>
            <a:r>
              <a:rPr lang="da-GL" sz="1700" u="sng" dirty="0">
                <a:solidFill>
                  <a:srgbClr val="000000"/>
                </a:solidFill>
              </a:rPr>
              <a:t>v</a:t>
            </a:r>
            <a:r>
              <a:rPr lang="da-DK" sz="1700" u="sng" dirty="0">
                <a:solidFill>
                  <a:srgbClr val="000000"/>
                </a:solidFill>
              </a:rPr>
              <a:t>a</a:t>
            </a:r>
            <a:r>
              <a:rPr lang="da-GL" sz="1700" u="sng" dirty="0">
                <a:solidFill>
                  <a:srgbClr val="000000"/>
                </a:solidFill>
              </a:rPr>
              <a:t>r</a:t>
            </a:r>
            <a:r>
              <a:rPr lang="da-DK" sz="1700" u="sng" dirty="0">
                <a:solidFill>
                  <a:srgbClr val="000000"/>
                </a:solidFill>
              </a:rPr>
              <a:t>l</a:t>
            </a:r>
            <a:r>
              <a:rPr lang="da-GL" sz="1700" u="sng" dirty="0">
                <a:solidFill>
                  <a:srgbClr val="000000"/>
                </a:solidFill>
              </a:rPr>
              <a:t>i</a:t>
            </a:r>
            <a:r>
              <a:rPr lang="da-DK" sz="1700" u="sng" dirty="0">
                <a:solidFill>
                  <a:srgbClr val="000000"/>
                </a:solidFill>
              </a:rPr>
              <a:t>g</a:t>
            </a:r>
            <a:r>
              <a:rPr lang="da-GL" sz="1700" u="sng" dirty="0">
                <a:solidFill>
                  <a:srgbClr val="000000"/>
                </a:solidFill>
              </a:rPr>
              <a:t> for. </a:t>
            </a:r>
            <a:r>
              <a:rPr lang="da-DK" sz="1700" u="sng" dirty="0">
                <a:solidFill>
                  <a:srgbClr val="000000"/>
                </a:solidFill>
              </a:rPr>
              <a:t>I</a:t>
            </a:r>
            <a:r>
              <a:rPr lang="da-GL" sz="1700" u="sng" dirty="0">
                <a:solidFill>
                  <a:srgbClr val="000000"/>
                </a:solidFill>
              </a:rPr>
              <a:t>n</a:t>
            </a:r>
            <a:r>
              <a:rPr lang="da-DK" sz="1700" u="sng" dirty="0">
                <a:solidFill>
                  <a:srgbClr val="000000"/>
                </a:solidFill>
              </a:rPr>
              <a:t>d</a:t>
            </a:r>
            <a:r>
              <a:rPr lang="da-GL" sz="1700" u="sng" dirty="0">
                <a:solidFill>
                  <a:srgbClr val="000000"/>
                </a:solidFill>
              </a:rPr>
              <a:t>l</a:t>
            </a:r>
            <a:r>
              <a:rPr lang="da-DK" sz="1700" u="sng" dirty="0">
                <a:solidFill>
                  <a:srgbClr val="000000"/>
                </a:solidFill>
              </a:rPr>
              <a:t>e</a:t>
            </a:r>
            <a:r>
              <a:rPr lang="da-GL" sz="1700" u="sng" dirty="0">
                <a:solidFill>
                  <a:srgbClr val="000000"/>
                </a:solidFill>
              </a:rPr>
              <a:t>d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i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g, </a:t>
            </a:r>
            <a:r>
              <a:rPr lang="da-DK" sz="1700" u="sng" dirty="0">
                <a:solidFill>
                  <a:srgbClr val="000000"/>
                </a:solidFill>
              </a:rPr>
              <a:t>k</a:t>
            </a:r>
            <a:r>
              <a:rPr lang="da-GL" sz="1700" u="sng" dirty="0">
                <a:solidFill>
                  <a:srgbClr val="000000"/>
                </a:solidFill>
              </a:rPr>
              <a:t>o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k</a:t>
            </a:r>
            <a:r>
              <a:rPr lang="da-DK" sz="1700" u="sng" dirty="0">
                <a:solidFill>
                  <a:srgbClr val="000000"/>
                </a:solidFill>
              </a:rPr>
              <a:t>l</a:t>
            </a:r>
            <a:r>
              <a:rPr lang="da-GL" sz="1700" u="sng" dirty="0">
                <a:solidFill>
                  <a:srgbClr val="000000"/>
                </a:solidFill>
              </a:rPr>
              <a:t>u</a:t>
            </a:r>
            <a:r>
              <a:rPr lang="da-DK" sz="1700" u="sng" dirty="0">
                <a:solidFill>
                  <a:srgbClr val="000000"/>
                </a:solidFill>
              </a:rPr>
              <a:t>s</a:t>
            </a:r>
            <a:r>
              <a:rPr lang="da-GL" sz="1700" u="sng" dirty="0">
                <a:solidFill>
                  <a:srgbClr val="000000"/>
                </a:solidFill>
              </a:rPr>
              <a:t>i</a:t>
            </a:r>
            <a:r>
              <a:rPr lang="da-DK" sz="1700" u="sng" dirty="0">
                <a:solidFill>
                  <a:srgbClr val="000000"/>
                </a:solidFill>
              </a:rPr>
              <a:t>o</a:t>
            </a:r>
            <a:r>
              <a:rPr lang="da-GL" sz="1700" u="sng" dirty="0">
                <a:solidFill>
                  <a:srgbClr val="000000"/>
                </a:solidFill>
              </a:rPr>
              <a:t>n </a:t>
            </a:r>
            <a:r>
              <a:rPr lang="da-DK" sz="1700" u="sng" dirty="0">
                <a:solidFill>
                  <a:srgbClr val="000000"/>
                </a:solidFill>
              </a:rPr>
              <a:t>o</a:t>
            </a:r>
            <a:r>
              <a:rPr lang="da-GL" sz="1700" u="sng" dirty="0">
                <a:solidFill>
                  <a:srgbClr val="000000"/>
                </a:solidFill>
              </a:rPr>
              <a:t>g resumé </a:t>
            </a:r>
            <a:r>
              <a:rPr lang="da-DK" sz="1700" u="sng" dirty="0">
                <a:solidFill>
                  <a:srgbClr val="000000"/>
                </a:solidFill>
              </a:rPr>
              <a:t>k</a:t>
            </a:r>
            <a:r>
              <a:rPr lang="da-GL" sz="1700" u="sng" dirty="0">
                <a:solidFill>
                  <a:srgbClr val="000000"/>
                </a:solidFill>
              </a:rPr>
              <a:t>a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 </a:t>
            </a:r>
            <a:r>
              <a:rPr lang="da-DK" sz="1700" u="sng" dirty="0">
                <a:solidFill>
                  <a:srgbClr val="000000"/>
                </a:solidFill>
              </a:rPr>
              <a:t>v</a:t>
            </a:r>
            <a:r>
              <a:rPr lang="da-GL" sz="1700" u="sng" dirty="0">
                <a:solidFill>
                  <a:srgbClr val="000000"/>
                </a:solidFill>
              </a:rPr>
              <a:t>æ</a:t>
            </a:r>
            <a:r>
              <a:rPr lang="da-DK" sz="1700" u="sng" dirty="0">
                <a:solidFill>
                  <a:srgbClr val="000000"/>
                </a:solidFill>
              </a:rPr>
              <a:t>r</a:t>
            </a:r>
            <a:r>
              <a:rPr lang="da-GL" sz="1700" u="sng" dirty="0">
                <a:solidFill>
                  <a:srgbClr val="000000"/>
                </a:solidFill>
              </a:rPr>
              <a:t>e </a:t>
            </a:r>
            <a:r>
              <a:rPr lang="da-DK" sz="1700" u="sng" dirty="0">
                <a:solidFill>
                  <a:srgbClr val="000000"/>
                </a:solidFill>
              </a:rPr>
              <a:t>f</a:t>
            </a:r>
            <a:r>
              <a:rPr lang="da-GL" sz="1700" u="sng" dirty="0">
                <a:solidFill>
                  <a:srgbClr val="000000"/>
                </a:solidFill>
              </a:rPr>
              <a:t>æ</a:t>
            </a:r>
            <a:r>
              <a:rPr lang="da-DK" sz="1700" u="sng" dirty="0">
                <a:solidFill>
                  <a:srgbClr val="000000"/>
                </a:solidFill>
              </a:rPr>
              <a:t>l</a:t>
            </a:r>
            <a:r>
              <a:rPr lang="da-GL" sz="1700" u="sng" dirty="0">
                <a:solidFill>
                  <a:srgbClr val="000000"/>
                </a:solidFill>
              </a:rPr>
              <a:t>l</a:t>
            </a:r>
            <a:r>
              <a:rPr lang="da-DK" sz="1700" u="sng" dirty="0">
                <a:solidFill>
                  <a:srgbClr val="000000"/>
                </a:solidFill>
              </a:rPr>
              <a:t>e</a:t>
            </a:r>
            <a:r>
              <a:rPr lang="da-GL" sz="1700" u="sng" dirty="0">
                <a:solidFill>
                  <a:srgbClr val="000000"/>
                </a:solidFill>
              </a:rPr>
              <a:t>s.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da-GL" sz="1700" b="1" dirty="0">
                <a:solidFill>
                  <a:srgbClr val="000000"/>
                </a:solidFill>
              </a:rPr>
              <a:t>Se mere i vejledning til BA-projektskrivning! 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17</a:t>
            </a:fld>
            <a:endParaRPr lang="en-GB" dirty="0"/>
          </a:p>
        </p:txBody>
      </p:sp>
      <p:pic>
        <p:nvPicPr>
          <p:cNvPr id="5" name="Billede 4" descr="Et billede, der indeholder tekst, skriveredskaber, papirvare, blyant&#10;&#10;Automatisk genereret beskrivelse">
            <a:extLst>
              <a:ext uri="{FF2B5EF4-FFF2-40B4-BE49-F238E27FC236}">
                <a16:creationId xmlns:a16="http://schemas.microsoft.com/office/drawing/2014/main" id="{BF88E3BD-D988-4AAB-A970-C40B7143B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37572" y="1959203"/>
            <a:ext cx="3004739" cy="2403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023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9575" y="522016"/>
            <a:ext cx="8559000" cy="941517"/>
          </a:xfrm>
        </p:spPr>
        <p:txBody>
          <a:bodyPr/>
          <a:lstStyle/>
          <a:p>
            <a:pPr algn="ctr"/>
            <a:r>
              <a:rPr lang="da-DK" sz="4000" dirty="0"/>
              <a:t>Anvendelse af AI</a:t>
            </a:r>
            <a:r>
              <a:rPr lang="da-GL" sz="4000" dirty="0"/>
              <a:t> 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72746" y="1472240"/>
            <a:ext cx="8798507" cy="457351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Tilladt at anvende AI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da-GL" sz="1900" b="1" dirty="0">
              <a:solidFill>
                <a:srgbClr val="FF0000"/>
              </a:solidFill>
            </a:endParaRPr>
          </a:p>
          <a:p>
            <a:pPr marL="64135" marR="1905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er tilladt på SDU at bruge generativ AI i forbindelse med bacheloropgaven, hvis du følger god akademisk praksis og er transparent omkring det. </a:t>
            </a:r>
          </a:p>
          <a:p>
            <a:pPr marL="64135" marR="1905">
              <a:buNone/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02900" marR="1905" lvl="1" indent="-342900">
              <a:buFont typeface="Wingdings" panose="05000000000000000000" pitchFamily="2" charset="2"/>
              <a:buChar char="ü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Bruger du generativ AI, skal du på lige fod med andre kilder henvise hertil</a:t>
            </a:r>
          </a:p>
          <a:p>
            <a:pPr marL="1026900" marR="1905" lvl="2" indent="-342900">
              <a:buFont typeface="Wingdings" panose="05000000000000000000" pitchFamily="2" charset="2"/>
              <a:buChar char="§"/>
            </a:pP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Sæt en fodnote og skriv dit første ”prompt” i fodnoten samt hvilken generativ AI du har brugt og på hvilken dato.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02900" marR="1905" lvl="1" indent="-342900">
              <a:buFont typeface="Wingdings" panose="05000000000000000000" pitchFamily="2" charset="2"/>
              <a:buChar char="ü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litteraturlisten skal du liste hele promptforløbet, altså hvilken prompt du startede med, og hvad du efterfølgende 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promptede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den generativ AI med som opfølgning.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02900" marR="1905" lvl="1" indent="-342900">
              <a:buFont typeface="Wingdings" panose="05000000000000000000" pitchFamily="2" charset="2"/>
              <a:buChar char="ü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Bruger du generativ AI som redskab til grammatik, sprogvask og lignende sproglige forbedringer af din egen tekst, skal du angive dette (f.eks. i introduktionen).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135" marR="1905"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135" marR="1905">
              <a:spcAft>
                <a:spcPts val="0"/>
              </a:spcAft>
              <a:buNone/>
            </a:pP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SDU generelt og dermed jura på dagstudie og på deltid samt HA(jur.):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905" lvl="0"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Bachelor: https://mitsdu.dk/da/mit_studie/bachelor/jura/vejledning-og-support/aipaasdu</a:t>
            </a:r>
          </a:p>
          <a:p>
            <a:pPr marL="74930" marR="86360" algn="just">
              <a:lnSpc>
                <a:spcPct val="115000"/>
              </a:lnSpc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029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da-GL" sz="2000" dirty="0">
              <a:solidFill>
                <a:srgbClr val="00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18</a:t>
            </a:fld>
            <a:endParaRPr lang="en-GB" dirty="0"/>
          </a:p>
        </p:txBody>
      </p:sp>
      <p:pic>
        <p:nvPicPr>
          <p:cNvPr id="1026" name="Picture 2" descr="Free AI Image Generator | Gcore">
            <a:extLst>
              <a:ext uri="{FF2B5EF4-FFF2-40B4-BE49-F238E27FC236}">
                <a16:creationId xmlns:a16="http://schemas.microsoft.com/office/drawing/2014/main" id="{156F2937-89FF-CEE7-8725-4673254F6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8"/>
          <a:stretch/>
        </p:blipFill>
        <p:spPr bwMode="auto">
          <a:xfrm>
            <a:off x="4572000" y="1149530"/>
            <a:ext cx="2466975" cy="13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12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V</a:t>
            </a:r>
            <a:r>
              <a:rPr lang="da-DK" sz="4500" dirty="0"/>
              <a:t>i</a:t>
            </a:r>
            <a:r>
              <a:rPr lang="da-GL" sz="4500" dirty="0"/>
              <a:t>g</a:t>
            </a:r>
            <a:r>
              <a:rPr lang="da-DK" sz="4500" dirty="0"/>
              <a:t>t</a:t>
            </a:r>
            <a:r>
              <a:rPr lang="da-GL" sz="4500" dirty="0"/>
              <a:t>i</a:t>
            </a:r>
            <a:r>
              <a:rPr lang="da-DK" sz="4500" dirty="0"/>
              <a:t>g</a:t>
            </a:r>
            <a:r>
              <a:rPr lang="da-GL" sz="4500" dirty="0"/>
              <a:t>e </a:t>
            </a:r>
            <a:r>
              <a:rPr lang="da-DK" sz="4500" dirty="0"/>
              <a:t>d</a:t>
            </a:r>
            <a:r>
              <a:rPr lang="da-GL" sz="4500" dirty="0"/>
              <a:t>a</a:t>
            </a:r>
            <a:r>
              <a:rPr lang="da-DK" sz="4500" dirty="0"/>
              <a:t>t</a:t>
            </a:r>
            <a:r>
              <a:rPr lang="da-GL" sz="4500" dirty="0"/>
              <a:t>o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83311" y="1366464"/>
            <a:ext cx="8655206" cy="50271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DK" sz="1700" b="1" dirty="0">
                <a:solidFill>
                  <a:srgbClr val="FF0000"/>
                </a:solidFill>
              </a:rPr>
              <a:t>20.-30.  november</a:t>
            </a:r>
            <a:endParaRPr lang="da-GL" sz="17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</a:pPr>
            <a:r>
              <a:rPr lang="da-DK" sz="1700" dirty="0"/>
              <a:t>T</a:t>
            </a:r>
            <a:r>
              <a:rPr lang="da-GL" sz="1700" dirty="0"/>
              <a:t>i</a:t>
            </a:r>
            <a:r>
              <a:rPr lang="da-DK" sz="1700" dirty="0"/>
              <a:t>l</a:t>
            </a:r>
            <a:r>
              <a:rPr lang="da-GL" sz="1700" dirty="0"/>
              <a:t>m</a:t>
            </a:r>
            <a:r>
              <a:rPr lang="da-DK" sz="1700" dirty="0"/>
              <a:t>e</a:t>
            </a:r>
            <a:r>
              <a:rPr lang="da-GL" sz="1700" dirty="0"/>
              <a:t>l</a:t>
            </a:r>
            <a:r>
              <a:rPr lang="da-DK" sz="1700" dirty="0"/>
              <a:t>d</a:t>
            </a:r>
            <a:r>
              <a:rPr lang="da-GL" sz="1700" dirty="0"/>
              <a:t>i</a:t>
            </a:r>
            <a:r>
              <a:rPr lang="da-DK" sz="1700" dirty="0"/>
              <a:t>n</a:t>
            </a:r>
            <a:r>
              <a:rPr lang="da-GL" sz="1700" dirty="0"/>
              <a:t>g </a:t>
            </a:r>
            <a:r>
              <a:rPr lang="da-DK" sz="1700" dirty="0"/>
              <a:t>t</a:t>
            </a:r>
            <a:r>
              <a:rPr lang="da-GL" sz="1700" dirty="0"/>
              <a:t>i</a:t>
            </a:r>
            <a:r>
              <a:rPr lang="da-DK" sz="1700" dirty="0"/>
              <a:t>l</a:t>
            </a:r>
            <a:r>
              <a:rPr lang="da-GL" sz="1700" dirty="0"/>
              <a:t> </a:t>
            </a:r>
            <a:r>
              <a:rPr lang="da-DK" sz="1700" dirty="0"/>
              <a:t>b</a:t>
            </a:r>
            <a:r>
              <a:rPr lang="da-GL" sz="1700" dirty="0"/>
              <a:t>a</a:t>
            </a:r>
            <a:r>
              <a:rPr lang="da-DK" sz="1700" dirty="0"/>
              <a:t>c</a:t>
            </a:r>
            <a:r>
              <a:rPr lang="da-GL" sz="1700" dirty="0"/>
              <a:t>h</a:t>
            </a:r>
            <a:r>
              <a:rPr lang="da-DK" sz="1700" dirty="0"/>
              <a:t>e</a:t>
            </a:r>
            <a:r>
              <a:rPr lang="da-GL" sz="1700" dirty="0"/>
              <a:t>l</a:t>
            </a:r>
            <a:r>
              <a:rPr lang="da-DK" sz="1700" dirty="0"/>
              <a:t>o</a:t>
            </a:r>
            <a:r>
              <a:rPr lang="da-GL" sz="1700" dirty="0"/>
              <a:t>r</a:t>
            </a:r>
            <a:r>
              <a:rPr lang="da-DK" sz="1700" dirty="0"/>
              <a:t>p</a:t>
            </a:r>
            <a:r>
              <a:rPr lang="da-GL" sz="1700" dirty="0"/>
              <a:t>r</a:t>
            </a:r>
            <a:r>
              <a:rPr lang="da-DK" sz="1700" dirty="0"/>
              <a:t>o</a:t>
            </a:r>
            <a:r>
              <a:rPr lang="da-GL" sz="1700" dirty="0"/>
              <a:t>j</a:t>
            </a:r>
            <a:r>
              <a:rPr lang="da-DK" sz="1700" dirty="0"/>
              <a:t>e</a:t>
            </a:r>
            <a:r>
              <a:rPr lang="da-GL" sz="1700" dirty="0"/>
              <a:t>k</a:t>
            </a:r>
            <a:r>
              <a:rPr lang="da-DK" sz="1700" dirty="0"/>
              <a:t>t</a:t>
            </a:r>
            <a:r>
              <a:rPr lang="da-GL" sz="1700" dirty="0"/>
              <a:t>s</a:t>
            </a:r>
            <a:r>
              <a:rPr lang="da-DK" sz="1700" dirty="0"/>
              <a:t>k</a:t>
            </a:r>
            <a:r>
              <a:rPr lang="da-GL" sz="1700" dirty="0"/>
              <a:t>r</a:t>
            </a:r>
            <a:r>
              <a:rPr lang="da-DK" sz="1700" dirty="0"/>
              <a:t>i</a:t>
            </a:r>
            <a:r>
              <a:rPr lang="da-GL" sz="1700" dirty="0"/>
              <a:t>v</a:t>
            </a:r>
            <a:r>
              <a:rPr lang="da-DK" sz="1700" dirty="0"/>
              <a:t>n</a:t>
            </a:r>
            <a:r>
              <a:rPr lang="da-GL" sz="1700" dirty="0"/>
              <a:t>i</a:t>
            </a:r>
            <a:r>
              <a:rPr lang="da-DK" sz="1700" dirty="0"/>
              <a:t>n</a:t>
            </a:r>
            <a:r>
              <a:rPr lang="da-GL" sz="1700" dirty="0"/>
              <a:t>g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DK" sz="1700" b="1" dirty="0">
                <a:solidFill>
                  <a:srgbClr val="FF0000"/>
                </a:solidFill>
              </a:rPr>
              <a:t>Fredag i uge 47 kl. 12.00</a:t>
            </a:r>
            <a:endParaRPr lang="da-GL" sz="17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GL" sz="1700" dirty="0"/>
              <a:t>Frist for valg af emne og evt. forslag til vejleder</a:t>
            </a:r>
          </a:p>
          <a:p>
            <a:pPr marL="1026900" lvl="2" indent="-342900">
              <a:lnSpc>
                <a:spcPct val="100000"/>
              </a:lnSpc>
              <a:spcAft>
                <a:spcPts val="600"/>
              </a:spcAft>
            </a:pPr>
            <a:r>
              <a:rPr lang="sv-SE" sz="1700" dirty="0"/>
              <a:t>Jura (heltid) https://mitsdu.dk/da/mit_studie/bachelor/jura </a:t>
            </a:r>
          </a:p>
          <a:p>
            <a:pPr marL="1026900" lvl="2" indent="-342900">
              <a:lnSpc>
                <a:spcPct val="100000"/>
              </a:lnSpc>
              <a:spcAft>
                <a:spcPts val="600"/>
              </a:spcAft>
            </a:pPr>
            <a:r>
              <a:rPr lang="sv-SE" sz="1700" dirty="0"/>
              <a:t>Ha</a:t>
            </a:r>
            <a:r>
              <a:rPr lang="da-GL" sz="1700" dirty="0"/>
              <a:t>(</a:t>
            </a:r>
            <a:r>
              <a:rPr lang="sv-SE" sz="1700" dirty="0" err="1"/>
              <a:t>jur</a:t>
            </a:r>
            <a:r>
              <a:rPr lang="da-GL" sz="1700" dirty="0"/>
              <a:t>.)</a:t>
            </a:r>
            <a:r>
              <a:rPr lang="sv-SE" sz="1700" dirty="0"/>
              <a:t>: https://mitsdu.dk/da/mit_studie/bachelor/hajur/baprojekt </a:t>
            </a:r>
          </a:p>
          <a:p>
            <a:pPr marL="1026900" lvl="2" indent="-342900">
              <a:lnSpc>
                <a:spcPct val="100000"/>
              </a:lnSpc>
              <a:spcAft>
                <a:spcPts val="600"/>
              </a:spcAft>
            </a:pPr>
            <a:r>
              <a:rPr lang="sv-SE" sz="1700" dirty="0"/>
              <a:t>Jura (deltid) https://mitsdu.dk/da/mit_studie/deltid/jura_bachelor_aaben </a:t>
            </a: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GL" sz="1700" dirty="0"/>
              <a:t>I</a:t>
            </a:r>
            <a:r>
              <a:rPr lang="da-DK" sz="1700" dirty="0"/>
              <a:t>n</a:t>
            </a:r>
            <a:r>
              <a:rPr lang="da-GL" sz="1700" dirty="0"/>
              <a:t>f</a:t>
            </a:r>
            <a:r>
              <a:rPr lang="da-DK" sz="1700" dirty="0"/>
              <a:t>o</a:t>
            </a:r>
            <a:r>
              <a:rPr lang="da-GL" sz="1700" dirty="0"/>
              <a:t> </a:t>
            </a:r>
            <a:r>
              <a:rPr lang="da-DK" sz="1700" dirty="0"/>
              <a:t>o</a:t>
            </a:r>
            <a:r>
              <a:rPr lang="da-GL" sz="1700" dirty="0"/>
              <a:t>m </a:t>
            </a:r>
            <a:r>
              <a:rPr lang="da-DK" sz="1700" dirty="0"/>
              <a:t>ø</a:t>
            </a:r>
            <a:r>
              <a:rPr lang="da-GL" sz="1700" dirty="0"/>
              <a:t>n</a:t>
            </a:r>
            <a:r>
              <a:rPr lang="da-DK" sz="1700" dirty="0"/>
              <a:t>s</a:t>
            </a:r>
            <a:r>
              <a:rPr lang="da-GL" sz="1700" dirty="0"/>
              <a:t>k</a:t>
            </a:r>
            <a:r>
              <a:rPr lang="da-DK" sz="1700" dirty="0"/>
              <a:t>e</a:t>
            </a:r>
            <a:r>
              <a:rPr lang="da-GL" sz="1700" dirty="0"/>
              <a:t> </a:t>
            </a:r>
            <a:r>
              <a:rPr lang="da-DK" sz="1700" dirty="0"/>
              <a:t>o</a:t>
            </a:r>
            <a:r>
              <a:rPr lang="da-GL" sz="1700" dirty="0"/>
              <a:t>m </a:t>
            </a:r>
            <a:r>
              <a:rPr lang="da-DK" sz="1700" dirty="0"/>
              <a:t>v</a:t>
            </a:r>
            <a:r>
              <a:rPr lang="da-GL" sz="1700" dirty="0"/>
              <a:t>e</a:t>
            </a:r>
            <a:r>
              <a:rPr lang="da-DK" sz="1700" dirty="0"/>
              <a:t>j</a:t>
            </a:r>
            <a:r>
              <a:rPr lang="da-GL" sz="1700" dirty="0"/>
              <a:t>l</a:t>
            </a:r>
            <a:r>
              <a:rPr lang="da-DK" sz="1700" dirty="0"/>
              <a:t>e</a:t>
            </a:r>
            <a:r>
              <a:rPr lang="da-GL" sz="1700" dirty="0"/>
              <a:t>d</a:t>
            </a:r>
            <a:r>
              <a:rPr lang="da-DK" sz="1700" dirty="0"/>
              <a:t>e</a:t>
            </a:r>
            <a:r>
              <a:rPr lang="da-GL" sz="1700" dirty="0"/>
              <a:t>r</a:t>
            </a: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GL" sz="1700" dirty="0"/>
              <a:t>Hvis gruppeprojekt afleveres en blanket for g</a:t>
            </a:r>
            <a:r>
              <a:rPr lang="da-DK" sz="1700" dirty="0"/>
              <a:t>r</a:t>
            </a:r>
            <a:r>
              <a:rPr lang="da-GL" sz="1700" dirty="0"/>
              <a:t>u</a:t>
            </a:r>
            <a:r>
              <a:rPr lang="da-DK" sz="1700" dirty="0"/>
              <a:t>p</a:t>
            </a:r>
            <a:r>
              <a:rPr lang="da-GL" sz="1700" dirty="0"/>
              <a:t>p</a:t>
            </a:r>
            <a:r>
              <a:rPr lang="da-DK" sz="1700" dirty="0"/>
              <a:t>e</a:t>
            </a:r>
            <a:r>
              <a:rPr lang="da-GL" sz="1700" dirty="0"/>
              <a:t>n som findes på </a:t>
            </a:r>
            <a:r>
              <a:rPr lang="da-GL" sz="1700" dirty="0" err="1"/>
              <a:t>mitSDU</a:t>
            </a:r>
            <a:r>
              <a:rPr lang="da-GL" sz="1700" dirty="0"/>
              <a:t> under bachelorprojekt</a:t>
            </a:r>
            <a:endParaRPr lang="en-US" sz="170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GL" sz="1700" b="1" dirty="0">
                <a:solidFill>
                  <a:srgbClr val="FF0000"/>
                </a:solidFill>
              </a:rPr>
              <a:t>D</a:t>
            </a:r>
            <a:r>
              <a:rPr lang="da-DK" sz="1700" b="1" dirty="0">
                <a:solidFill>
                  <a:srgbClr val="FF0000"/>
                </a:solidFill>
              </a:rPr>
              <a:t>e</a:t>
            </a:r>
            <a:r>
              <a:rPr lang="da-GL" sz="1700" b="1" dirty="0">
                <a:solidFill>
                  <a:srgbClr val="FF0000"/>
                </a:solidFill>
              </a:rPr>
              <a:t>c</a:t>
            </a:r>
            <a:r>
              <a:rPr lang="da-DK" sz="1700" b="1" dirty="0">
                <a:solidFill>
                  <a:srgbClr val="FF0000"/>
                </a:solidFill>
              </a:rPr>
              <a:t>e</a:t>
            </a:r>
            <a:r>
              <a:rPr lang="da-GL" sz="1700" b="1" dirty="0">
                <a:solidFill>
                  <a:srgbClr val="FF0000"/>
                </a:solidFill>
              </a:rPr>
              <a:t>m</a:t>
            </a:r>
            <a:r>
              <a:rPr lang="da-DK" sz="1700" b="1" dirty="0">
                <a:solidFill>
                  <a:srgbClr val="FF0000"/>
                </a:solidFill>
              </a:rPr>
              <a:t>b</a:t>
            </a:r>
            <a:r>
              <a:rPr lang="da-GL" sz="1700" b="1" dirty="0">
                <a:solidFill>
                  <a:srgbClr val="FF0000"/>
                </a:solidFill>
              </a:rPr>
              <a:t>e</a:t>
            </a:r>
            <a:r>
              <a:rPr lang="da-DK" sz="1700" b="1" dirty="0">
                <a:solidFill>
                  <a:srgbClr val="FF0000"/>
                </a:solidFill>
              </a:rPr>
              <a:t>r</a:t>
            </a:r>
            <a:r>
              <a:rPr lang="da-GL" sz="1700" b="1" dirty="0">
                <a:solidFill>
                  <a:srgbClr val="FF0000"/>
                </a:solidFill>
              </a:rPr>
              <a:t>/</a:t>
            </a:r>
            <a:r>
              <a:rPr lang="da-DK" sz="1700" b="1" dirty="0">
                <a:solidFill>
                  <a:srgbClr val="FF0000"/>
                </a:solidFill>
              </a:rPr>
              <a:t>J</a:t>
            </a:r>
            <a:r>
              <a:rPr lang="da-GL" sz="1700" b="1" dirty="0">
                <a:solidFill>
                  <a:srgbClr val="FF0000"/>
                </a:solidFill>
              </a:rPr>
              <a:t>a</a:t>
            </a:r>
            <a:r>
              <a:rPr lang="da-DK" sz="1700" b="1" dirty="0">
                <a:solidFill>
                  <a:srgbClr val="FF0000"/>
                </a:solidFill>
              </a:rPr>
              <a:t>n</a:t>
            </a:r>
            <a:r>
              <a:rPr lang="da-GL" sz="1700" b="1" dirty="0">
                <a:solidFill>
                  <a:srgbClr val="FF0000"/>
                </a:solidFill>
              </a:rPr>
              <a:t>u</a:t>
            </a:r>
            <a:r>
              <a:rPr lang="da-DK" sz="1700" b="1" dirty="0">
                <a:solidFill>
                  <a:srgbClr val="FF0000"/>
                </a:solidFill>
              </a:rPr>
              <a:t>a</a:t>
            </a:r>
            <a:r>
              <a:rPr lang="da-GL" sz="1700" b="1" dirty="0">
                <a:solidFill>
                  <a:srgbClr val="FF0000"/>
                </a:solidFill>
              </a:rPr>
              <a:t>r</a:t>
            </a: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</a:pPr>
            <a:r>
              <a:rPr lang="da-GL" sz="1700" dirty="0"/>
              <a:t>Vejledningskoordinator, </a:t>
            </a:r>
            <a:r>
              <a:rPr lang="da-DK" sz="1700" dirty="0"/>
              <a:t>M</a:t>
            </a:r>
            <a:r>
              <a:rPr lang="da-GL" sz="1700" dirty="0"/>
              <a:t>a</a:t>
            </a:r>
            <a:r>
              <a:rPr lang="da-DK" sz="1700" dirty="0"/>
              <a:t>l</a:t>
            </a:r>
            <a:r>
              <a:rPr lang="da-GL" sz="1700" dirty="0"/>
              <a:t>e</a:t>
            </a:r>
            <a:r>
              <a:rPr lang="da-DK" sz="1700" dirty="0"/>
              <a:t>n</a:t>
            </a:r>
            <a:r>
              <a:rPr lang="da-GL" sz="1700" dirty="0"/>
              <a:t>e </a:t>
            </a:r>
            <a:r>
              <a:rPr lang="da-DK" sz="1700" dirty="0"/>
              <a:t>Lyngbo Møller</a:t>
            </a:r>
            <a:r>
              <a:rPr lang="da-GL" sz="1700" dirty="0"/>
              <a:t>, fra juridisk institut fordeler vejledere </a:t>
            </a:r>
            <a:r>
              <a:rPr lang="da-DK" sz="1700" dirty="0"/>
              <a:t>Tilbagemelding</a:t>
            </a:r>
            <a:r>
              <a:rPr lang="da-GL" sz="1700" dirty="0"/>
              <a:t> via blanket </a:t>
            </a:r>
            <a:endParaRPr lang="en-US" sz="17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2</a:t>
            </a:fld>
            <a:endParaRPr lang="en-GB" dirty="0"/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DE460AF-E200-459A-9435-6611F94FD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87711" y="1245833"/>
            <a:ext cx="356235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83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V</a:t>
            </a:r>
            <a:r>
              <a:rPr lang="da-DK" sz="4500" dirty="0"/>
              <a:t>i</a:t>
            </a:r>
            <a:r>
              <a:rPr lang="da-GL" sz="4500" dirty="0"/>
              <a:t>g</a:t>
            </a:r>
            <a:r>
              <a:rPr lang="da-DK" sz="4500" dirty="0"/>
              <a:t>t</a:t>
            </a:r>
            <a:r>
              <a:rPr lang="da-GL" sz="4500" dirty="0"/>
              <a:t>i</a:t>
            </a:r>
            <a:r>
              <a:rPr lang="da-DK" sz="4500" dirty="0"/>
              <a:t>g</a:t>
            </a:r>
            <a:r>
              <a:rPr lang="da-GL" sz="4500" dirty="0"/>
              <a:t>e </a:t>
            </a:r>
            <a:r>
              <a:rPr lang="da-DK" sz="4500" dirty="0"/>
              <a:t>d</a:t>
            </a:r>
            <a:r>
              <a:rPr lang="da-GL" sz="4500" dirty="0"/>
              <a:t>a</a:t>
            </a:r>
            <a:r>
              <a:rPr lang="da-DK" sz="4500" dirty="0"/>
              <a:t>t</a:t>
            </a:r>
            <a:r>
              <a:rPr lang="da-GL" sz="4500" dirty="0"/>
              <a:t>o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39337" y="1471749"/>
            <a:ext cx="8799180" cy="492185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Godkendelse af vejlederaftale</a:t>
            </a:r>
            <a:endParaRPr lang="da-GL" sz="18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Sidste hverdag i februar</a:t>
            </a: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A</a:t>
            </a:r>
            <a:r>
              <a:rPr lang="da-GL" sz="1800" b="1" dirty="0">
                <a:solidFill>
                  <a:srgbClr val="FF0000"/>
                </a:solidFill>
              </a:rPr>
              <a:t>n</a:t>
            </a:r>
            <a:r>
              <a:rPr lang="da-DK" sz="1800" b="1" dirty="0">
                <a:solidFill>
                  <a:srgbClr val="FF0000"/>
                </a:solidFill>
              </a:rPr>
              <a:t>d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fredag i </a:t>
            </a:r>
            <a:r>
              <a:rPr lang="da-GL" sz="1800" b="1" dirty="0">
                <a:solidFill>
                  <a:srgbClr val="FF0000"/>
                </a:solidFill>
              </a:rPr>
              <a:t>m</a:t>
            </a:r>
            <a:r>
              <a:rPr lang="da-DK" sz="1800" b="1" dirty="0">
                <a:solidFill>
                  <a:srgbClr val="FF0000"/>
                </a:solidFill>
              </a:rPr>
              <a:t>a</a:t>
            </a:r>
            <a:r>
              <a:rPr lang="da-GL" sz="1800" b="1" dirty="0">
                <a:solidFill>
                  <a:srgbClr val="FF0000"/>
                </a:solidFill>
              </a:rPr>
              <a:t>j</a:t>
            </a:r>
            <a:r>
              <a:rPr lang="da-DK" sz="1800" b="1" dirty="0">
                <a:solidFill>
                  <a:srgbClr val="FF0000"/>
                </a:solidFill>
              </a:rPr>
              <a:t> kl. 12.00</a:t>
            </a:r>
            <a:endParaRPr lang="da-GL" sz="18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Frist for </a:t>
            </a:r>
            <a:r>
              <a:rPr lang="da-DK" sz="1800" dirty="0"/>
              <a:t>a</a:t>
            </a:r>
            <a:r>
              <a:rPr lang="da-GL" sz="1800" dirty="0"/>
              <a:t>f</a:t>
            </a:r>
            <a:r>
              <a:rPr lang="da-DK" sz="1800" dirty="0"/>
              <a:t>l</a:t>
            </a:r>
            <a:r>
              <a:rPr lang="da-GL" sz="1800" dirty="0"/>
              <a:t>e</a:t>
            </a:r>
            <a:r>
              <a:rPr lang="da-DK" sz="1800" dirty="0"/>
              <a:t>v</a:t>
            </a:r>
            <a:r>
              <a:rPr lang="da-GL" sz="1800" dirty="0"/>
              <a:t>e</a:t>
            </a:r>
            <a:r>
              <a:rPr lang="da-DK" sz="1800" dirty="0"/>
              <a:t>r</a:t>
            </a:r>
            <a:r>
              <a:rPr lang="da-GL" sz="1800" dirty="0"/>
              <a:t>i</a:t>
            </a:r>
            <a:r>
              <a:rPr lang="da-DK" sz="1800" dirty="0"/>
              <a:t>n</a:t>
            </a:r>
            <a:r>
              <a:rPr lang="da-GL" sz="1800" dirty="0"/>
              <a:t>g </a:t>
            </a:r>
            <a:r>
              <a:rPr lang="da-DK" sz="1800" dirty="0"/>
              <a:t>a</a:t>
            </a:r>
            <a:r>
              <a:rPr lang="da-GL" sz="1800" dirty="0"/>
              <a:t>f </a:t>
            </a:r>
            <a:r>
              <a:rPr lang="da-DK" sz="1800" dirty="0"/>
              <a:t>d</a:t>
            </a:r>
            <a:r>
              <a:rPr lang="da-GL" sz="1800" dirty="0"/>
              <a:t>e</a:t>
            </a:r>
            <a:r>
              <a:rPr lang="da-DK" sz="1800" dirty="0"/>
              <a:t>t</a:t>
            </a:r>
            <a:r>
              <a:rPr lang="da-GL" sz="1800" dirty="0"/>
              <a:t> </a:t>
            </a:r>
            <a:r>
              <a:rPr lang="da-DK" sz="1800" dirty="0"/>
              <a:t>f</a:t>
            </a:r>
            <a:r>
              <a:rPr lang="da-GL" sz="1800" dirty="0"/>
              <a:t>æ</a:t>
            </a:r>
            <a:r>
              <a:rPr lang="da-DK" sz="1800" dirty="0"/>
              <a:t>r</a:t>
            </a:r>
            <a:r>
              <a:rPr lang="da-GL" sz="1800" dirty="0"/>
              <a:t>d</a:t>
            </a:r>
            <a:r>
              <a:rPr lang="da-DK" sz="1800" dirty="0"/>
              <a:t>i</a:t>
            </a:r>
            <a:r>
              <a:rPr lang="da-GL" sz="1800" dirty="0"/>
              <a:t>ge </a:t>
            </a:r>
            <a:r>
              <a:rPr lang="da-DK" sz="1800" dirty="0"/>
              <a:t>b</a:t>
            </a:r>
            <a:r>
              <a:rPr lang="da-GL" sz="1800" dirty="0"/>
              <a:t>a</a:t>
            </a:r>
            <a:r>
              <a:rPr lang="da-DK" sz="1800" dirty="0"/>
              <a:t>c</a:t>
            </a:r>
            <a:r>
              <a:rPr lang="da-GL" sz="1800" dirty="0"/>
              <a:t>h</a:t>
            </a:r>
            <a:r>
              <a:rPr lang="da-DK" sz="1800" dirty="0"/>
              <a:t>e</a:t>
            </a:r>
            <a:r>
              <a:rPr lang="da-GL" sz="1800" dirty="0"/>
              <a:t>l</a:t>
            </a:r>
            <a:r>
              <a:rPr lang="da-DK" sz="1800" dirty="0"/>
              <a:t>o</a:t>
            </a:r>
            <a:r>
              <a:rPr lang="da-GL" sz="1800" dirty="0" err="1"/>
              <a:t>rprojekt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E</a:t>
            </a:r>
            <a:r>
              <a:rPr lang="da-DK" sz="1800" dirty="0"/>
              <a:t>l</a:t>
            </a:r>
            <a:r>
              <a:rPr lang="da-GL" sz="1800" dirty="0"/>
              <a:t>e</a:t>
            </a:r>
            <a:r>
              <a:rPr lang="da-DK" sz="1800" dirty="0"/>
              <a:t>k</a:t>
            </a:r>
            <a:r>
              <a:rPr lang="da-GL" sz="1800" dirty="0"/>
              <a:t>t</a:t>
            </a:r>
            <a:r>
              <a:rPr lang="da-DK" sz="1800" dirty="0"/>
              <a:t>r</a:t>
            </a:r>
            <a:r>
              <a:rPr lang="da-GL" sz="1800" dirty="0"/>
              <a:t>o</a:t>
            </a:r>
            <a:r>
              <a:rPr lang="da-DK" sz="1800" dirty="0"/>
              <a:t>n</a:t>
            </a:r>
            <a:r>
              <a:rPr lang="da-GL" sz="1800" dirty="0"/>
              <a:t>i</a:t>
            </a:r>
            <a:r>
              <a:rPr lang="da-DK" sz="1800" dirty="0"/>
              <a:t>s</a:t>
            </a:r>
            <a:r>
              <a:rPr lang="da-GL" sz="1800" dirty="0"/>
              <a:t>k </a:t>
            </a:r>
            <a:r>
              <a:rPr lang="da-DK" sz="1800" dirty="0"/>
              <a:t>a</a:t>
            </a:r>
            <a:r>
              <a:rPr lang="da-GL" sz="1800" dirty="0"/>
              <a:t>f</a:t>
            </a:r>
            <a:r>
              <a:rPr lang="da-DK" sz="1800" dirty="0"/>
              <a:t>l</a:t>
            </a:r>
            <a:r>
              <a:rPr lang="da-GL" sz="1800" dirty="0"/>
              <a:t>e</a:t>
            </a:r>
            <a:r>
              <a:rPr lang="da-DK" sz="1800" dirty="0"/>
              <a:t>v</a:t>
            </a:r>
            <a:r>
              <a:rPr lang="da-GL" sz="1800" dirty="0"/>
              <a:t>e</a:t>
            </a:r>
            <a:r>
              <a:rPr lang="da-DK" sz="1800" dirty="0"/>
              <a:t>r</a:t>
            </a:r>
            <a:r>
              <a:rPr lang="da-GL" sz="1800" dirty="0"/>
              <a:t>i</a:t>
            </a:r>
            <a:r>
              <a:rPr lang="da-DK" sz="1800" dirty="0"/>
              <a:t>n</a:t>
            </a:r>
            <a:r>
              <a:rPr lang="da-GL" sz="1800" dirty="0"/>
              <a:t>g </a:t>
            </a:r>
            <a:r>
              <a:rPr lang="da-DK" sz="1800" dirty="0"/>
              <a:t>v</a:t>
            </a:r>
            <a:r>
              <a:rPr lang="da-GL" sz="1800" dirty="0"/>
              <a:t>ia </a:t>
            </a:r>
            <a:r>
              <a:rPr lang="da-DK" sz="1800" dirty="0"/>
              <a:t>Digital Eksamen</a:t>
            </a:r>
            <a:endParaRPr lang="sv-SE" sz="1800" dirty="0"/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Husk også at udfylde og aflevere en elektronisk titelblanket med dansk og engelsk titel på projektet. Link til blanketten findes på uddannelsens hjemmeside. En tro-  og </a:t>
            </a:r>
            <a:r>
              <a:rPr lang="da-DK" sz="1800" dirty="0" err="1"/>
              <a:t>loveerklæring</a:t>
            </a:r>
            <a:r>
              <a:rPr lang="da-DK" sz="1800" dirty="0"/>
              <a:t> indgår i titelblanketten</a:t>
            </a: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u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F</a:t>
            </a:r>
            <a:r>
              <a:rPr lang="da-GL" sz="1800" dirty="0"/>
              <a:t>o</a:t>
            </a:r>
            <a:r>
              <a:rPr lang="da-DK" sz="1800" dirty="0"/>
              <a:t>r</a:t>
            </a:r>
            <a:r>
              <a:rPr lang="da-GL" sz="1800" dirty="0"/>
              <a:t>s</a:t>
            </a:r>
            <a:r>
              <a:rPr lang="da-DK" sz="1800" dirty="0"/>
              <a:t>v</a:t>
            </a:r>
            <a:r>
              <a:rPr lang="da-GL" sz="1800" dirty="0"/>
              <a:t>a</a:t>
            </a:r>
            <a:r>
              <a:rPr lang="da-DK" sz="1800" dirty="0"/>
              <a:t>r</a:t>
            </a:r>
            <a:endParaRPr lang="en-US" sz="18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3</a:t>
            </a:fld>
            <a:endParaRPr lang="en-GB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83257E2-805C-4B7C-910F-959B82EDE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5633" y="992776"/>
            <a:ext cx="2266405" cy="1377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011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B</a:t>
            </a:r>
            <a:r>
              <a:rPr lang="da-DK" sz="4500" dirty="0"/>
              <a:t>A</a:t>
            </a:r>
            <a:r>
              <a:rPr lang="da-GL" sz="4500" dirty="0"/>
              <a:t>-</a:t>
            </a:r>
            <a:r>
              <a:rPr lang="da-DK" sz="4500" dirty="0"/>
              <a:t>p</a:t>
            </a:r>
            <a:r>
              <a:rPr lang="da-GL" sz="4500" dirty="0"/>
              <a:t>r</a:t>
            </a:r>
            <a:r>
              <a:rPr lang="da-DK" sz="4500" dirty="0"/>
              <a:t>o</a:t>
            </a:r>
            <a:r>
              <a:rPr lang="da-GL" sz="4500" dirty="0"/>
              <a:t>j</a:t>
            </a:r>
            <a:r>
              <a:rPr lang="da-DK" sz="4500" dirty="0"/>
              <a:t>e</a:t>
            </a:r>
            <a:r>
              <a:rPr lang="da-GL" sz="4500" dirty="0"/>
              <a:t>k</a:t>
            </a:r>
            <a:r>
              <a:rPr lang="da-DK" sz="4500" dirty="0"/>
              <a:t>t</a:t>
            </a:r>
            <a:r>
              <a:rPr lang="da-GL" sz="4500" dirty="0"/>
              <a:t>e</a:t>
            </a:r>
            <a:r>
              <a:rPr lang="da-DK" sz="4500" dirty="0"/>
              <a:t>r</a:t>
            </a:r>
            <a:r>
              <a:rPr lang="da-GL" sz="4500" dirty="0"/>
              <a:t> </a:t>
            </a:r>
            <a:r>
              <a:rPr lang="da-DK" sz="4500" dirty="0"/>
              <a:t>i</a:t>
            </a:r>
            <a:r>
              <a:rPr lang="da-GL" sz="4500" dirty="0"/>
              <a:t> </a:t>
            </a:r>
            <a:r>
              <a:rPr lang="da-DK" sz="4500" dirty="0"/>
              <a:t>g</a:t>
            </a:r>
            <a:r>
              <a:rPr lang="da-GL" sz="4500" dirty="0"/>
              <a:t>r</a:t>
            </a:r>
            <a:r>
              <a:rPr lang="da-DK" sz="4500" dirty="0"/>
              <a:t>u</a:t>
            </a:r>
            <a:r>
              <a:rPr lang="da-GL" sz="4500" dirty="0"/>
              <a:t>p</a:t>
            </a:r>
            <a:r>
              <a:rPr lang="da-DK" sz="4500" dirty="0"/>
              <a:t>p</a:t>
            </a:r>
            <a:r>
              <a:rPr lang="da-GL" sz="4500" dirty="0"/>
              <a:t>e</a:t>
            </a:r>
            <a:r>
              <a:rPr lang="da-DK" sz="4500" dirty="0"/>
              <a:t>r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246909" y="2041510"/>
            <a:ext cx="7093527" cy="381896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200" b="1" dirty="0">
                <a:solidFill>
                  <a:srgbClr val="FF0000"/>
                </a:solidFill>
              </a:rPr>
              <a:t>F</a:t>
            </a:r>
            <a:r>
              <a:rPr lang="da-GL" sz="2200" b="1" dirty="0">
                <a:solidFill>
                  <a:srgbClr val="FF0000"/>
                </a:solidFill>
              </a:rPr>
              <a:t>o</a:t>
            </a:r>
            <a:r>
              <a:rPr lang="da-DK" sz="2200" b="1" dirty="0">
                <a:solidFill>
                  <a:srgbClr val="FF0000"/>
                </a:solidFill>
              </a:rPr>
              <a:t>r</a:t>
            </a:r>
            <a:r>
              <a:rPr lang="da-GL" sz="2200" b="1" dirty="0">
                <a:solidFill>
                  <a:srgbClr val="FF0000"/>
                </a:solidFill>
              </a:rPr>
              <a:t>v</a:t>
            </a:r>
            <a:r>
              <a:rPr lang="da-DK" sz="2200" b="1" dirty="0">
                <a:solidFill>
                  <a:srgbClr val="FF0000"/>
                </a:solidFill>
              </a:rPr>
              <a:t>e</a:t>
            </a:r>
            <a:r>
              <a:rPr lang="da-GL" sz="2200" b="1" dirty="0">
                <a:solidFill>
                  <a:srgbClr val="FF0000"/>
                </a:solidFill>
              </a:rPr>
              <a:t>n</a:t>
            </a:r>
            <a:r>
              <a:rPr lang="da-DK" sz="2200" b="1" dirty="0">
                <a:solidFill>
                  <a:srgbClr val="FF0000"/>
                </a:solidFill>
              </a:rPr>
              <a:t>t</a:t>
            </a:r>
            <a:r>
              <a:rPr lang="da-GL" sz="2200" b="1" dirty="0">
                <a:solidFill>
                  <a:srgbClr val="FF0000"/>
                </a:solidFill>
              </a:rPr>
              <a:t>n</a:t>
            </a:r>
            <a:r>
              <a:rPr lang="da-DK" sz="2200" b="1" dirty="0">
                <a:solidFill>
                  <a:srgbClr val="FF0000"/>
                </a:solidFill>
              </a:rPr>
              <a:t>i</a:t>
            </a:r>
            <a:r>
              <a:rPr lang="da-GL" sz="2200" b="1" dirty="0">
                <a:solidFill>
                  <a:srgbClr val="FF0000"/>
                </a:solidFill>
              </a:rPr>
              <a:t>n</a:t>
            </a:r>
            <a:r>
              <a:rPr lang="da-DK" sz="2200" b="1" dirty="0">
                <a:solidFill>
                  <a:srgbClr val="FF0000"/>
                </a:solidFill>
              </a:rPr>
              <a:t>g</a:t>
            </a:r>
            <a:r>
              <a:rPr lang="da-GL" sz="2200" b="1" dirty="0">
                <a:solidFill>
                  <a:srgbClr val="FF0000"/>
                </a:solidFill>
              </a:rPr>
              <a:t>s</a:t>
            </a:r>
            <a:r>
              <a:rPr lang="da-DK" sz="2200" b="1" dirty="0">
                <a:solidFill>
                  <a:srgbClr val="FF0000"/>
                </a:solidFill>
              </a:rPr>
              <a:t>a</a:t>
            </a:r>
            <a:r>
              <a:rPr lang="da-GL" sz="2200" b="1" dirty="0">
                <a:solidFill>
                  <a:srgbClr val="FF0000"/>
                </a:solidFill>
              </a:rPr>
              <a:t>f</a:t>
            </a:r>
            <a:r>
              <a:rPr lang="da-DK" sz="2200" b="1" dirty="0">
                <a:solidFill>
                  <a:srgbClr val="FF0000"/>
                </a:solidFill>
              </a:rPr>
              <a:t>s</a:t>
            </a:r>
            <a:r>
              <a:rPr lang="da-GL" sz="2200" b="1" dirty="0">
                <a:solidFill>
                  <a:srgbClr val="FF0000"/>
                </a:solidFill>
              </a:rPr>
              <a:t>t</a:t>
            </a:r>
            <a:r>
              <a:rPr lang="da-DK" sz="2200" b="1" dirty="0">
                <a:solidFill>
                  <a:srgbClr val="FF0000"/>
                </a:solidFill>
              </a:rPr>
              <a:t>e</a:t>
            </a:r>
            <a:r>
              <a:rPr lang="da-GL" sz="2200" b="1" dirty="0">
                <a:solidFill>
                  <a:srgbClr val="FF0000"/>
                </a:solidFill>
              </a:rPr>
              <a:t>m</a:t>
            </a:r>
            <a:r>
              <a:rPr lang="da-DK" sz="2200" b="1" dirty="0">
                <a:solidFill>
                  <a:srgbClr val="FF0000"/>
                </a:solidFill>
              </a:rPr>
              <a:t>n</a:t>
            </a:r>
            <a:r>
              <a:rPr lang="da-GL" sz="2200" b="1" dirty="0">
                <a:solidFill>
                  <a:srgbClr val="FF0000"/>
                </a:solidFill>
              </a:rPr>
              <a:t>i</a:t>
            </a:r>
            <a:r>
              <a:rPr lang="da-DK" sz="2200" b="1" dirty="0">
                <a:solidFill>
                  <a:srgbClr val="FF0000"/>
                </a:solidFill>
              </a:rPr>
              <a:t>n</a:t>
            </a:r>
            <a:r>
              <a:rPr lang="da-GL" sz="2200" b="1" dirty="0">
                <a:solidFill>
                  <a:srgbClr val="FF0000"/>
                </a:solidFill>
              </a:rPr>
              <a:t>g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A</a:t>
            </a:r>
            <a:r>
              <a:rPr lang="da-GL" sz="2200" dirty="0"/>
              <a:t>m</a:t>
            </a:r>
            <a:r>
              <a:rPr lang="da-DK" sz="2200" dirty="0"/>
              <a:t>b</a:t>
            </a:r>
            <a:r>
              <a:rPr lang="da-GL" sz="2200" dirty="0"/>
              <a:t>i</a:t>
            </a:r>
            <a:r>
              <a:rPr lang="da-DK" sz="2200" dirty="0"/>
              <a:t>t</a:t>
            </a:r>
            <a:r>
              <a:rPr lang="da-GL" sz="2200" dirty="0"/>
              <a:t>i</a:t>
            </a:r>
            <a:r>
              <a:rPr lang="da-DK" sz="2200" dirty="0"/>
              <a:t>o</a:t>
            </a:r>
            <a:r>
              <a:rPr lang="da-GL" sz="2200" dirty="0"/>
              <a:t>n</a:t>
            </a:r>
            <a:r>
              <a:rPr lang="da-DK" sz="2200" dirty="0"/>
              <a:t>s</a:t>
            </a:r>
            <a:r>
              <a:rPr lang="da-GL" sz="2200" dirty="0"/>
              <a:t>n</a:t>
            </a:r>
            <a:r>
              <a:rPr lang="da-DK" sz="2200" dirty="0"/>
              <a:t>i</a:t>
            </a:r>
            <a:r>
              <a:rPr lang="da-GL" sz="2200" dirty="0"/>
              <a:t>v</a:t>
            </a:r>
            <a:r>
              <a:rPr lang="da-DK" sz="2200" dirty="0"/>
              <a:t>e</a:t>
            </a:r>
            <a:r>
              <a:rPr lang="da-GL" sz="2200" dirty="0"/>
              <a:t>a</a:t>
            </a:r>
            <a:r>
              <a:rPr lang="da-DK" sz="2200" dirty="0"/>
              <a:t>u</a:t>
            </a:r>
            <a:endParaRPr lang="da-GL" sz="2200" dirty="0"/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Arbejdsform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O</a:t>
            </a:r>
            <a:r>
              <a:rPr lang="da-GL" sz="2200" dirty="0"/>
              <a:t>sv. </a:t>
            </a:r>
            <a:endParaRPr lang="en-US" sz="22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4</a:t>
            </a:fld>
            <a:endParaRPr lang="en-GB" dirty="0"/>
          </a:p>
        </p:txBody>
      </p:sp>
      <p:pic>
        <p:nvPicPr>
          <p:cNvPr id="5" name="Billede 4" descr="Et billede, der indeholder indendørs&#10;&#10;Automatisk genereret beskrivelse">
            <a:extLst>
              <a:ext uri="{FF2B5EF4-FFF2-40B4-BE49-F238E27FC236}">
                <a16:creationId xmlns:a16="http://schemas.microsoft.com/office/drawing/2014/main" id="{22E57D99-91D3-4F45-BAD4-EAB91D335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42102" y="3166994"/>
            <a:ext cx="3291754" cy="2366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2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I</a:t>
            </a:r>
            <a:r>
              <a:rPr lang="da-GL" sz="4500" dirty="0"/>
              <a:t>n</a:t>
            </a:r>
            <a:r>
              <a:rPr lang="da-DK" sz="4500" dirty="0"/>
              <a:t>d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n</a:t>
            </a:r>
            <a:r>
              <a:rPr lang="da-DK" sz="4500" dirty="0"/>
              <a:t>d</a:t>
            </a:r>
            <a:r>
              <a:rPr lang="da-GL" sz="4500" dirty="0"/>
              <a:t>e overvejelser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83311" y="2041510"/>
            <a:ext cx="8655206" cy="435209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da-DK" sz="2500" b="1" dirty="0">
                <a:solidFill>
                  <a:srgbClr val="FF0000"/>
                </a:solidFill>
              </a:rPr>
              <a:t>H</a:t>
            </a:r>
            <a:r>
              <a:rPr lang="da-GL" sz="2500" b="1" dirty="0">
                <a:solidFill>
                  <a:srgbClr val="FF0000"/>
                </a:solidFill>
              </a:rPr>
              <a:t>v</a:t>
            </a:r>
            <a:r>
              <a:rPr lang="da-DK" sz="2500" b="1" dirty="0">
                <a:solidFill>
                  <a:srgbClr val="FF0000"/>
                </a:solidFill>
              </a:rPr>
              <a:t>i</a:t>
            </a:r>
            <a:r>
              <a:rPr lang="da-GL" sz="2500" b="1" dirty="0">
                <a:solidFill>
                  <a:srgbClr val="FF0000"/>
                </a:solidFill>
              </a:rPr>
              <a:t>l</a:t>
            </a:r>
            <a:r>
              <a:rPr lang="da-DK" sz="2500" b="1" dirty="0">
                <a:solidFill>
                  <a:srgbClr val="FF0000"/>
                </a:solidFill>
              </a:rPr>
              <a:t>k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t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m</a:t>
            </a:r>
            <a:r>
              <a:rPr lang="da-DK" sz="2500" b="1" dirty="0">
                <a:solidFill>
                  <a:srgbClr val="FF0000"/>
                </a:solidFill>
              </a:rPr>
              <a:t>n</a:t>
            </a:r>
            <a:r>
              <a:rPr lang="da-GL" sz="2500" b="1" dirty="0">
                <a:solidFill>
                  <a:srgbClr val="FF0000"/>
                </a:solidFill>
              </a:rPr>
              <a:t>e 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i</a:t>
            </a:r>
            <a:r>
              <a:rPr lang="da-DK" sz="2500" b="1" dirty="0">
                <a:solidFill>
                  <a:srgbClr val="FF0000"/>
                </a:solidFill>
              </a:rPr>
              <a:t>l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j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g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s</a:t>
            </a:r>
            <a:r>
              <a:rPr lang="da-GL" sz="2500" b="1" dirty="0">
                <a:solidFill>
                  <a:srgbClr val="FF0000"/>
                </a:solidFill>
              </a:rPr>
              <a:t>k</a:t>
            </a:r>
            <a:r>
              <a:rPr lang="da-DK" sz="2500" b="1" dirty="0">
                <a:solidFill>
                  <a:srgbClr val="FF0000"/>
                </a:solidFill>
              </a:rPr>
              <a:t>r</a:t>
            </a:r>
            <a:r>
              <a:rPr lang="da-GL" sz="2500" b="1" dirty="0">
                <a:solidFill>
                  <a:srgbClr val="FF0000"/>
                </a:solidFill>
              </a:rPr>
              <a:t>i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 </a:t>
            </a:r>
            <a:r>
              <a:rPr lang="da-DK" sz="2500" b="1" dirty="0">
                <a:solidFill>
                  <a:srgbClr val="FF0000"/>
                </a:solidFill>
              </a:rPr>
              <a:t>o</a:t>
            </a:r>
            <a:r>
              <a:rPr lang="da-GL" sz="2500" b="1" dirty="0">
                <a:solidFill>
                  <a:srgbClr val="FF0000"/>
                </a:solidFill>
              </a:rPr>
              <a:t>m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da-GL" sz="2500" b="1" dirty="0">
                <a:solidFill>
                  <a:srgbClr val="FF0000"/>
                </a:solidFill>
              </a:rPr>
              <a:t>H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m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i</a:t>
            </a:r>
            <a:r>
              <a:rPr lang="da-DK" sz="2500" b="1" dirty="0">
                <a:solidFill>
                  <a:srgbClr val="FF0000"/>
                </a:solidFill>
              </a:rPr>
              <a:t>l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j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g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g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r</a:t>
            </a:r>
            <a:r>
              <a:rPr lang="da-GL" sz="2500" b="1" dirty="0">
                <a:solidFill>
                  <a:srgbClr val="FF0000"/>
                </a:solidFill>
              </a:rPr>
              <a:t>n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h</a:t>
            </a:r>
            <a:r>
              <a:rPr lang="da-GL" sz="2500" b="1" dirty="0">
                <a:solidFill>
                  <a:srgbClr val="FF0000"/>
                </a:solidFill>
              </a:rPr>
              <a:t>a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 </a:t>
            </a:r>
            <a:r>
              <a:rPr lang="da-DK" sz="2500" b="1" dirty="0">
                <a:solidFill>
                  <a:srgbClr val="FF0000"/>
                </a:solidFill>
              </a:rPr>
              <a:t>s</a:t>
            </a:r>
            <a:r>
              <a:rPr lang="da-GL" sz="2500" b="1" dirty="0">
                <a:solidFill>
                  <a:srgbClr val="FF0000"/>
                </a:solidFill>
              </a:rPr>
              <a:t>o</a:t>
            </a:r>
            <a:r>
              <a:rPr lang="da-DK" sz="2500" b="1" dirty="0">
                <a:solidFill>
                  <a:srgbClr val="FF0000"/>
                </a:solidFill>
              </a:rPr>
              <a:t>m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j</a:t>
            </a:r>
            <a:r>
              <a:rPr lang="da-GL" sz="2500" b="1" dirty="0">
                <a:solidFill>
                  <a:srgbClr val="FF0000"/>
                </a:solidFill>
              </a:rPr>
              <a:t>l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d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r</a:t>
            </a:r>
            <a:endParaRPr lang="en-US" sz="25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5</a:t>
            </a:fld>
            <a:endParaRPr lang="en-GB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ABF6377-C313-4A9D-8130-4CAE7DB4C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83142" y="3233761"/>
            <a:ext cx="3217449" cy="2298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45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E</a:t>
            </a:r>
            <a:r>
              <a:rPr lang="da-GL" sz="4500" dirty="0"/>
              <a:t>m</a:t>
            </a:r>
            <a:r>
              <a:rPr lang="da-DK" sz="4500" dirty="0"/>
              <a:t>n</a:t>
            </a:r>
            <a:r>
              <a:rPr lang="da-GL" sz="4500" dirty="0"/>
              <a:t>e</a:t>
            </a:r>
            <a:r>
              <a:rPr lang="da-DK" sz="4500" dirty="0"/>
              <a:t>v</a:t>
            </a:r>
            <a:r>
              <a:rPr lang="da-GL" sz="4500" dirty="0"/>
              <a:t>a</a:t>
            </a:r>
            <a:r>
              <a:rPr lang="da-DK" sz="4500" dirty="0"/>
              <a:t>l</a:t>
            </a:r>
            <a:r>
              <a:rPr lang="da-GL" sz="4500" dirty="0"/>
              <a:t>g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O</a:t>
            </a:r>
            <a:r>
              <a:rPr lang="da-GL" sz="1800" b="1" dirty="0">
                <a:solidFill>
                  <a:srgbClr val="FF0000"/>
                </a:solidFill>
              </a:rPr>
              <a:t>v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r</a:t>
            </a:r>
            <a:r>
              <a:rPr lang="da-DK" sz="1800" b="1" dirty="0">
                <a:solidFill>
                  <a:srgbClr val="FF0000"/>
                </a:solidFill>
              </a:rPr>
              <a:t>v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l</a:t>
            </a:r>
            <a:r>
              <a:rPr lang="da-GL" sz="1800" b="1" dirty="0">
                <a:solidFill>
                  <a:srgbClr val="FF0000"/>
                </a:solidFill>
              </a:rPr>
              <a:t>s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r</a:t>
            </a:r>
          </a:p>
          <a:p>
            <a:pPr marL="645750" lvl="1" indent="-2857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Tilstrækkelig bredt</a:t>
            </a:r>
          </a:p>
          <a:p>
            <a:pPr marL="645750" lvl="1" indent="-2857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Skal kunne fylde det krævede antal anslag</a:t>
            </a:r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Individuelt: Ca. 20-25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60.000 anslag inkl. mellemrum.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2 studerende: Ca. 30-35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84.000 anslag inkl. mellemrum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3 studerende: Ca. 40-45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108.000 anslag inkl. mellemrum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4 studerende: Ca. 50-55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132.000 anslag inkl. mellemrum</a:t>
            </a:r>
            <a:endParaRPr lang="da-GL" sz="1800" dirty="0"/>
          </a:p>
          <a:p>
            <a:pPr marL="702900" lvl="1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T</a:t>
            </a:r>
            <a:r>
              <a:rPr lang="da-GL" sz="1800" dirty="0"/>
              <a:t>i</a:t>
            </a:r>
            <a:r>
              <a:rPr lang="da-DK" sz="1800" dirty="0"/>
              <a:t>l</a:t>
            </a:r>
            <a:r>
              <a:rPr lang="da-GL" sz="1800" dirty="0"/>
              <a:t>s</a:t>
            </a:r>
            <a:r>
              <a:rPr lang="da-DK" sz="1800" dirty="0"/>
              <a:t>t</a:t>
            </a:r>
            <a:r>
              <a:rPr lang="da-GL" sz="1800" dirty="0"/>
              <a:t>r</a:t>
            </a:r>
            <a:r>
              <a:rPr lang="da-DK" sz="1800" dirty="0"/>
              <a:t>æ</a:t>
            </a:r>
            <a:r>
              <a:rPr lang="da-GL" sz="1800" dirty="0"/>
              <a:t>k</a:t>
            </a:r>
            <a:r>
              <a:rPr lang="da-DK" sz="1800" dirty="0"/>
              <a:t>k</a:t>
            </a:r>
            <a:r>
              <a:rPr lang="da-GL" sz="1800" dirty="0"/>
              <a:t>e</a:t>
            </a:r>
            <a:r>
              <a:rPr lang="da-DK" sz="1800" dirty="0"/>
              <a:t>l</a:t>
            </a:r>
            <a:r>
              <a:rPr lang="da-GL" sz="1800" dirty="0"/>
              <a:t>i</a:t>
            </a:r>
            <a:r>
              <a:rPr lang="da-DK" sz="1800" dirty="0"/>
              <a:t>g</a:t>
            </a:r>
            <a:r>
              <a:rPr lang="da-GL" sz="1800" dirty="0"/>
              <a:t> </a:t>
            </a:r>
            <a:r>
              <a:rPr lang="da-DK" sz="1800" dirty="0"/>
              <a:t>d</a:t>
            </a:r>
            <a:r>
              <a:rPr lang="da-GL" sz="1800" dirty="0"/>
              <a:t>y</a:t>
            </a:r>
            <a:r>
              <a:rPr lang="da-DK" sz="1800" dirty="0"/>
              <a:t>b</a:t>
            </a:r>
            <a:r>
              <a:rPr lang="da-GL" sz="1800" dirty="0"/>
              <a:t>de</a:t>
            </a:r>
          </a:p>
          <a:p>
            <a:pPr marL="702900" lvl="1" indent="-342900">
              <a:lnSpc>
                <a:spcPct val="100000"/>
              </a:lnSpc>
              <a:spcAft>
                <a:spcPts val="1000"/>
              </a:spcAft>
            </a:pPr>
            <a:r>
              <a:rPr lang="da-GL" sz="1800" dirty="0"/>
              <a:t>Afgrænsning af emne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Emneforslag</a:t>
            </a:r>
          </a:p>
          <a:p>
            <a:pPr marL="645750" lvl="1" indent="-285750">
              <a:lnSpc>
                <a:spcPct val="100000"/>
              </a:lnSpc>
              <a:spcAft>
                <a:spcPts val="1000"/>
              </a:spcAft>
            </a:pPr>
            <a:r>
              <a:rPr lang="da-GL" sz="1800" dirty="0"/>
              <a:t>Se under “bachelorprojekt” på </a:t>
            </a:r>
            <a:r>
              <a:rPr lang="da-GL" sz="1800" dirty="0" err="1"/>
              <a:t>mitSDU</a:t>
            </a:r>
            <a:endParaRPr lang="en-US" sz="18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76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E</a:t>
            </a:r>
            <a:r>
              <a:rPr lang="da-GL" sz="4500" dirty="0"/>
              <a:t>m</a:t>
            </a:r>
            <a:r>
              <a:rPr lang="da-DK" sz="4500" dirty="0"/>
              <a:t>n</a:t>
            </a:r>
            <a:r>
              <a:rPr lang="da-GL" sz="4500" dirty="0"/>
              <a:t>e</a:t>
            </a:r>
            <a:r>
              <a:rPr lang="da-DK" sz="4500" dirty="0"/>
              <a:t>v</a:t>
            </a:r>
            <a:r>
              <a:rPr lang="da-GL" sz="4500" dirty="0"/>
              <a:t>a</a:t>
            </a:r>
            <a:r>
              <a:rPr lang="da-DK" sz="4500" dirty="0"/>
              <a:t>l</a:t>
            </a:r>
            <a:r>
              <a:rPr lang="da-GL" sz="4500" dirty="0"/>
              <a:t>g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t 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k</a:t>
            </a:r>
            <a:r>
              <a:rPr lang="da-DK" sz="2000" b="1" dirty="0">
                <a:solidFill>
                  <a:srgbClr val="FF0000"/>
                </a:solidFill>
              </a:rPr>
              <a:t>s</a:t>
            </a:r>
            <a:r>
              <a:rPr lang="da-GL" sz="2000" b="1" dirty="0">
                <a:solidFill>
                  <a:srgbClr val="FF0000"/>
                </a:solidFill>
              </a:rPr>
              <a:t>e</a:t>
            </a:r>
            <a:r>
              <a:rPr lang="da-DK" sz="2000" b="1" dirty="0">
                <a:solidFill>
                  <a:srgbClr val="FF0000"/>
                </a:solidFill>
              </a:rPr>
              <a:t>m</a:t>
            </a:r>
            <a:r>
              <a:rPr lang="da-GL" sz="2000" b="1" dirty="0">
                <a:solidFill>
                  <a:srgbClr val="FF0000"/>
                </a:solidFill>
              </a:rPr>
              <a:t>p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l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“Løsørekøb”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</a:t>
            </a:r>
            <a:r>
              <a:rPr lang="da-DK" sz="2000" dirty="0"/>
              <a:t>F</a:t>
            </a:r>
            <a:r>
              <a:rPr lang="da-GL" sz="2000" dirty="0"/>
              <a:t>o</a:t>
            </a:r>
            <a:r>
              <a:rPr lang="da-DK" sz="2000" dirty="0"/>
              <a:t>r</a:t>
            </a:r>
            <a:r>
              <a:rPr lang="da-GL" sz="2000" dirty="0"/>
              <a:t>b</a:t>
            </a:r>
            <a:r>
              <a:rPr lang="da-DK" sz="2000" dirty="0"/>
              <a:t>r</a:t>
            </a:r>
            <a:r>
              <a:rPr lang="da-GL" sz="2000" dirty="0"/>
              <a:t>u</a:t>
            </a:r>
            <a:r>
              <a:rPr lang="da-DK" sz="2000" dirty="0"/>
              <a:t>g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</a:t>
            </a:r>
            <a:r>
              <a:rPr lang="da-DK" sz="2000" dirty="0"/>
              <a:t>e</a:t>
            </a:r>
            <a:r>
              <a:rPr lang="da-GL" sz="2000" dirty="0"/>
              <a:t>r</a:t>
            </a:r>
            <a:r>
              <a:rPr lang="da-DK" sz="2000" dirty="0"/>
              <a:t>s</a:t>
            </a:r>
            <a:r>
              <a:rPr lang="da-GL" sz="2000" dirty="0"/>
              <a:t> 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t</a:t>
            </a:r>
            <a:r>
              <a:rPr lang="da-GL" sz="2000" dirty="0"/>
              <a:t>s</a:t>
            </a:r>
            <a:r>
              <a:rPr lang="da-DK" sz="2000" dirty="0"/>
              <a:t>s</a:t>
            </a:r>
            <a:r>
              <a:rPr lang="da-GL" sz="2000" dirty="0"/>
              <a:t>t</a:t>
            </a:r>
            <a:r>
              <a:rPr lang="da-DK" sz="2000" dirty="0"/>
              <a:t>i</a:t>
            </a:r>
            <a:r>
              <a:rPr lang="da-GL" sz="2000" dirty="0"/>
              <a:t>l</a:t>
            </a:r>
            <a:r>
              <a:rPr lang="da-DK" sz="2000" dirty="0"/>
              <a:t>i</a:t>
            </a:r>
            <a:r>
              <a:rPr lang="da-GL" sz="2000" dirty="0"/>
              <a:t>n</a:t>
            </a:r>
            <a:r>
              <a:rPr lang="da-DK" sz="2000" dirty="0"/>
              <a:t>g</a:t>
            </a:r>
            <a:r>
              <a:rPr lang="da-GL" sz="2000" dirty="0"/>
              <a:t> </a:t>
            </a:r>
            <a:r>
              <a:rPr lang="da-DK" sz="2000" dirty="0"/>
              <a:t>i</a:t>
            </a:r>
            <a:r>
              <a:rPr lang="da-GL" sz="2000" dirty="0"/>
              <a:t> </a:t>
            </a:r>
            <a:r>
              <a:rPr lang="da-DK" sz="2000" dirty="0"/>
              <a:t>l</a:t>
            </a:r>
            <a:r>
              <a:rPr lang="da-GL" sz="2000" dirty="0"/>
              <a:t>ø</a:t>
            </a:r>
            <a:r>
              <a:rPr lang="da-DK" sz="2000" dirty="0"/>
              <a:t>s</a:t>
            </a:r>
            <a:r>
              <a:rPr lang="da-GL" sz="2000" dirty="0"/>
              <a:t>s</a:t>
            </a:r>
            <a:r>
              <a:rPr lang="da-DK" sz="2000" dirty="0"/>
              <a:t>ø</a:t>
            </a:r>
            <a:r>
              <a:rPr lang="da-GL" sz="2000" dirty="0"/>
              <a:t>r</a:t>
            </a:r>
            <a:r>
              <a:rPr lang="da-DK" sz="2000" dirty="0"/>
              <a:t>e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b”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</a:t>
            </a:r>
            <a:r>
              <a:rPr lang="da-DK" sz="2000" dirty="0"/>
              <a:t>F</a:t>
            </a:r>
            <a:r>
              <a:rPr lang="da-GL" sz="2000" dirty="0"/>
              <a:t>o</a:t>
            </a:r>
            <a:r>
              <a:rPr lang="da-DK" sz="2000" dirty="0"/>
              <a:t>r</a:t>
            </a:r>
            <a:r>
              <a:rPr lang="da-GL" sz="2000" dirty="0"/>
              <a:t>b</a:t>
            </a:r>
            <a:r>
              <a:rPr lang="da-DK" sz="2000" dirty="0"/>
              <a:t>r</a:t>
            </a:r>
            <a:r>
              <a:rPr lang="da-GL" sz="2000" dirty="0"/>
              <a:t>u</a:t>
            </a:r>
            <a:r>
              <a:rPr lang="da-DK" sz="2000" dirty="0"/>
              <a:t>g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</a:t>
            </a:r>
            <a:r>
              <a:rPr lang="da-DK" sz="2000" dirty="0"/>
              <a:t>e</a:t>
            </a:r>
            <a:r>
              <a:rPr lang="da-GL" sz="2000" dirty="0"/>
              <a:t>r</a:t>
            </a:r>
            <a:r>
              <a:rPr lang="da-DK" sz="2000" dirty="0"/>
              <a:t>s</a:t>
            </a:r>
            <a:r>
              <a:rPr lang="da-GL" sz="2000" dirty="0"/>
              <a:t> </a:t>
            </a:r>
            <a:r>
              <a:rPr lang="da-DK" sz="2000" dirty="0"/>
              <a:t>m</a:t>
            </a:r>
            <a:r>
              <a:rPr lang="da-GL" sz="2000" dirty="0"/>
              <a:t>i</a:t>
            </a:r>
            <a:r>
              <a:rPr lang="da-DK" sz="2000" dirty="0"/>
              <a:t>d</a:t>
            </a:r>
            <a:r>
              <a:rPr lang="da-GL" sz="2000" dirty="0"/>
              <a:t>s</a:t>
            </a:r>
            <a:r>
              <a:rPr lang="da-DK" sz="2000" dirty="0"/>
              <a:t>l</a:t>
            </a:r>
            <a:r>
              <a:rPr lang="da-GL" sz="2000" dirty="0"/>
              <a:t>i</a:t>
            </a:r>
            <a:r>
              <a:rPr lang="da-DK" sz="2000" dirty="0"/>
              <a:t>g</a:t>
            </a:r>
            <a:r>
              <a:rPr lang="da-GL" sz="2000" dirty="0"/>
              <a:t>h</a:t>
            </a:r>
            <a:r>
              <a:rPr lang="da-DK" sz="2000" dirty="0"/>
              <a:t>o</a:t>
            </a:r>
            <a:r>
              <a:rPr lang="da-GL" sz="2000" dirty="0"/>
              <a:t>l</a:t>
            </a:r>
            <a:r>
              <a:rPr lang="da-DK" sz="2000" dirty="0"/>
              <a:t>d</a:t>
            </a:r>
            <a:r>
              <a:rPr lang="da-GL" sz="2000" dirty="0"/>
              <a:t>e</a:t>
            </a:r>
            <a:r>
              <a:rPr lang="da-DK" sz="2000" dirty="0"/>
              <a:t>l</a:t>
            </a:r>
            <a:r>
              <a:rPr lang="da-GL" sz="2000" dirty="0"/>
              <a:t>s</a:t>
            </a:r>
            <a:r>
              <a:rPr lang="da-DK" sz="2000" dirty="0"/>
              <a:t>e</a:t>
            </a:r>
            <a:r>
              <a:rPr lang="da-GL" sz="2000" dirty="0"/>
              <a:t>s</a:t>
            </a:r>
            <a:r>
              <a:rPr lang="da-DK" sz="2000" dirty="0"/>
              <a:t>b</a:t>
            </a:r>
            <a:r>
              <a:rPr lang="da-GL" sz="2000" dirty="0"/>
              <a:t>e</a:t>
            </a:r>
            <a:r>
              <a:rPr lang="da-DK" sz="2000" dirty="0"/>
              <a:t>f</a:t>
            </a:r>
            <a:r>
              <a:rPr lang="da-GL" sz="2000" dirty="0"/>
              <a:t>ø</a:t>
            </a:r>
            <a:r>
              <a:rPr lang="da-DK" sz="2000" dirty="0"/>
              <a:t>j</a:t>
            </a:r>
            <a:r>
              <a:rPr lang="da-GL" sz="2000" dirty="0"/>
              <a:t>e</a:t>
            </a:r>
            <a:r>
              <a:rPr lang="da-DK" sz="2000" dirty="0"/>
              <a:t>l</a:t>
            </a:r>
            <a:r>
              <a:rPr lang="da-GL" sz="2000" dirty="0"/>
              <a:t>s</a:t>
            </a:r>
            <a:r>
              <a:rPr lang="da-DK" sz="2000" dirty="0"/>
              <a:t>e</a:t>
            </a:r>
            <a:r>
              <a:rPr lang="da-GL" sz="2000" dirty="0"/>
              <a:t>r </a:t>
            </a:r>
            <a:r>
              <a:rPr lang="da-DK" sz="2000" dirty="0"/>
              <a:t>v</a:t>
            </a:r>
            <a:r>
              <a:rPr lang="da-GL" sz="2000" dirty="0"/>
              <a:t>e</a:t>
            </a:r>
            <a:r>
              <a:rPr lang="da-DK" sz="2000" dirty="0"/>
              <a:t>d</a:t>
            </a:r>
            <a:r>
              <a:rPr lang="da-GL" sz="2000" dirty="0"/>
              <a:t> </a:t>
            </a:r>
            <a:r>
              <a:rPr lang="da-DK" sz="2000" dirty="0"/>
              <a:t>m</a:t>
            </a:r>
            <a:r>
              <a:rPr lang="da-GL" sz="2000" dirty="0"/>
              <a:t>a</a:t>
            </a:r>
            <a:r>
              <a:rPr lang="da-DK" sz="2000" dirty="0"/>
              <a:t>n</a:t>
            </a:r>
            <a:r>
              <a:rPr lang="da-GL" sz="2000" dirty="0"/>
              <a:t>g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i</a:t>
            </a:r>
            <a:r>
              <a:rPr lang="da-GL" sz="2000" dirty="0"/>
              <a:t> </a:t>
            </a:r>
            <a:r>
              <a:rPr lang="da-DK" sz="2000" dirty="0"/>
              <a:t>l</a:t>
            </a:r>
            <a:r>
              <a:rPr lang="da-GL" sz="2000" dirty="0"/>
              <a:t>ø</a:t>
            </a:r>
            <a:r>
              <a:rPr lang="da-DK" sz="2000" dirty="0"/>
              <a:t>s</a:t>
            </a:r>
            <a:r>
              <a:rPr lang="da-GL" sz="2000" dirty="0"/>
              <a:t>ø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k</a:t>
            </a:r>
            <a:r>
              <a:rPr lang="da-GL" sz="2000" dirty="0"/>
              <a:t>ø</a:t>
            </a:r>
            <a:r>
              <a:rPr lang="da-DK" sz="2000" dirty="0"/>
              <a:t>b</a:t>
            </a:r>
            <a:r>
              <a:rPr lang="da-GL" sz="2000" dirty="0"/>
              <a:t>, </a:t>
            </a:r>
            <a:r>
              <a:rPr lang="da-DK" sz="2000" dirty="0"/>
              <a:t>j</a:t>
            </a:r>
            <a:r>
              <a:rPr lang="da-GL" sz="2000" dirty="0"/>
              <a:t>f. </a:t>
            </a:r>
            <a:r>
              <a:rPr lang="da-DK" sz="2000" dirty="0"/>
              <a:t>K</a:t>
            </a:r>
            <a:r>
              <a:rPr lang="da-GL" sz="2000" dirty="0"/>
              <a:t>B</a:t>
            </a:r>
            <a:r>
              <a:rPr lang="da-DK" sz="2000" dirty="0"/>
              <a:t>L</a:t>
            </a:r>
            <a:r>
              <a:rPr lang="da-GL" sz="2000" dirty="0"/>
              <a:t> § 78”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</a:t>
            </a:r>
            <a:r>
              <a:rPr lang="da-DK" sz="2000" dirty="0"/>
              <a:t>F</a:t>
            </a:r>
            <a:r>
              <a:rPr lang="da-GL" sz="2000" dirty="0"/>
              <a:t>o</a:t>
            </a:r>
            <a:r>
              <a:rPr lang="da-DK" sz="2000" dirty="0"/>
              <a:t>r</a:t>
            </a:r>
            <a:r>
              <a:rPr lang="da-GL" sz="2000" dirty="0"/>
              <a:t>b</a:t>
            </a:r>
            <a:r>
              <a:rPr lang="da-DK" sz="2000" dirty="0"/>
              <a:t>r</a:t>
            </a:r>
            <a:r>
              <a:rPr lang="da-GL" sz="2000" dirty="0"/>
              <a:t>u</a:t>
            </a:r>
            <a:r>
              <a:rPr lang="da-DK" sz="2000" dirty="0"/>
              <a:t>g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</a:t>
            </a:r>
            <a:r>
              <a:rPr lang="da-DK" sz="2000" dirty="0"/>
              <a:t>e</a:t>
            </a:r>
            <a:r>
              <a:rPr lang="da-GL" sz="2000" dirty="0"/>
              <a:t>r</a:t>
            </a:r>
            <a:r>
              <a:rPr lang="da-DK" sz="2000" dirty="0"/>
              <a:t>s</a:t>
            </a:r>
            <a:r>
              <a:rPr lang="da-GL" sz="2000" dirty="0"/>
              <a:t> 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t</a:t>
            </a:r>
            <a:r>
              <a:rPr lang="da-GL" sz="2000" dirty="0"/>
              <a:t> </a:t>
            </a:r>
            <a:r>
              <a:rPr lang="da-DK" sz="2000" dirty="0"/>
              <a:t>t</a:t>
            </a:r>
            <a:r>
              <a:rPr lang="da-GL" sz="2000" dirty="0"/>
              <a:t>i</a:t>
            </a:r>
            <a:r>
              <a:rPr lang="da-DK" sz="2000" dirty="0"/>
              <a:t>l</a:t>
            </a:r>
            <a:r>
              <a:rPr lang="da-GL" sz="2000" dirty="0"/>
              <a:t> </a:t>
            </a:r>
            <a:r>
              <a:rPr lang="da-DK" sz="2000" dirty="0"/>
              <a:t>a</a:t>
            </a:r>
            <a:r>
              <a:rPr lang="da-GL" sz="2000" dirty="0"/>
              <a:t>t </a:t>
            </a:r>
            <a:r>
              <a:rPr lang="da-DK" sz="2000" dirty="0"/>
              <a:t>h</a:t>
            </a:r>
            <a:r>
              <a:rPr lang="da-GL" sz="2000" dirty="0"/>
              <a:t>æ</a:t>
            </a:r>
            <a:r>
              <a:rPr lang="da-DK" sz="2000" dirty="0"/>
              <a:t>v</a:t>
            </a:r>
            <a:r>
              <a:rPr lang="da-GL" sz="2000" dirty="0"/>
              <a:t>e </a:t>
            </a:r>
            <a:r>
              <a:rPr lang="da-DK" sz="2000" dirty="0"/>
              <a:t>v</a:t>
            </a:r>
            <a:r>
              <a:rPr lang="da-GL" sz="2000" dirty="0"/>
              <a:t>e</a:t>
            </a:r>
            <a:r>
              <a:rPr lang="da-DK" sz="2000" dirty="0"/>
              <a:t>d</a:t>
            </a:r>
            <a:r>
              <a:rPr lang="da-GL" sz="2000" dirty="0"/>
              <a:t> </a:t>
            </a:r>
            <a:r>
              <a:rPr lang="da-DK" sz="2000" dirty="0"/>
              <a:t>m</a:t>
            </a:r>
            <a:r>
              <a:rPr lang="da-GL" sz="2000" dirty="0"/>
              <a:t>a</a:t>
            </a:r>
            <a:r>
              <a:rPr lang="da-DK" sz="2000" dirty="0"/>
              <a:t>n</a:t>
            </a:r>
            <a:r>
              <a:rPr lang="da-GL" sz="2000" dirty="0"/>
              <a:t>g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i</a:t>
            </a:r>
            <a:r>
              <a:rPr lang="da-GL" sz="2000" dirty="0"/>
              <a:t> </a:t>
            </a:r>
            <a:r>
              <a:rPr lang="da-DK" sz="2000" dirty="0"/>
              <a:t>l</a:t>
            </a:r>
            <a:r>
              <a:rPr lang="da-GL" sz="2000" dirty="0"/>
              <a:t>ø</a:t>
            </a:r>
            <a:r>
              <a:rPr lang="da-DK" sz="2000" dirty="0"/>
              <a:t>s</a:t>
            </a:r>
            <a:r>
              <a:rPr lang="da-GL" sz="2000" dirty="0"/>
              <a:t>ø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k</a:t>
            </a:r>
            <a:r>
              <a:rPr lang="da-GL" sz="2000" dirty="0"/>
              <a:t>ø</a:t>
            </a:r>
            <a:r>
              <a:rPr lang="da-DK" sz="2000" dirty="0"/>
              <a:t>b</a:t>
            </a:r>
            <a:r>
              <a:rPr lang="da-GL" sz="2000" dirty="0"/>
              <a:t>, </a:t>
            </a:r>
            <a:r>
              <a:rPr lang="da-DK" sz="2000" dirty="0"/>
              <a:t>j</a:t>
            </a:r>
            <a:r>
              <a:rPr lang="da-GL" sz="2000" dirty="0"/>
              <a:t>f. </a:t>
            </a:r>
            <a:r>
              <a:rPr lang="da-DK" sz="2000" dirty="0"/>
              <a:t>K</a:t>
            </a:r>
            <a:r>
              <a:rPr lang="da-GL" sz="2000" dirty="0"/>
              <a:t>B</a:t>
            </a:r>
            <a:r>
              <a:rPr lang="da-DK" sz="2000" dirty="0"/>
              <a:t>L</a:t>
            </a:r>
            <a:r>
              <a:rPr lang="da-GL" sz="2000" dirty="0"/>
              <a:t> § 78, </a:t>
            </a:r>
            <a:r>
              <a:rPr lang="da-DK" sz="2000" dirty="0"/>
              <a:t>s</a:t>
            </a:r>
            <a:r>
              <a:rPr lang="da-GL" sz="2000" dirty="0"/>
              <a:t>t</a:t>
            </a:r>
            <a:r>
              <a:rPr lang="da-DK" sz="2000" dirty="0"/>
              <a:t>k</a:t>
            </a:r>
            <a:r>
              <a:rPr lang="da-GL" sz="2000" dirty="0"/>
              <a:t>. 1, </a:t>
            </a:r>
            <a:r>
              <a:rPr lang="da-DK" sz="2000" dirty="0"/>
              <a:t>n</a:t>
            </a:r>
            <a:r>
              <a:rPr lang="da-GL" sz="2000" dirty="0"/>
              <a:t>r. 4”</a:t>
            </a:r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2000" dirty="0"/>
              <a:t>Kunne munde ud i </a:t>
            </a:r>
            <a:r>
              <a:rPr lang="da-DK" sz="2000" dirty="0"/>
              <a:t>f</a:t>
            </a:r>
            <a:r>
              <a:rPr lang="da-GL" sz="2000" dirty="0"/>
              <a:t>ø</a:t>
            </a:r>
            <a:r>
              <a:rPr lang="da-DK" sz="2000" dirty="0"/>
              <a:t>l</a:t>
            </a:r>
            <a:r>
              <a:rPr lang="da-GL" sz="2000" dirty="0"/>
              <a:t>g</a:t>
            </a:r>
            <a:r>
              <a:rPr lang="da-DK" sz="2000" dirty="0"/>
              <a:t>e</a:t>
            </a:r>
            <a:r>
              <a:rPr lang="da-GL" sz="2000" dirty="0"/>
              <a:t>n</a:t>
            </a:r>
            <a:r>
              <a:rPr lang="da-DK" sz="2000" dirty="0"/>
              <a:t>d</a:t>
            </a:r>
            <a:r>
              <a:rPr lang="da-GL" sz="2000" dirty="0"/>
              <a:t>e </a:t>
            </a:r>
            <a:r>
              <a:rPr lang="da-DK" sz="2000" dirty="0"/>
              <a:t>p</a:t>
            </a:r>
            <a:r>
              <a:rPr lang="da-GL" sz="2000" dirty="0"/>
              <a:t>r</a:t>
            </a:r>
            <a:r>
              <a:rPr lang="da-DK" sz="2000" dirty="0"/>
              <a:t>o</a:t>
            </a:r>
            <a:r>
              <a:rPr lang="da-GL" sz="2000" dirty="0"/>
              <a:t>b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m</a:t>
            </a:r>
            <a:r>
              <a:rPr lang="da-GL" sz="2000" dirty="0"/>
              <a:t>f</a:t>
            </a:r>
            <a:r>
              <a:rPr lang="da-DK" sz="2000" dirty="0"/>
              <a:t>o</a:t>
            </a:r>
            <a:r>
              <a:rPr lang="da-GL" sz="2000" dirty="0"/>
              <a:t>r</a:t>
            </a:r>
            <a:r>
              <a:rPr lang="da-DK" sz="2000" dirty="0"/>
              <a:t>m</a:t>
            </a:r>
            <a:r>
              <a:rPr lang="da-GL" sz="2000" dirty="0"/>
              <a:t>u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i</a:t>
            </a:r>
            <a:r>
              <a:rPr lang="da-DK" sz="2000" dirty="0"/>
              <a:t>n</a:t>
            </a:r>
            <a:r>
              <a:rPr lang="da-GL" sz="2000" dirty="0"/>
              <a:t>g: </a:t>
            </a:r>
          </a:p>
          <a:p>
            <a:pPr marL="1314900" lvl="3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da-GL" sz="2000" dirty="0"/>
              <a:t>Hvad er omfanget af en forbrugers hævebeføjelser ved mangler </a:t>
            </a:r>
            <a:r>
              <a:rPr lang="da-DK" sz="2000" dirty="0"/>
              <a:t>i</a:t>
            </a:r>
            <a:r>
              <a:rPr lang="da-GL" sz="2000" dirty="0"/>
              <a:t> løsørekøb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7</a:t>
            </a:fld>
            <a:endParaRPr lang="en-GB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F9BE6F8-A3E9-4EAC-B85F-09BC5410A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98772" y="878441"/>
            <a:ext cx="1904999" cy="1904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88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B</a:t>
            </a:r>
            <a:r>
              <a:rPr lang="da-GL" sz="4500" dirty="0"/>
              <a:t>i</a:t>
            </a:r>
            <a:r>
              <a:rPr lang="da-DK" sz="4500" dirty="0"/>
              <a:t>b</a:t>
            </a:r>
            <a:r>
              <a:rPr lang="da-GL" sz="4500" dirty="0"/>
              <a:t>l</a:t>
            </a:r>
            <a:r>
              <a:rPr lang="da-DK" sz="4500" dirty="0"/>
              <a:t>i</a:t>
            </a:r>
            <a:r>
              <a:rPr lang="da-GL" sz="4500" dirty="0"/>
              <a:t>o</a:t>
            </a:r>
            <a:r>
              <a:rPr lang="da-DK" sz="4500" dirty="0"/>
              <a:t>t</a:t>
            </a:r>
            <a:r>
              <a:rPr lang="da-GL" sz="4500" dirty="0"/>
              <a:t>e</a:t>
            </a:r>
            <a:r>
              <a:rPr lang="da-DK" sz="4500" dirty="0"/>
              <a:t>k</a:t>
            </a:r>
            <a:r>
              <a:rPr lang="da-GL" sz="4500" dirty="0"/>
              <a:t>e</a:t>
            </a:r>
            <a:r>
              <a:rPr lang="da-DK" sz="4500" dirty="0"/>
              <a:t>t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750741"/>
            <a:ext cx="8731688" cy="464286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A</a:t>
            </a:r>
            <a:r>
              <a:rPr lang="da-GL" sz="2000" b="1" dirty="0">
                <a:solidFill>
                  <a:srgbClr val="FF0000"/>
                </a:solidFill>
              </a:rPr>
              <a:t>f</a:t>
            </a:r>
            <a:r>
              <a:rPr lang="da-DK" sz="2000" b="1" dirty="0">
                <a:solidFill>
                  <a:srgbClr val="FF0000"/>
                </a:solidFill>
              </a:rPr>
              <a:t>h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l</a:t>
            </a:r>
            <a:r>
              <a:rPr lang="da-GL" sz="2000" b="1" dirty="0">
                <a:solidFill>
                  <a:srgbClr val="FF0000"/>
                </a:solidFill>
              </a:rPr>
              <a:t>d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r </a:t>
            </a:r>
            <a:r>
              <a:rPr lang="da-DK" sz="2000" b="1" dirty="0">
                <a:solidFill>
                  <a:srgbClr val="FF0000"/>
                </a:solidFill>
              </a:rPr>
              <a:t>w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r</a:t>
            </a:r>
            <a:r>
              <a:rPr lang="da-GL" sz="2000" b="1" dirty="0">
                <a:solidFill>
                  <a:srgbClr val="FF0000"/>
                </a:solidFill>
              </a:rPr>
              <a:t>k</a:t>
            </a:r>
            <a:r>
              <a:rPr lang="da-DK" sz="2000" b="1" dirty="0">
                <a:solidFill>
                  <a:srgbClr val="FF0000"/>
                </a:solidFill>
              </a:rPr>
              <a:t>s</a:t>
            </a:r>
            <a:r>
              <a:rPr lang="da-GL" sz="2000" b="1" dirty="0">
                <a:solidFill>
                  <a:srgbClr val="FF0000"/>
                </a:solidFill>
              </a:rPr>
              <a:t>h</a:t>
            </a:r>
            <a:r>
              <a:rPr lang="da-DK" sz="2000" b="1" dirty="0">
                <a:solidFill>
                  <a:srgbClr val="FF0000"/>
                </a:solidFill>
              </a:rPr>
              <a:t>o</a:t>
            </a:r>
            <a:r>
              <a:rPr lang="da-GL" sz="2000" b="1" dirty="0">
                <a:solidFill>
                  <a:srgbClr val="FF0000"/>
                </a:solidFill>
              </a:rPr>
              <a:t>p</a:t>
            </a:r>
            <a:r>
              <a:rPr lang="da-DK" sz="2000" b="1" dirty="0">
                <a:solidFill>
                  <a:srgbClr val="FF0000"/>
                </a:solidFill>
              </a:rPr>
              <a:t>s</a:t>
            </a:r>
            <a:r>
              <a:rPr lang="da-GL" sz="2000" b="1" dirty="0">
                <a:solidFill>
                  <a:srgbClr val="FF0000"/>
                </a:solidFill>
              </a:rPr>
              <a:t> </a:t>
            </a:r>
            <a:r>
              <a:rPr lang="da-DK" sz="2000" b="1" dirty="0">
                <a:solidFill>
                  <a:srgbClr val="FF0000"/>
                </a:solidFill>
              </a:rPr>
              <a:t>o</a:t>
            </a:r>
            <a:r>
              <a:rPr lang="da-GL" sz="2000" b="1" dirty="0">
                <a:solidFill>
                  <a:srgbClr val="FF0000"/>
                </a:solidFill>
              </a:rPr>
              <a:t>m </a:t>
            </a:r>
            <a:r>
              <a:rPr lang="da-DK" sz="2000" b="1" dirty="0">
                <a:solidFill>
                  <a:srgbClr val="FF0000"/>
                </a:solidFill>
              </a:rPr>
              <a:t>i</a:t>
            </a:r>
            <a:r>
              <a:rPr lang="da-GL" sz="2000" b="1" dirty="0">
                <a:solidFill>
                  <a:srgbClr val="FF0000"/>
                </a:solidFill>
              </a:rPr>
              <a:t>n</a:t>
            </a:r>
            <a:r>
              <a:rPr lang="da-DK" sz="2000" b="1" dirty="0">
                <a:solidFill>
                  <a:srgbClr val="FF0000"/>
                </a:solidFill>
              </a:rPr>
              <a:t>f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r</a:t>
            </a:r>
            <a:r>
              <a:rPr lang="da-GL" sz="2000" b="1" dirty="0">
                <a:solidFill>
                  <a:srgbClr val="FF0000"/>
                </a:solidFill>
              </a:rPr>
              <a:t>m</a:t>
            </a:r>
            <a:r>
              <a:rPr lang="da-DK" sz="2000" b="1" dirty="0">
                <a:solidFill>
                  <a:srgbClr val="FF0000"/>
                </a:solidFill>
              </a:rPr>
              <a:t>a</a:t>
            </a:r>
            <a:r>
              <a:rPr lang="da-GL" sz="2000" b="1" dirty="0">
                <a:solidFill>
                  <a:srgbClr val="FF0000"/>
                </a:solidFill>
              </a:rPr>
              <a:t>t</a:t>
            </a:r>
            <a:r>
              <a:rPr lang="da-DK" sz="2000" b="1" dirty="0">
                <a:solidFill>
                  <a:srgbClr val="FF0000"/>
                </a:solidFill>
              </a:rPr>
              <a:t>i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n</a:t>
            </a:r>
            <a:r>
              <a:rPr lang="da-GL" sz="2000" b="1" dirty="0">
                <a:solidFill>
                  <a:srgbClr val="FF0000"/>
                </a:solidFill>
              </a:rPr>
              <a:t>s</a:t>
            </a:r>
            <a:r>
              <a:rPr lang="da-DK" sz="2000" b="1" dirty="0">
                <a:solidFill>
                  <a:srgbClr val="FF0000"/>
                </a:solidFill>
              </a:rPr>
              <a:t>sø</a:t>
            </a:r>
            <a:r>
              <a:rPr lang="da-GL" sz="2000" b="1" dirty="0">
                <a:solidFill>
                  <a:srgbClr val="FF0000"/>
                </a:solidFill>
              </a:rPr>
              <a:t>g</a:t>
            </a:r>
            <a:r>
              <a:rPr lang="da-DK" sz="2000" b="1" dirty="0">
                <a:solidFill>
                  <a:srgbClr val="FF0000"/>
                </a:solidFill>
              </a:rPr>
              <a:t>n</a:t>
            </a:r>
            <a:r>
              <a:rPr lang="da-GL" sz="2000" b="1" dirty="0" err="1">
                <a:solidFill>
                  <a:srgbClr val="FF0000"/>
                </a:solidFill>
              </a:rPr>
              <a:t>ing</a:t>
            </a:r>
            <a:r>
              <a:rPr lang="da-GL" sz="2000" b="1" dirty="0">
                <a:solidFill>
                  <a:srgbClr val="FF0000"/>
                </a:solidFill>
              </a:rPr>
              <a:t> 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Specifikt til studerende, </a:t>
            </a:r>
            <a:r>
              <a:rPr lang="da-DK" sz="2000" dirty="0"/>
              <a:t>d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s</a:t>
            </a:r>
            <a:r>
              <a:rPr lang="da-GL" sz="2000" dirty="0"/>
              <a:t>k</a:t>
            </a:r>
            <a:r>
              <a:rPr lang="da-DK" sz="2000" dirty="0"/>
              <a:t>r</a:t>
            </a:r>
            <a:r>
              <a:rPr lang="da-GL" sz="2000" dirty="0"/>
              <a:t>i</a:t>
            </a:r>
            <a:r>
              <a:rPr lang="da-DK" sz="2000" dirty="0"/>
              <a:t>v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b</a:t>
            </a:r>
            <a:r>
              <a:rPr lang="da-GL" sz="2000" dirty="0"/>
              <a:t>a</a:t>
            </a:r>
            <a:r>
              <a:rPr lang="da-DK" sz="2000" dirty="0"/>
              <a:t>c</a:t>
            </a:r>
            <a:r>
              <a:rPr lang="da-GL" sz="2000" dirty="0"/>
              <a:t>h</a:t>
            </a:r>
            <a:r>
              <a:rPr lang="da-DK" sz="2000" dirty="0"/>
              <a:t>e</a:t>
            </a:r>
            <a:r>
              <a:rPr lang="da-GL" sz="2000" dirty="0"/>
              <a:t>l</a:t>
            </a:r>
            <a:r>
              <a:rPr lang="da-DK" sz="2000" dirty="0"/>
              <a:t>o</a:t>
            </a:r>
            <a:r>
              <a:rPr lang="da-GL" sz="2000" dirty="0"/>
              <a:t>r</a:t>
            </a:r>
            <a:r>
              <a:rPr lang="da-DK" sz="2000" dirty="0"/>
              <a:t>p</a:t>
            </a:r>
            <a:r>
              <a:rPr lang="da-GL" sz="2000" dirty="0"/>
              <a:t>r</a:t>
            </a:r>
            <a:r>
              <a:rPr lang="da-DK" sz="2000" dirty="0"/>
              <a:t>o</a:t>
            </a:r>
            <a:r>
              <a:rPr lang="da-GL" sz="2000" dirty="0"/>
              <a:t>jekter og specialer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DK" sz="2000" dirty="0"/>
              <a:t>O</a:t>
            </a:r>
            <a:r>
              <a:rPr lang="da-GL" sz="2000" dirty="0"/>
              <a:t>m</a:t>
            </a:r>
            <a:r>
              <a:rPr lang="da-DK" sz="2000" dirty="0"/>
              <a:t>k</a:t>
            </a:r>
            <a:r>
              <a:rPr lang="da-GL" sz="2000" dirty="0"/>
              <a:t>r</a:t>
            </a:r>
            <a:r>
              <a:rPr lang="da-DK" sz="2000" dirty="0"/>
              <a:t>i</a:t>
            </a:r>
            <a:r>
              <a:rPr lang="da-GL" sz="2000" dirty="0"/>
              <a:t>n</a:t>
            </a:r>
            <a:r>
              <a:rPr lang="da-DK" sz="2000" dirty="0"/>
              <a:t>g</a:t>
            </a:r>
            <a:r>
              <a:rPr lang="da-GL" sz="2000" dirty="0"/>
              <a:t> </a:t>
            </a:r>
            <a:r>
              <a:rPr lang="da-DK" sz="2000" dirty="0"/>
              <a:t>f</a:t>
            </a:r>
            <a:r>
              <a:rPr lang="da-GL" sz="2000" dirty="0"/>
              <a:t>e</a:t>
            </a:r>
            <a:r>
              <a:rPr lang="da-DK" sz="2000" dirty="0"/>
              <a:t>b</a:t>
            </a:r>
            <a:r>
              <a:rPr lang="da-GL" sz="2000" dirty="0"/>
              <a:t>r</a:t>
            </a:r>
            <a:r>
              <a:rPr lang="da-DK" sz="2000" dirty="0"/>
              <a:t>u</a:t>
            </a:r>
            <a:r>
              <a:rPr lang="da-GL" sz="2000" dirty="0"/>
              <a:t>a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o</a:t>
            </a:r>
            <a:r>
              <a:rPr lang="da-GL" sz="2000" dirty="0"/>
              <a:t>g </a:t>
            </a:r>
            <a:r>
              <a:rPr lang="da-DK" sz="2000" dirty="0"/>
              <a:t>m</a:t>
            </a:r>
            <a:r>
              <a:rPr lang="da-GL" sz="2000" dirty="0"/>
              <a:t>a</a:t>
            </a:r>
            <a:r>
              <a:rPr lang="da-DK" sz="2000" dirty="0"/>
              <a:t>r</a:t>
            </a:r>
            <a:r>
              <a:rPr lang="da-GL" sz="2000" dirty="0"/>
              <a:t>t</a:t>
            </a:r>
            <a:r>
              <a:rPr lang="da-DK" sz="2000" dirty="0"/>
              <a:t>s</a:t>
            </a:r>
            <a:endParaRPr lang="da-GL" sz="2000" dirty="0"/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Hold jer orienteret!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8</a:t>
            </a:fld>
            <a:endParaRPr lang="en-GB" dirty="0"/>
          </a:p>
        </p:txBody>
      </p:sp>
      <p:pic>
        <p:nvPicPr>
          <p:cNvPr id="5" name="Billede 4" descr="Et billede, der indeholder bænk, sidder, liggende, sæde&#10;&#10;Automatisk genereret beskrivelse">
            <a:extLst>
              <a:ext uri="{FF2B5EF4-FFF2-40B4-BE49-F238E27FC236}">
                <a16:creationId xmlns:a16="http://schemas.microsoft.com/office/drawing/2014/main" id="{BA3C5547-5ABA-42BD-ACAD-A1F0F56DD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63942" y="4212770"/>
            <a:ext cx="3917115" cy="1565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154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LEGO, legetøj, gul, møbler&#10;&#10;Automatisk genereret beskrivelse">
            <a:extLst>
              <a:ext uri="{FF2B5EF4-FFF2-40B4-BE49-F238E27FC236}">
                <a16:creationId xmlns:a16="http://schemas.microsoft.com/office/drawing/2014/main" id="{F45C07BD-E943-413F-AE62-B2A4E9DAD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16286" y="1971625"/>
            <a:ext cx="3352799" cy="335279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750741"/>
            <a:ext cx="8731688" cy="464286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H</a:t>
            </a:r>
            <a:r>
              <a:rPr lang="da-GL" sz="2000" b="1" dirty="0">
                <a:solidFill>
                  <a:srgbClr val="FF0000"/>
                </a:solidFill>
              </a:rPr>
              <a:t>v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m kan være vejleder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En medarbejder fra Juridisk </a:t>
            </a:r>
            <a:r>
              <a:rPr lang="da-DK" sz="2000" dirty="0"/>
              <a:t>i</a:t>
            </a:r>
            <a:r>
              <a:rPr lang="da-GL" sz="2000" dirty="0"/>
              <a:t>n</a:t>
            </a:r>
            <a:r>
              <a:rPr lang="da-DK" sz="2000" dirty="0"/>
              <a:t>s</a:t>
            </a:r>
            <a:r>
              <a:rPr lang="da-GL" sz="2000" dirty="0"/>
              <a:t>t</a:t>
            </a:r>
            <a:r>
              <a:rPr lang="da-DK" sz="2000" dirty="0"/>
              <a:t>i</a:t>
            </a:r>
            <a:r>
              <a:rPr lang="da-GL" sz="2000" dirty="0"/>
              <a:t>t</a:t>
            </a:r>
            <a:r>
              <a:rPr lang="da-DK" sz="2000" dirty="0"/>
              <a:t>u</a:t>
            </a:r>
            <a:r>
              <a:rPr lang="da-GL" sz="2000" dirty="0"/>
              <a:t>t 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En ekstern underviser 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Vi forsøger at efterkomme ønsker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9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994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0912732547868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heme/theme1.xml><?xml version="1.0" encoding="utf-8"?>
<a:theme xmlns:a="http://schemas.openxmlformats.org/drawingml/2006/main" name="SDU">
  <a:themeElements>
    <a:clrScheme name="SDU">
      <a:dk1>
        <a:sysClr val="windowText" lastClr="000000"/>
      </a:dk1>
      <a:lt1>
        <a:sysClr val="window" lastClr="FFFFFF"/>
      </a:lt1>
      <a:dk2>
        <a:srgbClr val="473729"/>
      </a:dk2>
      <a:lt2>
        <a:srgbClr val="EFE5D1"/>
      </a:lt2>
      <a:accent1>
        <a:srgbClr val="4E5B31"/>
      </a:accent1>
      <a:accent2>
        <a:srgbClr val="789D4A"/>
      </a:accent2>
      <a:accent3>
        <a:srgbClr val="AEB862"/>
      </a:accent3>
      <a:accent4>
        <a:srgbClr val="862633"/>
      </a:accent4>
      <a:accent5>
        <a:srgbClr val="D05A57"/>
      </a:accent5>
      <a:accent6>
        <a:srgbClr val="D38235"/>
      </a:accent6>
      <a:hlink>
        <a:srgbClr val="0563C1"/>
      </a:hlink>
      <a:folHlink>
        <a:srgbClr val="954F72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2073</Words>
  <Application>Microsoft Office PowerPoint</Application>
  <PresentationFormat>Skærmshow (4:3)</PresentationFormat>
  <Paragraphs>182</Paragraphs>
  <Slides>18</Slides>
  <Notes>18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SDU</vt:lpstr>
      <vt:lpstr>PowerPoint-præsentation</vt:lpstr>
      <vt:lpstr>Vigtige datoer</vt:lpstr>
      <vt:lpstr>Vigtige datoer</vt:lpstr>
      <vt:lpstr>BA-projekter i grupper</vt:lpstr>
      <vt:lpstr>Indledende overvejelser</vt:lpstr>
      <vt:lpstr>Emnevalg</vt:lpstr>
      <vt:lpstr>Emnevalg</vt:lpstr>
      <vt:lpstr>Biblioteket</vt:lpstr>
      <vt:lpstr>Vejleder</vt:lpstr>
      <vt:lpstr>Vejleder</vt:lpstr>
      <vt:lpstr>Vejleder</vt:lpstr>
      <vt:lpstr>Vejleder</vt:lpstr>
      <vt:lpstr>Opgavens opbygning</vt:lpstr>
      <vt:lpstr>Mundtlig forsvar</vt:lpstr>
      <vt:lpstr>Bedømmelsesgrundlag Fagbeskrivelse </vt:lpstr>
      <vt:lpstr>Bedømmelsesgrundlag Fagbeskrivelse </vt:lpstr>
      <vt:lpstr>Formelle krav</vt:lpstr>
      <vt:lpstr>Anvendelse af AI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2024-11-06T07:19:50Z</dcterms:modified>
</cp:coreProperties>
</file>