
<file path=[Content_Types].xml><?xml version="1.0" encoding="utf-8"?>
<Types xmlns="http://schemas.openxmlformats.org/package/2006/content-types">
  <Default Extension="bin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bin" ContentType="image/x-emf"/>
  <Override PartName="/ppt/media/image3.bin" ContentType="image/x-emf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421" r:id="rId2"/>
    <p:sldId id="573" r:id="rId3"/>
    <p:sldId id="592" r:id="rId4"/>
    <p:sldId id="593" r:id="rId5"/>
    <p:sldId id="613" r:id="rId6"/>
    <p:sldId id="637" r:id="rId7"/>
    <p:sldId id="636" r:id="rId8"/>
    <p:sldId id="577" r:id="rId9"/>
    <p:sldId id="623" r:id="rId10"/>
    <p:sldId id="633" r:id="rId11"/>
    <p:sldId id="545" r:id="rId12"/>
    <p:sldId id="635" r:id="rId13"/>
    <p:sldId id="634" r:id="rId14"/>
    <p:sldId id="416" r:id="rId15"/>
    <p:sldId id="638" r:id="rId16"/>
    <p:sldId id="639" r:id="rId17"/>
    <p:sldId id="439" r:id="rId18"/>
    <p:sldId id="4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ps" id="{C5A0B7C2-94C9-9046-AA58-0A68042DB218}">
          <p14:sldIdLst/>
        </p14:section>
        <p14:section name="Intro" id="{015E2641-5DDF-E24E-8F43-E1A7DF40ED8E}">
          <p14:sldIdLst>
            <p14:sldId id="421"/>
            <p14:sldId id="573"/>
            <p14:sldId id="592"/>
            <p14:sldId id="593"/>
            <p14:sldId id="613"/>
            <p14:sldId id="637"/>
            <p14:sldId id="636"/>
            <p14:sldId id="577"/>
            <p14:sldId id="623"/>
            <p14:sldId id="633"/>
            <p14:sldId id="545"/>
            <p14:sldId id="635"/>
            <p14:sldId id="634"/>
            <p14:sldId id="416"/>
            <p14:sldId id="638"/>
            <p14:sldId id="639"/>
            <p14:sldId id="439"/>
            <p14:sldId id="464"/>
          </p14:sldIdLst>
        </p14:section>
        <p14:section name="SDU i tal" id="{BBA21881-AF65-8E42-8387-5F7FB8A75FDD}">
          <p14:sldIdLst/>
        </p14:section>
        <p14:section name="Historie" id="{F4ED399B-A5B7-F940-B17D-A1237258B16A}">
          <p14:sldIdLst/>
        </p14:section>
        <p14:section name="Organisation" id="{F9AA4DBA-DD81-7B47-9374-29A5D236C359}">
          <p14:sldIdLst/>
        </p14:section>
        <p14:section name="Studerende/International" id="{BE37758F-030F-434F-AC0A-D10B328B7655}">
          <p14:sldIdLst/>
        </p14:section>
        <p14:section name="Forskning" id="{018C43F1-73D7-BC46-ACB9-74DEA192E048}">
          <p14:sldIdLst/>
        </p14:section>
        <p14:section name="Fakulteter+byer oversigt" id="{288AC775-1441-D741-8072-27A3519A777D}">
          <p14:sldIdLst/>
        </p14:section>
        <p14:section name="De fem fakulteter" id="{BF460255-CB1B-9741-8771-3794D9149D09}">
          <p14:sldIdLst/>
        </p14:section>
        <p14:section name="De seks byer" id="{8CA96F6C-5000-584A-B7C8-7DA878175165}">
          <p14:sldIdLst/>
        </p14:section>
        <p14:section name="Egne slides" id="{16C90F94-FC03-C24D-9845-6781910442AB}">
          <p14:sldIdLst/>
        </p14:section>
        <p14:section name="Tak for i dag" id="{C2A2A02A-4E39-1A4D-98E5-182D5DD8AC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3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Forfatter" initials="F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1569" autoAdjust="0"/>
  </p:normalViewPr>
  <p:slideViewPr>
    <p:cSldViewPr snapToGrid="0" showGuides="1">
      <p:cViewPr varScale="1">
        <p:scale>
          <a:sx n="101" d="100"/>
          <a:sy n="101" d="100"/>
        </p:scale>
        <p:origin x="366" y="96"/>
      </p:cViewPr>
      <p:guideLst>
        <p:guide orient="horz" pos="2160"/>
        <p:guide pos="3840"/>
        <p:guide orient="horz" pos="2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72A38B-F9FA-4036-A084-652409E98F08}" type="datetimeFigureOut">
              <a:rPr lang="en-GB"/>
              <a:pPr/>
              <a:t>27/02/2023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436F85-577F-4A92-A47F-D540A2BCC821}" type="slidenum">
              <a:rPr lang="en-GB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269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9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23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15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3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10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583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4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51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112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90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342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24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forside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 hvi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17" name="Pladsholder til billede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9600" cy="6858000"/>
          </a:xfrm>
        </p:spPr>
        <p:txBody>
          <a:bodyPr tIns="1008000" anchor="ctr" anchorCtr="0"/>
          <a:lstStyle>
            <a:lvl1pPr marL="0" indent="0" algn="ctr">
              <a:buNone/>
              <a:defRPr sz="2000"/>
            </a:lvl1pPr>
          </a:lstStyle>
          <a:p>
            <a:endParaRPr lang="da-DK" dirty="0"/>
          </a:p>
        </p:txBody>
      </p:sp>
      <p:sp>
        <p:nvSpPr>
          <p:cNvPr id="19" name="Pladsholder til logo"/>
          <p:cNvSpPr>
            <a:spLocks noGrp="1"/>
          </p:cNvSpPr>
          <p:nvPr>
            <p:ph type="body" sz="quarter" idx="14" hasCustomPrompt="1"/>
          </p:nvPr>
        </p:nvSpPr>
        <p:spPr>
          <a:xfrm>
            <a:off x="10540800" y="356400"/>
            <a:ext cx="1249200" cy="33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569" y="1314000"/>
            <a:ext cx="8132617" cy="2134800"/>
          </a:xfrm>
        </p:spPr>
        <p:txBody>
          <a:bodyPr anchor="b"/>
          <a:lstStyle>
            <a:lvl1pPr algn="l">
              <a:lnSpc>
                <a:spcPct val="87000"/>
              </a:lnSpc>
              <a:defRPr sz="50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406800" y="6868449"/>
            <a:ext cx="431400" cy="263661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fld id="{45D37B1E-C366-494F-A587-962AD9AABC83}" type="slidenum">
              <a:rPr lang="da-DK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83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410400" y="6621209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15. februar 2017</a:t>
            </a:r>
          </a:p>
        </p:txBody>
      </p:sp>
      <p:sp>
        <p:nvSpPr>
          <p:cNvPr id="4" name="OFF_institute_" hidden="1"/>
          <p:cNvSpPr>
            <a:spLocks noGrp="1"/>
          </p:cNvSpPr>
          <p:nvPr>
            <p:ph type="ftr" sz="quarter" idx="11"/>
          </p:nvPr>
        </p:nvSpPr>
        <p:spPr>
          <a:xfrm>
            <a:off x="6915600" y="6484544"/>
            <a:ext cx="3340800" cy="35219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SDU Erhverv</a:t>
            </a:r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410400" y="6610526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15. februar 2017</a:t>
            </a:r>
          </a:p>
        </p:txBody>
      </p:sp>
      <p:sp>
        <p:nvSpPr>
          <p:cNvPr id="3" name="OFF_institute_" hidden="1"/>
          <p:cNvSpPr>
            <a:spLocks noGrp="1"/>
          </p:cNvSpPr>
          <p:nvPr>
            <p:ph type="ftr" sz="quarter" idx="11"/>
          </p:nvPr>
        </p:nvSpPr>
        <p:spPr>
          <a:xfrm>
            <a:off x="6915600" y="6505810"/>
            <a:ext cx="3340800" cy="35219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SDU Erhverv</a:t>
            </a:r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og indhold grø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ggrund grøn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5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pic>
        <p:nvPicPr>
          <p:cNvPr id="12" name="Logo hvi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47" y="6174000"/>
            <a:ext cx="1250108" cy="337293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5" y="1989138"/>
            <a:ext cx="11376000" cy="38528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410400" y="6618206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rgbClr val="4E5B31"/>
                </a:solidFill>
              </a:defRPr>
            </a:lvl1pPr>
          </a:lstStyle>
          <a:p>
            <a:r>
              <a:rPr lang="en-GB" dirty="0"/>
              <a:t>3. maj 2017</a:t>
            </a:r>
          </a:p>
        </p:txBody>
      </p:sp>
      <p:sp>
        <p:nvSpPr>
          <p:cNvPr id="8" name="OFF_institute_NOT" hidden="1"/>
          <p:cNvSpPr>
            <a:spLocks noGrp="1"/>
          </p:cNvSpPr>
          <p:nvPr>
            <p:ph type="ftr" sz="quarter" idx="11"/>
          </p:nvPr>
        </p:nvSpPr>
        <p:spPr>
          <a:xfrm>
            <a:off x="6915600" y="6460568"/>
            <a:ext cx="3340800" cy="35219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4E5B31"/>
                </a:solidFill>
              </a:defRPr>
            </a:lvl1pPr>
          </a:lstStyle>
          <a:p>
            <a:r>
              <a:rPr lang="en-GB" dirty="0"/>
              <a:t>SDU RIO</a:t>
            </a:r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>
          <a:xfrm>
            <a:off x="410400" y="6393600"/>
            <a:ext cx="431400" cy="181889"/>
          </a:xfrm>
          <a:prstGeom prst="rect">
            <a:avLst/>
          </a:prstGeom>
        </p:spPr>
        <p:txBody>
          <a:bodyPr/>
          <a:lstStyle/>
          <a:p>
            <a:fld id="{45D37B1E-C366-494F-A587-962AD9AABC83}" type="slidenum">
              <a:rPr lang="en-GB"/>
              <a:pPr/>
              <a:t>‹nr.›</a:t>
            </a:fld>
            <a:endParaRPr lang="en-GB" dirty="0"/>
          </a:p>
        </p:txBody>
      </p:sp>
      <p:sp>
        <p:nvSpPr>
          <p:cNvPr id="11" name="OFF_institute"/>
          <p:cNvSpPr/>
          <p:nvPr userDrawn="1"/>
        </p:nvSpPr>
        <p:spPr>
          <a:xfrm>
            <a:off x="6915601" y="6172958"/>
            <a:ext cx="3340799" cy="352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/>
            <a:r>
              <a:rPr lang="da-DK" sz="900" b="1" i="0" cap="all" baseline="0" dirty="0" err="1">
                <a:solidFill>
                  <a:schemeClr val="tx1"/>
                </a:solidFill>
              </a:rPr>
              <a:t>SDU RIO</a:t>
            </a:r>
          </a:p>
        </p:txBody>
      </p:sp>
      <p:sp>
        <p:nvSpPr>
          <p:cNvPr id="15" name="Pladsholder til indhold 13"/>
          <p:cNvSpPr>
            <a:spLocks noGrp="1"/>
          </p:cNvSpPr>
          <p:nvPr>
            <p:ph sz="quarter" idx="13" hasCustomPrompt="1"/>
          </p:nvPr>
        </p:nvSpPr>
        <p:spPr>
          <a:xfrm>
            <a:off x="863999" y="6067207"/>
            <a:ext cx="1651256" cy="4428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Indsæt partnerlogo: Klik INDSÆT / BILLEDE. Vandret placering 2,4 cm. Kopier logoet til andre lignende slides </a:t>
            </a:r>
          </a:p>
        </p:txBody>
      </p:sp>
    </p:spTree>
    <p:extLst>
      <p:ext uri="{BB962C8B-B14F-4D97-AF65-F5344CB8AC3E}">
        <p14:creationId xmlns:p14="http://schemas.microsoft.com/office/powerpoint/2010/main" val="31266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7265-DA77-4474-9EE9-BF92AA83AF47}" type="datetimeFigureOut">
              <a:rPr lang="da-DK" smtClean="0"/>
              <a:pPr/>
              <a:t>27-02-2023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72A3-E796-4B3B-A551-C4B3DBB807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9473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verskrift og ind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6" y="999173"/>
            <a:ext cx="10952579" cy="70104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D41ADC-5992-4476-8E55-8A709AA1B4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4696" y="1989138"/>
            <a:ext cx="10952580" cy="3852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tekst, klik ikon for at tilføje graf/tabel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0" name="Date Placeholder 14">
            <a:extLst>
              <a:ext uri="{FF2B5EF4-FFF2-40B4-BE49-F238E27FC236}">
                <a16:creationId xmlns:a16="http://schemas.microsoft.com/office/drawing/2014/main" id="{BBCDE8CE-8147-4B12-B358-7B7ACA92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27-02-2023</a:t>
            </a:fld>
            <a:endParaRPr lang="da-DK" dirty="0"/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7ACE2053-07AA-42FA-A789-E1430CAF7988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27-02-2023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490B9-04D5-4C98-9BAE-36CAE61DE3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CBB1C-1FE3-42F2-ACED-70B0664062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428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 hvi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406800" y="6591649"/>
            <a:ext cx="431400" cy="2636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da-DK"/>
              <a:pPr/>
              <a:t>‹nr.›</a:t>
            </a:fld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1314000"/>
            <a:ext cx="8132617" cy="2145600"/>
          </a:xfrm>
        </p:spPr>
        <p:txBody>
          <a:bodyPr anchor="b"/>
          <a:lstStyle>
            <a:lvl1pPr algn="l">
              <a:lnSpc>
                <a:spcPct val="87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800" y="357895"/>
            <a:ext cx="1249200" cy="33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 xmlns:a14="http://schemas.microsoft.com/office/drawing/2010/main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kapitelside,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 hvi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10" name="Pladsholder til billede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89600" cy="6858000"/>
          </a:xfrm>
        </p:spPr>
        <p:txBody>
          <a:bodyPr tIns="2772000" anchor="t" anchorCtr="0"/>
          <a:lstStyle>
            <a:lvl1pPr marL="0" indent="0" algn="ctr">
              <a:buNone/>
              <a:defRPr sz="2000"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88" y="3657600"/>
            <a:ext cx="11551621" cy="2898268"/>
          </a:xfrm>
        </p:spPr>
        <p:txBody>
          <a:bodyPr anchor="b"/>
          <a:lstStyle>
            <a:lvl1pPr>
              <a:lnSpc>
                <a:spcPct val="83000"/>
              </a:lnSpc>
              <a:defRPr sz="10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2" name="Date_DateCustomA" hidden="1"/>
          <p:cNvSpPr>
            <a:spLocks noGrp="1"/>
          </p:cNvSpPr>
          <p:nvPr>
            <p:ph type="dt" sz="half" idx="14"/>
          </p:nvPr>
        </p:nvSpPr>
        <p:spPr>
          <a:xfrm>
            <a:off x="406305" y="6954339"/>
            <a:ext cx="5630958" cy="263661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15. februar 2017</a:t>
            </a:r>
          </a:p>
        </p:txBody>
      </p:sp>
      <p:sp>
        <p:nvSpPr>
          <p:cNvPr id="13" name="Pladsholder til sidefod 12" hidden="1"/>
          <p:cNvSpPr>
            <a:spLocks noGrp="1"/>
          </p:cNvSpPr>
          <p:nvPr>
            <p:ph type="ftr" sz="quarter" idx="15"/>
          </p:nvPr>
        </p:nvSpPr>
        <p:spPr>
          <a:xfrm>
            <a:off x="406305" y="-350601"/>
            <a:ext cx="5630958" cy="341175"/>
          </a:xfrm>
          <a:prstGeom prst="rect">
            <a:avLst/>
          </a:prstGeom>
        </p:spPr>
        <p:txBody>
          <a:bodyPr/>
          <a:lstStyle>
            <a:lvl1pPr algn="l">
              <a:defRPr sz="1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dsholder til slidenummer 13" hidden="1"/>
          <p:cNvSpPr>
            <a:spLocks noGrp="1"/>
          </p:cNvSpPr>
          <p:nvPr>
            <p:ph type="sldNum" sz="quarter" idx="16"/>
          </p:nvPr>
        </p:nvSpPr>
        <p:spPr>
          <a:xfrm>
            <a:off x="406800" y="6954339"/>
            <a:ext cx="431400" cy="263661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399600" y="360000"/>
            <a:ext cx="1899475" cy="1841197"/>
          </a:xfrm>
        </p:spPr>
        <p:txBody>
          <a:bodyPr/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216000" indent="-216000">
              <a:spcBef>
                <a:spcPts val="0"/>
              </a:spcBef>
              <a:defRPr sz="1400" b="1">
                <a:solidFill>
                  <a:schemeClr val="tx1"/>
                </a:solidFill>
              </a:defRPr>
            </a:lvl2pPr>
            <a:lvl3pPr marL="216000" indent="-216000">
              <a:spcBef>
                <a:spcPts val="0"/>
              </a:spcBef>
              <a:defRPr sz="1400" b="1">
                <a:solidFill>
                  <a:schemeClr val="tx1"/>
                </a:solidFill>
              </a:defRPr>
            </a:lvl3pPr>
            <a:lvl4pPr marL="216000" indent="-216000">
              <a:spcBef>
                <a:spcPts val="0"/>
              </a:spcBef>
              <a:defRPr sz="1400" b="1">
                <a:solidFill>
                  <a:schemeClr val="tx1"/>
                </a:solidFill>
              </a:defRPr>
            </a:lvl4pPr>
            <a:lvl5pPr marL="216000" indent="-216000">
              <a:spcBef>
                <a:spcPts val="0"/>
              </a:spcBef>
              <a:defRPr sz="1400" b="1">
                <a:solidFill>
                  <a:schemeClr val="tx1"/>
                </a:solidFill>
              </a:defRPr>
            </a:lvl5pPr>
            <a:lvl6pPr marL="216000" indent="-216000">
              <a:spcBef>
                <a:spcPts val="0"/>
              </a:spcBef>
              <a:defRPr sz="1400"/>
            </a:lvl6pPr>
            <a:lvl7pPr marL="216000" indent="-216000">
              <a:spcBef>
                <a:spcPts val="0"/>
              </a:spcBef>
              <a:defRPr sz="1400"/>
            </a:lvl7pPr>
            <a:lvl8pPr marL="216000" indent="-216000">
              <a:spcBef>
                <a:spcPts val="0"/>
              </a:spcBef>
              <a:defRPr sz="1400"/>
            </a:lvl8pPr>
            <a:lvl9pPr marL="216000" indent="-216000">
              <a:spcBef>
                <a:spcPts val="0"/>
              </a:spcBef>
              <a:defRPr sz="1400"/>
            </a:lvl9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logo"/>
          <p:cNvSpPr>
            <a:spLocks noGrp="1"/>
          </p:cNvSpPr>
          <p:nvPr>
            <p:ph type="body" sz="quarter" idx="17" hasCustomPrompt="1"/>
          </p:nvPr>
        </p:nvSpPr>
        <p:spPr>
          <a:xfrm>
            <a:off x="10540800" y="356400"/>
            <a:ext cx="1249200" cy="33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5" y="1990800"/>
            <a:ext cx="11376000" cy="385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tekst, brug ENTER og så TAB-tasten for at få punktopstillet tekst eller klik ikon for at tilføje stor graf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410400" y="6653831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15. februar 2017</a:t>
            </a:r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5" y="1989138"/>
            <a:ext cx="5947200" cy="3852862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b="1"/>
            </a:lvl1pPr>
            <a:lvl2pPr marL="252000" indent="-252000">
              <a:lnSpc>
                <a:spcPct val="100000"/>
              </a:lnSpc>
              <a:spcBef>
                <a:spcPts val="600"/>
              </a:spcBef>
              <a:defRPr sz="1600"/>
            </a:lvl2pPr>
            <a:lvl3pPr marL="468000" indent="-216000">
              <a:lnSpc>
                <a:spcPct val="100000"/>
              </a:lnSpc>
              <a:defRPr sz="14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  <a:lvl6pPr marL="639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6pPr>
            <a:lvl7pPr marL="648000" indent="-180000">
              <a:lnSpc>
                <a:spcPct val="100000"/>
              </a:lnSpc>
              <a:defRPr sz="1200"/>
            </a:lvl7pPr>
            <a:lvl8pPr marL="648000" indent="-180000">
              <a:lnSpc>
                <a:spcPct val="100000"/>
              </a:lnSpc>
              <a:defRPr sz="1200"/>
            </a:lvl8pPr>
            <a:lvl9pPr marL="648000" indent="-180000">
              <a:lnSpc>
                <a:spcPct val="100000"/>
              </a:lnSpc>
              <a:defRPr sz="1200"/>
            </a:lvl9pPr>
          </a:lstStyle>
          <a:p>
            <a:pPr lvl="0"/>
            <a:r>
              <a:rPr lang="da-DK" dirty="0"/>
              <a:t>Klik for at indsætte underoverskrift,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6710400" y="1989138"/>
            <a:ext cx="5079348" cy="3830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da-DK" dirty="0"/>
          </a:p>
        </p:txBody>
      </p:sp>
      <p:sp>
        <p:nvSpPr>
          <p:cNvPr id="8" name="Date_DateCustomA" hidden="1"/>
          <p:cNvSpPr>
            <a:spLocks noGrp="1"/>
          </p:cNvSpPr>
          <p:nvPr>
            <p:ph type="dt" sz="half" idx="14"/>
          </p:nvPr>
        </p:nvSpPr>
        <p:spPr>
          <a:xfrm>
            <a:off x="410400" y="6603216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15. februar 2017</a:t>
            </a:r>
          </a:p>
        </p:txBody>
      </p:sp>
      <p:sp>
        <p:nvSpPr>
          <p:cNvPr id="9" name="OFF_institute_" hidden="1"/>
          <p:cNvSpPr>
            <a:spLocks noGrp="1"/>
          </p:cNvSpPr>
          <p:nvPr>
            <p:ph type="ftr" sz="quarter" idx="15"/>
          </p:nvPr>
        </p:nvSpPr>
        <p:spPr>
          <a:xfrm>
            <a:off x="6915600" y="6484544"/>
            <a:ext cx="3340800" cy="35219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SDU Erhverv</a:t>
            </a:r>
          </a:p>
        </p:txBody>
      </p:sp>
    </p:spTree>
    <p:extLst>
      <p:ext uri="{BB962C8B-B14F-4D97-AF65-F5344CB8AC3E}">
        <p14:creationId xmlns:p14="http://schemas.microsoft.com/office/powerpoint/2010/main" val="21722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77748" y="453600"/>
            <a:ext cx="5975757" cy="1248208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i maksimalt 2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5" y="1989138"/>
            <a:ext cx="5947200" cy="3852862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b="1"/>
            </a:lvl1pPr>
            <a:lvl2pPr marL="252000" indent="-252000">
              <a:lnSpc>
                <a:spcPct val="100000"/>
              </a:lnSpc>
              <a:spcBef>
                <a:spcPts val="600"/>
              </a:spcBef>
              <a:defRPr sz="1600"/>
            </a:lvl2pPr>
            <a:lvl3pPr marL="468000" indent="-216000">
              <a:lnSpc>
                <a:spcPct val="100000"/>
              </a:lnSpc>
              <a:defRPr sz="14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  <a:lvl6pPr marL="648000" indent="-180000">
              <a:lnSpc>
                <a:spcPct val="100000"/>
              </a:lnSpc>
              <a:defRPr sz="1200"/>
            </a:lvl6pPr>
            <a:lvl7pPr marL="648000" indent="-180000">
              <a:lnSpc>
                <a:spcPct val="100000"/>
              </a:lnSpc>
              <a:defRPr sz="1200"/>
            </a:lvl7pPr>
            <a:lvl8pPr marL="648000" indent="-180000">
              <a:lnSpc>
                <a:spcPct val="100000"/>
              </a:lnSpc>
              <a:defRPr sz="1200"/>
            </a:lvl8pPr>
            <a:lvl9pPr marL="648000" indent="-180000">
              <a:lnSpc>
                <a:spcPct val="100000"/>
              </a:lnSpc>
              <a:defRPr sz="1200"/>
            </a:lvl9pPr>
          </a:lstStyle>
          <a:p>
            <a:pPr lvl="0"/>
            <a:r>
              <a:rPr lang="da-DK" dirty="0"/>
              <a:t>Klik for at indsætte underoverskrift,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6710401" y="0"/>
            <a:ext cx="5481600" cy="684575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da-DK" dirty="0"/>
          </a:p>
        </p:txBody>
      </p:sp>
      <p:sp>
        <p:nvSpPr>
          <p:cNvPr id="9" name="Pladsholder til logo"/>
          <p:cNvSpPr>
            <a:spLocks noGrp="1"/>
          </p:cNvSpPr>
          <p:nvPr>
            <p:ph type="body" sz="quarter" idx="14" hasCustomPrompt="1"/>
          </p:nvPr>
        </p:nvSpPr>
        <p:spPr>
          <a:xfrm>
            <a:off x="10540800" y="6174000"/>
            <a:ext cx="1249200" cy="33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1" name="Date_DateCustomA" hidden="1"/>
          <p:cNvSpPr>
            <a:spLocks noGrp="1"/>
          </p:cNvSpPr>
          <p:nvPr>
            <p:ph type="dt" sz="half" idx="15"/>
          </p:nvPr>
        </p:nvSpPr>
        <p:spPr>
          <a:xfrm>
            <a:off x="410400" y="6610526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15. februar 2017</a:t>
            </a:r>
          </a:p>
        </p:txBody>
      </p:sp>
    </p:spTree>
    <p:extLst>
      <p:ext uri="{BB962C8B-B14F-4D97-AF65-F5344CB8AC3E}">
        <p14:creationId xmlns:p14="http://schemas.microsoft.com/office/powerpoint/2010/main" val="230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77748" y="453600"/>
            <a:ext cx="5975757" cy="1248208"/>
          </a:xfrm>
        </p:spPr>
        <p:txBody>
          <a:bodyPr/>
          <a:lstStyle/>
          <a:p>
            <a:r>
              <a:rPr lang="da-DK" dirty="0"/>
              <a:t>Overskrift i maksimalt 2 linjer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5" y="1989138"/>
            <a:ext cx="5947200" cy="3852862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b="1"/>
            </a:lvl1pPr>
            <a:lvl2pPr marL="252000" indent="-252000">
              <a:lnSpc>
                <a:spcPct val="100000"/>
              </a:lnSpc>
              <a:spcBef>
                <a:spcPts val="600"/>
              </a:spcBef>
              <a:defRPr sz="1600"/>
            </a:lvl2pPr>
            <a:lvl3pPr marL="468000" indent="-216000">
              <a:lnSpc>
                <a:spcPct val="100000"/>
              </a:lnSpc>
              <a:defRPr sz="14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  <a:lvl6pPr marL="648000" indent="-180000">
              <a:lnSpc>
                <a:spcPct val="100000"/>
              </a:lnSpc>
              <a:defRPr sz="1200"/>
            </a:lvl6pPr>
            <a:lvl7pPr marL="648000" indent="-180000">
              <a:lnSpc>
                <a:spcPct val="100000"/>
              </a:lnSpc>
              <a:defRPr sz="1200"/>
            </a:lvl7pPr>
            <a:lvl8pPr marL="648000" indent="-180000">
              <a:lnSpc>
                <a:spcPct val="100000"/>
              </a:lnSpc>
              <a:defRPr sz="1200"/>
            </a:lvl8pPr>
            <a:lvl9pPr marL="648000" indent="-180000">
              <a:lnSpc>
                <a:spcPct val="100000"/>
              </a:lnSpc>
              <a:defRPr sz="1200"/>
            </a:lvl9pPr>
          </a:lstStyle>
          <a:p>
            <a:pPr lvl="0"/>
            <a:r>
              <a:rPr lang="da-DK" dirty="0"/>
              <a:t>Klik for at indsætte underoverskrift,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6710401" y="0"/>
            <a:ext cx="5481600" cy="684575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da-DK" dirty="0"/>
          </a:p>
        </p:txBody>
      </p:sp>
      <p:sp>
        <p:nvSpPr>
          <p:cNvPr id="9" name="Pladsholder til logo"/>
          <p:cNvSpPr>
            <a:spLocks noGrp="1"/>
          </p:cNvSpPr>
          <p:nvPr>
            <p:ph type="body" sz="quarter" idx="14" hasCustomPrompt="1"/>
          </p:nvPr>
        </p:nvSpPr>
        <p:spPr>
          <a:xfrm>
            <a:off x="10540800" y="6174000"/>
            <a:ext cx="1249200" cy="33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1" name="Date_DateCustomA" hidden="1"/>
          <p:cNvSpPr>
            <a:spLocks noGrp="1"/>
          </p:cNvSpPr>
          <p:nvPr>
            <p:ph type="dt" sz="half" idx="15"/>
          </p:nvPr>
        </p:nvSpPr>
        <p:spPr>
          <a:xfrm>
            <a:off x="410400" y="6610526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15. februar 2017</a:t>
            </a:r>
          </a:p>
        </p:txBody>
      </p:sp>
    </p:spTree>
    <p:extLst>
      <p:ext uri="{BB962C8B-B14F-4D97-AF65-F5344CB8AC3E}">
        <p14:creationId xmlns:p14="http://schemas.microsoft.com/office/powerpoint/2010/main" val="17802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4" y="1989138"/>
            <a:ext cx="5511600" cy="3852862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b="1"/>
            </a:lvl1pPr>
            <a:lvl2pPr marL="252000" indent="-252000">
              <a:lnSpc>
                <a:spcPct val="100000"/>
              </a:lnSpc>
              <a:spcBef>
                <a:spcPts val="600"/>
              </a:spcBef>
              <a:defRPr sz="1600"/>
            </a:lvl2pPr>
            <a:lvl3pPr marL="468000" indent="-216000">
              <a:lnSpc>
                <a:spcPct val="100000"/>
              </a:lnSpc>
              <a:defRPr sz="14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  <a:lvl6pPr marL="648000" indent="-180000">
              <a:lnSpc>
                <a:spcPct val="100000"/>
              </a:lnSpc>
              <a:defRPr sz="1200"/>
            </a:lvl6pPr>
            <a:lvl7pPr marL="648000" indent="-180000">
              <a:lnSpc>
                <a:spcPct val="100000"/>
              </a:lnSpc>
              <a:defRPr sz="1200"/>
            </a:lvl7pPr>
            <a:lvl8pPr marL="648000" indent="-180000">
              <a:lnSpc>
                <a:spcPct val="100000"/>
              </a:lnSpc>
              <a:defRPr sz="1200"/>
            </a:lvl8pPr>
            <a:lvl9pPr marL="648000" indent="-180000">
              <a:lnSpc>
                <a:spcPct val="100000"/>
              </a:lnSpc>
              <a:defRPr sz="1200"/>
            </a:lvl9pPr>
          </a:lstStyle>
          <a:p>
            <a:pPr lvl="0"/>
            <a:r>
              <a:rPr lang="da-DK" dirty="0"/>
              <a:t>Klik for at indsætte underoverskrift,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74448" y="1989137"/>
            <a:ext cx="5511600" cy="3852862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b="1"/>
            </a:lvl1pPr>
            <a:lvl2pPr marL="252000" indent="-252000">
              <a:lnSpc>
                <a:spcPct val="100000"/>
              </a:lnSpc>
              <a:spcBef>
                <a:spcPts val="600"/>
              </a:spcBef>
              <a:defRPr sz="1600"/>
            </a:lvl2pPr>
            <a:lvl3pPr marL="468000" indent="-216000">
              <a:lnSpc>
                <a:spcPct val="100000"/>
              </a:lnSpc>
              <a:defRPr sz="14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  <a:lvl6pPr marL="648000" indent="-180000">
              <a:lnSpc>
                <a:spcPct val="100000"/>
              </a:lnSpc>
              <a:defRPr sz="1200"/>
            </a:lvl6pPr>
            <a:lvl7pPr marL="648000" indent="-180000">
              <a:lnSpc>
                <a:spcPct val="100000"/>
              </a:lnSpc>
              <a:defRPr sz="1200"/>
            </a:lvl7pPr>
            <a:lvl8pPr marL="648000" indent="-180000">
              <a:lnSpc>
                <a:spcPct val="100000"/>
              </a:lnSpc>
              <a:defRPr sz="1200"/>
            </a:lvl8pPr>
            <a:lvl9pPr marL="648000" indent="-180000">
              <a:lnSpc>
                <a:spcPct val="100000"/>
              </a:lnSpc>
              <a:defRPr sz="1200"/>
            </a:lvl9pPr>
          </a:lstStyle>
          <a:p>
            <a:pPr lvl="0"/>
            <a:r>
              <a:rPr lang="da-DK" dirty="0"/>
              <a:t>Klik for at indsætte underoverskrift,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410400" y="6603563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15. februar 2017</a:t>
            </a:r>
          </a:p>
        </p:txBody>
      </p:sp>
    </p:spTree>
    <p:extLst>
      <p:ext uri="{BB962C8B-B14F-4D97-AF65-F5344CB8AC3E}">
        <p14:creationId xmlns:p14="http://schemas.microsoft.com/office/powerpoint/2010/main" val="4003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410400" y="6593050"/>
            <a:ext cx="4086495" cy="180085"/>
          </a:xfrm>
          <a:prstGeom prst="rect">
            <a:avLst/>
          </a:prstGeom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15. februar 2017</a:t>
            </a:r>
          </a:p>
        </p:txBody>
      </p:sp>
      <p:sp>
        <p:nvSpPr>
          <p:cNvPr id="4" name="OFF_institute_" hidden="1"/>
          <p:cNvSpPr>
            <a:spLocks noGrp="1"/>
          </p:cNvSpPr>
          <p:nvPr>
            <p:ph type="ftr" sz="quarter" idx="11"/>
          </p:nvPr>
        </p:nvSpPr>
        <p:spPr>
          <a:xfrm>
            <a:off x="6915600" y="6484544"/>
            <a:ext cx="3340800" cy="35219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SDU Erhverv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305" y="1989138"/>
            <a:ext cx="5947200" cy="3852862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b="1"/>
            </a:lvl1pPr>
            <a:lvl2pPr marL="252000" indent="-252000">
              <a:lnSpc>
                <a:spcPct val="100000"/>
              </a:lnSpc>
              <a:spcBef>
                <a:spcPts val="600"/>
              </a:spcBef>
              <a:defRPr sz="1600"/>
            </a:lvl2pPr>
            <a:lvl3pPr marL="468000" indent="-216000">
              <a:lnSpc>
                <a:spcPct val="100000"/>
              </a:lnSpc>
              <a:defRPr sz="14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  <a:lvl6pPr marL="648000" indent="-180000">
              <a:lnSpc>
                <a:spcPct val="100000"/>
              </a:lnSpc>
              <a:defRPr sz="1200"/>
            </a:lvl6pPr>
            <a:lvl7pPr marL="648000" indent="-180000">
              <a:lnSpc>
                <a:spcPct val="100000"/>
              </a:lnSpc>
              <a:defRPr sz="1200"/>
            </a:lvl7pPr>
            <a:lvl8pPr marL="648000" indent="-180000">
              <a:lnSpc>
                <a:spcPct val="100000"/>
              </a:lnSpc>
              <a:defRPr sz="1200"/>
            </a:lvl8pPr>
            <a:lvl9pPr marL="648000" indent="-180000">
              <a:lnSpc>
                <a:spcPct val="100000"/>
              </a:lnSpc>
              <a:defRPr sz="1200"/>
            </a:lvl9pPr>
          </a:lstStyle>
          <a:p>
            <a:pPr lvl="0"/>
            <a:r>
              <a:rPr lang="da-DK" dirty="0"/>
              <a:t>Klik for at indsætte underoverskrift, brug ENTER og så TAB-tasten for at få punktopstillet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10399" y="1989138"/>
            <a:ext cx="5079347" cy="501814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b="1"/>
            </a:lvl1pPr>
          </a:lstStyle>
          <a:p>
            <a:pPr lvl="0"/>
            <a:r>
              <a:rPr lang="da-DK" dirty="0"/>
              <a:t>Overskrift til graf</a:t>
            </a:r>
          </a:p>
        </p:txBody>
      </p:sp>
      <p:sp>
        <p:nvSpPr>
          <p:cNvPr id="16" name="Pladsholder til indhold 15"/>
          <p:cNvSpPr>
            <a:spLocks noGrp="1"/>
          </p:cNvSpPr>
          <p:nvPr>
            <p:ph sz="quarter" idx="16" hasCustomPrompt="1"/>
          </p:nvPr>
        </p:nvSpPr>
        <p:spPr>
          <a:xfrm>
            <a:off x="6710399" y="2583180"/>
            <a:ext cx="4956084" cy="3258819"/>
          </a:xfrm>
        </p:spPr>
        <p:txBody>
          <a:bodyPr/>
          <a:lstStyle>
            <a:lvl1pPr marL="252000" indent="-25200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1pPr>
            <a:lvl2pPr marL="468000" indent="-216000">
              <a:lnSpc>
                <a:spcPct val="100000"/>
              </a:lnSpc>
              <a:defRPr sz="1400"/>
            </a:lvl2pPr>
            <a:lvl3pPr marL="648000" indent="-180000">
              <a:lnSpc>
                <a:spcPct val="100000"/>
              </a:lnSpc>
              <a:defRPr sz="1200"/>
            </a:lvl3pPr>
            <a:lvl4pPr marL="648000" indent="-180000">
              <a:lnSpc>
                <a:spcPct val="100000"/>
              </a:lnSpc>
              <a:defRPr sz="1200"/>
            </a:lvl4pPr>
            <a:lvl5pPr marL="648000" indent="-180000">
              <a:lnSpc>
                <a:spcPct val="100000"/>
              </a:lnSpc>
              <a:defRPr sz="1200"/>
            </a:lvl5pPr>
          </a:lstStyle>
          <a:p>
            <a:pPr lvl="0"/>
            <a:r>
              <a:rPr lang="da-DK" dirty="0"/>
              <a:t>Klik ikon for at tilføje graf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1036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hidden="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" y="1"/>
            <a:ext cx="12171734" cy="6858000"/>
          </a:xfrm>
          <a:prstGeom prst="rect">
            <a:avLst/>
          </a:prstGeom>
        </p:spPr>
      </p:pic>
      <p:pic>
        <p:nvPicPr>
          <p:cNvPr id="7" name="Billede 6" hidden="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748" y="453600"/>
            <a:ext cx="11412000" cy="1248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05" y="1990800"/>
            <a:ext cx="11376000" cy="385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3" name="Logo sort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800" y="6172958"/>
            <a:ext cx="1249200" cy="33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78" r:id="rId3"/>
    <p:sldLayoutId id="2147483674" r:id="rId4"/>
    <p:sldLayoutId id="2147483671" r:id="rId5"/>
    <p:sldLayoutId id="2147483661" r:id="rId6"/>
    <p:sldLayoutId id="2147483654" r:id="rId7"/>
    <p:sldLayoutId id="2147483665" r:id="rId8"/>
    <p:sldLayoutId id="2147483658" r:id="rId9"/>
    <p:sldLayoutId id="2147483652" r:id="rId10"/>
    <p:sldLayoutId id="2147483676" r:id="rId11"/>
    <p:sldLayoutId id="2147483683" r:id="rId12"/>
    <p:sldLayoutId id="2147483684" r:id="rId13"/>
    <p:sldLayoutId id="2147483685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 xmlns:a14="http://schemas.microsoft.com/office/drawing/2010/main" xmlns:p15="http://schemas.microsoft.com/office/powerpoint/2012/main">
      <p:transition advClick="0"/>
    </mc:Fallback>
  </mc:AlternateConten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​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324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-252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2400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5" userDrawn="1">
          <p15:clr>
            <a:srgbClr val="F26B43"/>
          </p15:clr>
        </p15:guide>
        <p15:guide id="4" orient="horz" pos="1071" userDrawn="1">
          <p15:clr>
            <a:srgbClr val="F26B43"/>
          </p15:clr>
        </p15:guide>
        <p15:guide id="5" pos="255" userDrawn="1">
          <p15:clr>
            <a:srgbClr val="F26B43"/>
          </p15:clr>
        </p15:guide>
        <p15:guide id="6" pos="7421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3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26" Type="http://schemas.openxmlformats.org/officeDocument/2006/relationships/image" Target="../media/image26.jp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1.jpg"/><Relationship Id="rId34" Type="http://schemas.openxmlformats.org/officeDocument/2006/relationships/image" Target="../media/image34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3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29" Type="http://schemas.openxmlformats.org/officeDocument/2006/relationships/image" Target="../media/image29.jpg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24" Type="http://schemas.openxmlformats.org/officeDocument/2006/relationships/image" Target="../media/image24.jpg"/><Relationship Id="rId32" Type="http://schemas.openxmlformats.org/officeDocument/2006/relationships/image" Target="../media/image32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36" Type="http://schemas.openxmlformats.org/officeDocument/2006/relationships/image" Target="../media/image3.bin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31" Type="http://schemas.openxmlformats.org/officeDocument/2006/relationships/image" Target="../media/image31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30" Type="http://schemas.openxmlformats.org/officeDocument/2006/relationships/image" Target="../media/image30.jpg"/><Relationship Id="rId35" Type="http://schemas.openxmlformats.org/officeDocument/2006/relationships/image" Target="../media/image3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inkarriere.sdu.dk/unauth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du.entreprenerdy.com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hyperlink" Target="https://mitsdu.dk/en/mit_studie/naturvidenskabelige_uddannelser/karriereveje/ivaerksaetteri/slagelse/startups/startup-sta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029" y="12377243"/>
            <a:ext cx="12192000" cy="6858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863" y="12377243"/>
            <a:ext cx="12192000" cy="6858000"/>
          </a:xfrm>
          <a:prstGeom prst="rect">
            <a:avLst/>
          </a:prstGeom>
        </p:spPr>
      </p:pic>
      <p:sp>
        <p:nvSpPr>
          <p:cNvPr id="360" name="Pladsholder til logo"/>
          <p:cNvSpPr txBox="1">
            <a:spLocks/>
          </p:cNvSpPr>
          <p:nvPr/>
        </p:nvSpPr>
        <p:spPr>
          <a:xfrm>
            <a:off x="1114169" y="1677153"/>
            <a:ext cx="9963661" cy="269909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32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288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4000" indent="-25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24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361" name="Title 360"/>
          <p:cNvSpPr>
            <a:spLocks noGrp="1"/>
          </p:cNvSpPr>
          <p:nvPr>
            <p:ph type="ctrTitle"/>
          </p:nvPr>
        </p:nvSpPr>
        <p:spPr>
          <a:xfrm>
            <a:off x="374400" y="-2950204"/>
            <a:ext cx="8132617" cy="2145600"/>
          </a:xfrm>
        </p:spPr>
        <p:txBody>
          <a:bodyPr/>
          <a:lstStyle/>
          <a:p>
            <a:r>
              <a:rPr lang="en-US"/>
              <a:t>Forside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:a14="http://schemas.microsoft.com/office/drawing/2010/main"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FF0CD-A730-4094-B5D0-36E8B4E2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48" y="453600"/>
            <a:ext cx="11412000" cy="1119561"/>
          </a:xfrm>
        </p:spPr>
        <p:txBody>
          <a:bodyPr anchor="ctr"/>
          <a:lstStyle/>
          <a:p>
            <a:r>
              <a:rPr lang="da-DK" dirty="0"/>
              <a:t>Hvad vil du gerne have ud af et projektorienteret forløb?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22D857-5122-4617-9AC2-E2039D156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05" y="1976285"/>
            <a:ext cx="11376000" cy="3865716"/>
          </a:xfrm>
        </p:spPr>
        <p:txBody>
          <a:bodyPr/>
          <a:lstStyle/>
          <a:p>
            <a:r>
              <a:rPr lang="da-DK" sz="2000" b="1" dirty="0"/>
              <a:t>Overvejelser i valg af projektvirksomhed: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Er der en særlig faglig kompetence, du gerne vil træne i praksis?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Er der en særlig branche eller sektor, du gerne vil lære bedre at kende?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Er arbejdsopgaver eller jobtitel vigtigst?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Er der et særligt fagområde, du gerne vil udvide dit netværk inden for?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Hvordan lærer du bedst?</a:t>
            </a:r>
          </a:p>
          <a:p>
            <a:pPr marL="702900" lvl="1" indent="-342900"/>
            <a:r>
              <a:rPr lang="da-DK" sz="2000" dirty="0"/>
              <a:t>Med mentor (etableret virksomhed)</a:t>
            </a:r>
          </a:p>
          <a:p>
            <a:pPr marL="702900" lvl="1" indent="-342900"/>
            <a:r>
              <a:rPr lang="da-DK" sz="2000" dirty="0"/>
              <a:t>Ved at have hænderne i bolledejen (startup/mindre virksomhed)</a:t>
            </a:r>
          </a:p>
          <a:p>
            <a:r>
              <a:rPr lang="da-DK" dirty="0"/>
              <a:t> 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Picture 2" descr="C:\Users\micp\Desktop\Michelle\Campus Slagelse\Præsentation for IVK-studerende om opsøgende virksomhedskontakt sept. 2015\considerations2.jpg">
            <a:extLst>
              <a:ext uri="{FF2B5EF4-FFF2-40B4-BE49-F238E27FC236}">
                <a16:creationId xmlns:a16="http://schemas.microsoft.com/office/drawing/2014/main" id="{D64A5810-C6A9-4540-9534-AB08B1214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50792"/>
          <a:stretch/>
        </p:blipFill>
        <p:spPr bwMode="auto">
          <a:xfrm>
            <a:off x="8957187" y="1340916"/>
            <a:ext cx="3234813" cy="55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828E2-BEDC-49C5-8E13-B997287E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48" y="453600"/>
            <a:ext cx="5975757" cy="1248208"/>
          </a:xfrm>
        </p:spPr>
        <p:txBody>
          <a:bodyPr anchor="t">
            <a:normAutofit fontScale="90000"/>
          </a:bodyPr>
          <a:lstStyle/>
          <a:p>
            <a:r>
              <a:rPr lang="da-DK" dirty="0"/>
              <a:t>Hvad kan du </a:t>
            </a:r>
            <a:r>
              <a:rPr lang="da-DK"/>
              <a:t>bruge karrierevejledningen </a:t>
            </a:r>
            <a:r>
              <a:rPr lang="da-DK" dirty="0"/>
              <a:t>til?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61BC6E-3A1F-46B1-93D4-1D0B911F2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05" y="1989138"/>
            <a:ext cx="5947200" cy="38528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700" dirty="0" err="1"/>
              <a:t>Få</a:t>
            </a:r>
            <a:r>
              <a:rPr lang="en-US" sz="1700" dirty="0"/>
              <a:t> sparring på dine </a:t>
            </a:r>
            <a:r>
              <a:rPr lang="en-US" sz="1700" dirty="0" err="1"/>
              <a:t>overvejelser</a:t>
            </a:r>
            <a:r>
              <a:rPr lang="en-US" sz="1700" dirty="0"/>
              <a:t> </a:t>
            </a:r>
            <a:r>
              <a:rPr lang="en-US" sz="1700" dirty="0" err="1"/>
              <a:t>omkring</a:t>
            </a:r>
            <a:r>
              <a:rPr lang="en-US" sz="1700" dirty="0"/>
              <a:t> </a:t>
            </a:r>
            <a:r>
              <a:rPr lang="en-US" sz="1700" dirty="0" err="1"/>
              <a:t>projektorienteret</a:t>
            </a:r>
            <a:r>
              <a:rPr lang="en-US" sz="1700" dirty="0"/>
              <a:t> </a:t>
            </a:r>
            <a:r>
              <a:rPr lang="en-US" sz="1700" dirty="0" err="1"/>
              <a:t>forløb</a:t>
            </a:r>
            <a:r>
              <a:rPr lang="en-US" sz="1700" dirty="0"/>
              <a:t>, </a:t>
            </a:r>
            <a:r>
              <a:rPr lang="en-US" sz="1700" dirty="0" err="1"/>
              <a:t>fx</a:t>
            </a:r>
            <a:r>
              <a:rPr lang="en-US" sz="1700" dirty="0"/>
              <a:t>.:</a:t>
            </a:r>
          </a:p>
          <a:p>
            <a:pPr marL="645750" lvl="1" indent="-285750"/>
            <a:r>
              <a:rPr lang="en-US" sz="1700" dirty="0" err="1"/>
              <a:t>Hvor</a:t>
            </a:r>
            <a:r>
              <a:rPr lang="en-US" sz="1700" dirty="0"/>
              <a:t> og </a:t>
            </a:r>
            <a:r>
              <a:rPr lang="en-US" sz="1700" dirty="0" err="1"/>
              <a:t>hvordan</a:t>
            </a:r>
            <a:r>
              <a:rPr lang="en-US" sz="1700" dirty="0"/>
              <a:t> finder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relevante</a:t>
            </a:r>
            <a:r>
              <a:rPr lang="en-US" sz="1700" dirty="0"/>
              <a:t> </a:t>
            </a:r>
            <a:r>
              <a:rPr lang="en-US" sz="1700" dirty="0" err="1"/>
              <a:t>oplag</a:t>
            </a:r>
            <a:r>
              <a:rPr lang="en-US" sz="1700" dirty="0"/>
              <a:t> og </a:t>
            </a:r>
            <a:r>
              <a:rPr lang="en-US" sz="1700" dirty="0" err="1"/>
              <a:t>mulige</a:t>
            </a:r>
            <a:r>
              <a:rPr lang="en-US" sz="1700" dirty="0"/>
              <a:t> </a:t>
            </a:r>
            <a:r>
              <a:rPr lang="en-US" sz="1700" dirty="0" err="1"/>
              <a:t>virksomheder</a:t>
            </a:r>
            <a:r>
              <a:rPr lang="en-US" sz="1700" dirty="0"/>
              <a:t>?</a:t>
            </a:r>
          </a:p>
          <a:p>
            <a:pPr marL="645750" lvl="1" indent="-285750"/>
            <a:r>
              <a:rPr lang="en-US" sz="1700" dirty="0" err="1"/>
              <a:t>Hvordan</a:t>
            </a:r>
            <a:r>
              <a:rPr lang="en-US" sz="1700" dirty="0"/>
              <a:t> </a:t>
            </a:r>
            <a:r>
              <a:rPr lang="en-US" sz="1700" dirty="0" err="1"/>
              <a:t>tager</a:t>
            </a:r>
            <a:r>
              <a:rPr lang="en-US" sz="1700" dirty="0"/>
              <a:t>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kontakt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virksomhed</a:t>
            </a:r>
            <a:r>
              <a:rPr lang="en-US" sz="1700" dirty="0"/>
              <a:t>?</a:t>
            </a:r>
          </a:p>
          <a:p>
            <a:pPr marL="645750" lvl="1" indent="-285750"/>
            <a:r>
              <a:rPr lang="en-US" sz="1700" dirty="0" err="1"/>
              <a:t>Hvordan</a:t>
            </a:r>
            <a:r>
              <a:rPr lang="en-US" sz="1700" dirty="0"/>
              <a:t> </a:t>
            </a:r>
            <a:r>
              <a:rPr lang="en-US" sz="1700" dirty="0" err="1"/>
              <a:t>sætter</a:t>
            </a:r>
            <a:r>
              <a:rPr lang="en-US" sz="1700" dirty="0"/>
              <a:t>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ord</a:t>
            </a:r>
            <a:r>
              <a:rPr lang="en-US" sz="1700" dirty="0"/>
              <a:t> på mine </a:t>
            </a:r>
            <a:r>
              <a:rPr lang="en-US" sz="1700" dirty="0" err="1"/>
              <a:t>kompetencer</a:t>
            </a:r>
            <a:r>
              <a:rPr lang="en-US" sz="1700" dirty="0"/>
              <a:t>?</a:t>
            </a:r>
          </a:p>
          <a:p>
            <a:pPr marL="645750" lvl="1" indent="-285750"/>
            <a:r>
              <a:rPr lang="en-US" sz="1700" dirty="0" err="1"/>
              <a:t>Hvordan</a:t>
            </a:r>
            <a:r>
              <a:rPr lang="en-US" sz="1700" dirty="0"/>
              <a:t> </a:t>
            </a:r>
            <a:r>
              <a:rPr lang="en-US" sz="1700" dirty="0" err="1"/>
              <a:t>skriver</a:t>
            </a:r>
            <a:r>
              <a:rPr lang="en-US" sz="1700" dirty="0"/>
              <a:t>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målrettet</a:t>
            </a:r>
            <a:r>
              <a:rPr lang="en-US" sz="1700" dirty="0"/>
              <a:t> </a:t>
            </a:r>
            <a:r>
              <a:rPr lang="en-US" sz="1700" dirty="0" err="1"/>
              <a:t>ansøgning</a:t>
            </a:r>
            <a:r>
              <a:rPr lang="en-US" sz="1700" dirty="0"/>
              <a:t> og CV? </a:t>
            </a:r>
          </a:p>
          <a:p>
            <a:pPr marL="645750" lvl="1" indent="-285750"/>
            <a:r>
              <a:rPr lang="en-US" sz="1700" dirty="0" err="1"/>
              <a:t>Hvordan</a:t>
            </a:r>
            <a:r>
              <a:rPr lang="en-US" sz="1700" dirty="0"/>
              <a:t> </a:t>
            </a:r>
            <a:r>
              <a:rPr lang="en-US" sz="1700" dirty="0" err="1"/>
              <a:t>forbereder</a:t>
            </a:r>
            <a:r>
              <a:rPr lang="en-US" sz="1700" dirty="0"/>
              <a:t>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mig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samtale</a:t>
            </a:r>
            <a:r>
              <a:rPr lang="en-US" sz="1700" dirty="0"/>
              <a:t>?</a:t>
            </a:r>
          </a:p>
          <a:p>
            <a:pPr marL="645750" lvl="1" indent="-285750"/>
            <a:r>
              <a:rPr lang="en-US" sz="1700" dirty="0" err="1"/>
              <a:t>Hvordan</a:t>
            </a:r>
            <a:r>
              <a:rPr lang="en-US" sz="1700" dirty="0"/>
              <a:t> finder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ud</a:t>
            </a:r>
            <a:r>
              <a:rPr lang="en-US" sz="1700" dirty="0"/>
              <a:t> </a:t>
            </a:r>
            <a:r>
              <a:rPr lang="en-US" sz="1700" dirty="0" err="1"/>
              <a:t>af</a:t>
            </a:r>
            <a:r>
              <a:rPr lang="en-US" sz="1700" dirty="0"/>
              <a:t>, </a:t>
            </a:r>
            <a:r>
              <a:rPr lang="en-US" sz="1700" dirty="0" err="1"/>
              <a:t>hvad</a:t>
            </a:r>
            <a:r>
              <a:rPr lang="en-US" sz="1700" dirty="0"/>
              <a:t> der er det </a:t>
            </a:r>
            <a:r>
              <a:rPr lang="en-US" sz="1700" dirty="0" err="1"/>
              <a:t>rigtige</a:t>
            </a:r>
            <a:r>
              <a:rPr lang="en-US" sz="1700" dirty="0"/>
              <a:t> for </a:t>
            </a:r>
            <a:r>
              <a:rPr lang="en-US" sz="1700" dirty="0" err="1"/>
              <a:t>mig</a:t>
            </a:r>
            <a:r>
              <a:rPr lang="en-US" sz="1700" dirty="0"/>
              <a:t>?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33C0926-09C1-40EC-967E-96D91AC543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8" r="-2" b="2839"/>
          <a:stretch/>
        </p:blipFill>
        <p:spPr>
          <a:xfrm>
            <a:off x="6710401" y="10"/>
            <a:ext cx="5481600" cy="6845746"/>
          </a:xfrm>
          <a:prstGeom prst="rect">
            <a:avLst/>
          </a:prstGeom>
          <a:noFill/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FBC5502-80F8-4CE3-957C-C91566C952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40800" y="6174000"/>
            <a:ext cx="1249200" cy="338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6C7AFB-597A-4DFB-B4BA-9EEE5DB2F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r="8719"/>
          <a:stretch/>
        </p:blipFill>
        <p:spPr bwMode="auto">
          <a:xfrm>
            <a:off x="0" y="0"/>
            <a:ext cx="522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ADF1913-F8D3-4C70-8B88-B8FD8579D204}"/>
              </a:ext>
            </a:extLst>
          </p:cNvPr>
          <p:cNvSpPr txBox="1"/>
          <p:nvPr/>
        </p:nvSpPr>
        <p:spPr>
          <a:xfrm>
            <a:off x="5687122" y="2035509"/>
            <a:ext cx="589527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Brug for hjælp eller sparring?</a:t>
            </a:r>
          </a:p>
          <a:p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Book en </a:t>
            </a:r>
            <a:r>
              <a:rPr lang="da-DK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1:1 karrieresamtale </a:t>
            </a: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på </a:t>
            </a:r>
            <a:r>
              <a:rPr lang="da-DK" sz="2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minkarriere.sdu.dk</a:t>
            </a:r>
            <a:r>
              <a:rPr lang="da-DK" sz="20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a-DK" sz="2000" dirty="0">
                <a:ea typeface="Calibri" panose="020F0502020204030204" pitchFamily="34" charset="0"/>
                <a:cs typeface="Times New Roman" panose="02020603050405020304" pitchFamily="18" charset="0"/>
              </a:rPr>
              <a:t>Der</a:t>
            </a: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er vejledning i Slagelse hver 2. tirsdag.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og tilmeld dig vores </a:t>
            </a:r>
            <a:r>
              <a:rPr lang="da-DK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arrangementer</a:t>
            </a: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på </a:t>
            </a:r>
            <a:r>
              <a:rPr lang="da-DK" sz="2000" u="sng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mitsdu.dk/</a:t>
            </a:r>
            <a:r>
              <a:rPr lang="da-DK" sz="2000" u="sng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karrierearrangementer</a:t>
            </a:r>
            <a:r>
              <a:rPr lang="da-DK" sz="20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505F531-DDDD-47FA-9717-BE086CA790E6}"/>
              </a:ext>
            </a:extLst>
          </p:cNvPr>
          <p:cNvSpPr txBox="1"/>
          <p:nvPr/>
        </p:nvSpPr>
        <p:spPr>
          <a:xfrm>
            <a:off x="5687122" y="712070"/>
            <a:ext cx="5895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+mj-lt"/>
              </a:rPr>
              <a:t>Karrierevejledningen på SDU</a:t>
            </a:r>
          </a:p>
        </p:txBody>
      </p:sp>
    </p:spTree>
    <p:extLst>
      <p:ext uri="{BB962C8B-B14F-4D97-AF65-F5344CB8AC3E}">
        <p14:creationId xmlns:p14="http://schemas.microsoft.com/office/powerpoint/2010/main" val="143057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41AC1-3B7A-41FB-B6C0-4E2E2F82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SDU’s</a:t>
            </a:r>
            <a:r>
              <a:rPr lang="da-DK" dirty="0"/>
              <a:t> podcast: Karriereland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946E11E-F1F9-3CC5-F0E3-1FA154589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" t="13035" r="4758" b="13454"/>
          <a:stretch/>
        </p:blipFill>
        <p:spPr>
          <a:xfrm>
            <a:off x="746688" y="999958"/>
            <a:ext cx="8200103" cy="341263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44454B8-183A-29CB-8C23-36A440B1C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5" t="46580" r="19757" b="12079"/>
          <a:stretch/>
        </p:blipFill>
        <p:spPr>
          <a:xfrm>
            <a:off x="3589645" y="3827505"/>
            <a:ext cx="8200103" cy="270387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0CF49CA-16A9-A7D3-4417-AC26D9302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11" t="42222" r="59602" b="44189"/>
          <a:stretch/>
        </p:blipFill>
        <p:spPr>
          <a:xfrm>
            <a:off x="0" y="4046330"/>
            <a:ext cx="3838575" cy="114499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5321BDD-9329-5B59-4A5A-A0C0F932C0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78" t="40999" r="60186" b="45417"/>
          <a:stretch/>
        </p:blipFill>
        <p:spPr>
          <a:xfrm>
            <a:off x="66675" y="5316428"/>
            <a:ext cx="3962400" cy="12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7748" y="453600"/>
            <a:ext cx="6332653" cy="1248208"/>
          </a:xfrm>
        </p:spPr>
        <p:txBody>
          <a:bodyPr/>
          <a:lstStyle/>
          <a:p>
            <a:r>
              <a:rPr lang="da-DK" sz="3600" dirty="0"/>
              <a:t>Få mere ud af dit projektorienteret forløb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304" y="1804419"/>
            <a:ext cx="6208251" cy="4152080"/>
          </a:xfrm>
        </p:spPr>
        <p:txBody>
          <a:bodyPr/>
          <a:lstStyle/>
          <a:p>
            <a:pPr>
              <a:buNone/>
            </a:pPr>
            <a:endParaRPr lang="da-DK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0" dirty="0"/>
              <a:t>Vær nysgerrig og stil spørgsmål. Du er studerende- udnyt det!</a:t>
            </a:r>
            <a:br>
              <a:rPr lang="da-DK" b="0" dirty="0"/>
            </a:br>
            <a:endParaRPr lang="da-DK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0" dirty="0"/>
              <a:t>Karriere- og kompetenceafklaring: Før logbog undervejs</a:t>
            </a:r>
            <a:br>
              <a:rPr lang="da-DK" b="0" dirty="0"/>
            </a:br>
            <a:endParaRPr lang="da-DK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0" dirty="0"/>
              <a:t>Opdater dit CV</a:t>
            </a:r>
            <a:br>
              <a:rPr lang="da-DK" b="0" dirty="0"/>
            </a:br>
            <a:endParaRPr lang="da-DK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0" dirty="0"/>
              <a:t>Brug LinkedIn til at holde styr på dit netværk og få en udtalelse, når samarbejdet afsluttes</a:t>
            </a:r>
            <a:br>
              <a:rPr lang="da-DK" b="0" dirty="0"/>
            </a:br>
            <a:endParaRPr lang="da-DK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0" dirty="0"/>
              <a:t>Brug dit praktikforløb som springbræt til dit videre arbejdsliv</a:t>
            </a:r>
          </a:p>
          <a:p>
            <a:pPr>
              <a:buNone/>
            </a:pPr>
            <a:endParaRPr lang="da-DK" b="0" dirty="0"/>
          </a:p>
          <a:p>
            <a:pPr>
              <a:buNone/>
            </a:pPr>
            <a:endParaRPr lang="da-DK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>
              <a:buNone/>
            </a:pPr>
            <a:endParaRPr lang="da-DK" sz="2800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>
              <a:buNone/>
            </a:pPr>
            <a:endParaRPr lang="da-DK" sz="2800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sz="quarter" idx="13"/>
          </p:nvPr>
        </p:nvSpPr>
        <p:spPr>
          <a:xfrm>
            <a:off x="6710401" y="0"/>
            <a:ext cx="5481600" cy="6042330"/>
          </a:xfrm>
        </p:spPr>
      </p:sp>
      <p:pic>
        <p:nvPicPr>
          <p:cNvPr id="9" name="Picture Placeholder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 b="11736"/>
          <a:stretch/>
        </p:blipFill>
        <p:spPr>
          <a:xfrm>
            <a:off x="6710401" y="0"/>
            <a:ext cx="5481600" cy="6042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7" name="Straight Connector 16"/>
          <p:cNvCxnSpPr/>
          <p:nvPr/>
        </p:nvCxnSpPr>
        <p:spPr>
          <a:xfrm>
            <a:off x="406305" y="6042330"/>
            <a:ext cx="56896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549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6C7AFB-597A-4DFB-B4BA-9EEE5DB2F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r="8719"/>
          <a:stretch/>
        </p:blipFill>
        <p:spPr bwMode="auto">
          <a:xfrm>
            <a:off x="0" y="0"/>
            <a:ext cx="522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ADF1913-F8D3-4C70-8B88-B8FD8579D204}"/>
              </a:ext>
            </a:extLst>
          </p:cNvPr>
          <p:cNvSpPr txBox="1"/>
          <p:nvPr/>
        </p:nvSpPr>
        <p:spPr>
          <a:xfrm>
            <a:off x="5687122" y="1713947"/>
            <a:ext cx="589527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ea typeface="Calibri" panose="020F0502020204030204" pitchFamily="34" charset="0"/>
                <a:cs typeface="Times New Roman" panose="02020603050405020304" pitchFamily="18" charset="0"/>
              </a:rPr>
              <a:t>Har du brug for hjælp til at handle på din idé </a:t>
            </a:r>
          </a:p>
          <a:p>
            <a:r>
              <a:rPr lang="da-DK" sz="2000" dirty="0">
                <a:ea typeface="Calibri" panose="020F0502020204030204" pitchFamily="34" charset="0"/>
                <a:cs typeface="Times New Roman" panose="02020603050405020304" pitchFamily="18" charset="0"/>
              </a:rPr>
              <a:t>eller sparring på din startup? </a:t>
            </a:r>
          </a:p>
          <a:p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ilbud</a:t>
            </a:r>
            <a:r>
              <a:rPr lang="da-DK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: 1:1 med en </a:t>
            </a:r>
            <a:r>
              <a:rPr lang="da-DK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forretningudviklinger</a:t>
            </a:r>
            <a:r>
              <a:rPr lang="da-DK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, hjælp til </a:t>
            </a:r>
            <a:r>
              <a:rPr lang="da-DK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r>
              <a:rPr lang="da-DK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og jura</a:t>
            </a:r>
            <a:r>
              <a:rPr lang="da-DK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a-DK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fly in pladser </a:t>
            </a:r>
            <a:r>
              <a:rPr lang="da-DK" sz="2000" dirty="0">
                <a:ea typeface="Calibri" panose="020F0502020204030204" pitchFamily="34" charset="0"/>
                <a:cs typeface="Times New Roman" panose="02020603050405020304" pitchFamily="18" charset="0"/>
              </a:rPr>
              <a:t>mm.</a:t>
            </a:r>
          </a:p>
          <a:p>
            <a:endParaRPr lang="da-D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Tilmeld </a:t>
            </a: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dig vores iværksættermiljø her: </a:t>
            </a:r>
            <a:r>
              <a:rPr lang="da-DK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https://sdu.entreprenerdy.com/</a:t>
            </a:r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a typeface="Calibri" panose="020F0502020204030204" pitchFamily="34" charset="0"/>
                <a:cs typeface="Times New Roman" panose="02020603050405020304" pitchFamily="18" charset="0"/>
              </a:rPr>
              <a:t>Der findes ikke dumme spørgsmål eller fjollede idéer! Skriv til Melissa på </a:t>
            </a:r>
            <a:r>
              <a:rPr lang="da-DK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melf@sdu.dk</a:t>
            </a:r>
            <a:endParaRPr lang="da-D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Læs mere: </a:t>
            </a:r>
            <a:r>
              <a:rPr lang="da-DK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https://mitsdu.dk/en/mit_studie/naturvidenskabelige_uddannelser/karriereveje/ivaerksaetteri/slagelse/startups/startup-station</a:t>
            </a:r>
            <a:endParaRPr lang="da-D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505F531-DDDD-47FA-9717-BE086CA790E6}"/>
              </a:ext>
            </a:extLst>
          </p:cNvPr>
          <p:cNvSpPr txBox="1"/>
          <p:nvPr/>
        </p:nvSpPr>
        <p:spPr>
          <a:xfrm>
            <a:off x="5687122" y="712070"/>
            <a:ext cx="5895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+mj-lt"/>
              </a:rPr>
              <a:t>SDU Startup Station</a:t>
            </a:r>
          </a:p>
        </p:txBody>
      </p:sp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ADAAA7EA-E783-E957-B718-D2C022081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/>
          <a:stretch/>
        </p:blipFill>
        <p:spPr>
          <a:xfrm rot="5400000">
            <a:off x="-814039" y="814038"/>
            <a:ext cx="6857999" cy="5229921"/>
          </a:xfrm>
          <a:prstGeom prst="rect">
            <a:avLst/>
          </a:prstGeom>
        </p:spPr>
      </p:pic>
      <p:pic>
        <p:nvPicPr>
          <p:cNvPr id="4" name="Picture 3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B0C316A6-7057-9D57-FB65-9693C3EF7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4" y="181908"/>
            <a:ext cx="2440536" cy="204761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5E033E1-BA05-300D-5525-4A916BC97AFE}"/>
              </a:ext>
            </a:extLst>
          </p:cNvPr>
          <p:cNvSpPr/>
          <p:nvPr/>
        </p:nvSpPr>
        <p:spPr>
          <a:xfrm>
            <a:off x="2789384" y="181121"/>
            <a:ext cx="2228353" cy="1330180"/>
          </a:xfrm>
          <a:prstGeom prst="wedgeRectCallout">
            <a:avLst>
              <a:gd name="adj1" fmla="val -83855"/>
              <a:gd name="adj2" fmla="val -934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600" dirty="0" err="1">
                <a:solidFill>
                  <a:schemeClr val="tx1"/>
                </a:solidFill>
              </a:rPr>
              <a:t>Psst</a:t>
            </a:r>
            <a:r>
              <a:rPr lang="da-DK" sz="1600" dirty="0">
                <a:solidFill>
                  <a:schemeClr val="tx1"/>
                </a:solidFill>
              </a:rPr>
              <a:t>…! Vi arbejder på at få udbudt valgfaget ”Iværksætteri i teori og praksis” på 5. </a:t>
            </a:r>
            <a:r>
              <a:rPr lang="da-DK" sz="1600" dirty="0" err="1">
                <a:solidFill>
                  <a:schemeClr val="tx1"/>
                </a:solidFill>
              </a:rPr>
              <a:t>sem</a:t>
            </a:r>
            <a:r>
              <a:rPr lang="da-DK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22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926DDC84-4518-FC66-E7CC-0DACE23413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082" t="10150" r="23892" b="2946"/>
          <a:stretch/>
        </p:blipFill>
        <p:spPr>
          <a:xfrm>
            <a:off x="485621" y="525600"/>
            <a:ext cx="6067580" cy="5657850"/>
          </a:xfr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2F15DB7-5F76-4438-6CB0-E2349E0469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444F7E8E-F8D8-8BCB-BAE0-E9AE1AE171BC}"/>
              </a:ext>
            </a:extLst>
          </p:cNvPr>
          <p:cNvSpPr/>
          <p:nvPr/>
        </p:nvSpPr>
        <p:spPr>
          <a:xfrm>
            <a:off x="6752466" y="2195089"/>
            <a:ext cx="4869136" cy="246782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numCol="1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Læs om lønnet og ulønnet praktik/projektorienteret her: https://www.su.dk/su/om-su-til-videregaaende-uddannelser-universitet-journalist-laerer-mv/praktikophold-og-su/</a:t>
            </a:r>
          </a:p>
        </p:txBody>
      </p:sp>
    </p:spTree>
    <p:extLst>
      <p:ext uri="{BB962C8B-B14F-4D97-AF65-F5344CB8AC3E}">
        <p14:creationId xmlns:p14="http://schemas.microsoft.com/office/powerpoint/2010/main" val="19989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graenseforeningen.dk/sites/default/files/pictures/SPRGSM~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648" y="660379"/>
            <a:ext cx="7579784" cy="5684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410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563" y="635144"/>
            <a:ext cx="11644470" cy="1248208"/>
          </a:xfrm>
        </p:spPr>
        <p:txBody>
          <a:bodyPr/>
          <a:lstStyle/>
          <a:p>
            <a:r>
              <a:rPr lang="da-DK" sz="4000" dirty="0"/>
              <a:t>Kontakt SDU RIO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Rektorsekretariatet</a:t>
            </a:r>
            <a:endParaRPr lang="en-GB" dirty="0"/>
          </a:p>
        </p:txBody>
      </p:sp>
      <p:sp>
        <p:nvSpPr>
          <p:cNvPr id="12" name="Rektangel 11"/>
          <p:cNvSpPr/>
          <p:nvPr/>
        </p:nvSpPr>
        <p:spPr>
          <a:xfrm>
            <a:off x="811850" y="2143444"/>
            <a:ext cx="5002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"/>
              </a:rPr>
              <a:t>Michelle Hasselbalch</a:t>
            </a:r>
          </a:p>
          <a:p>
            <a:r>
              <a:rPr lang="en-US" sz="2000" dirty="0" err="1">
                <a:latin typeface="Gill Sans"/>
              </a:rPr>
              <a:t>Tlf</a:t>
            </a:r>
            <a:r>
              <a:rPr lang="en-US" sz="2000" dirty="0">
                <a:latin typeface="Gill Sans"/>
              </a:rPr>
              <a:t>. 65 50 83 76</a:t>
            </a:r>
          </a:p>
          <a:p>
            <a:r>
              <a:rPr lang="en-US" sz="2000" dirty="0">
                <a:latin typeface="Gill Sans"/>
              </a:rPr>
              <a:t>Mail: micp@sdu.dk </a:t>
            </a:r>
          </a:p>
          <a:p>
            <a:endParaRPr lang="en-US" sz="2000" dirty="0">
              <a:latin typeface="Gill Sans"/>
            </a:endParaRPr>
          </a:p>
          <a:p>
            <a:r>
              <a:rPr lang="da-DK" sz="2000" dirty="0">
                <a:latin typeface="Gill Sans"/>
              </a:rPr>
              <a:t>SDU Slagelse</a:t>
            </a:r>
          </a:p>
          <a:p>
            <a:r>
              <a:rPr lang="en-US" sz="2000" dirty="0">
                <a:latin typeface="Gill Sans"/>
              </a:rPr>
              <a:t>2. </a:t>
            </a:r>
            <a:r>
              <a:rPr lang="en-US" sz="2000" dirty="0" err="1">
                <a:latin typeface="Gill Sans"/>
              </a:rPr>
              <a:t>sal</a:t>
            </a:r>
            <a:r>
              <a:rPr lang="en-US" sz="2000" dirty="0">
                <a:latin typeface="Gill Sans"/>
              </a:rPr>
              <a:t>, </a:t>
            </a:r>
            <a:r>
              <a:rPr lang="en-US" sz="2000" dirty="0" err="1">
                <a:latin typeface="Gill Sans"/>
              </a:rPr>
              <a:t>lokale</a:t>
            </a:r>
            <a:r>
              <a:rPr lang="en-US" sz="2000" dirty="0">
                <a:latin typeface="Gill Sans"/>
              </a:rPr>
              <a:t> C 2.14</a:t>
            </a:r>
            <a:endParaRPr lang="da-DK" sz="2000" dirty="0">
              <a:latin typeface="Gill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000" kern="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4824559-E334-4AF5-8AC4-4F15B38B1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22" r="39166" b="53297"/>
          <a:stretch/>
        </p:blipFill>
        <p:spPr>
          <a:xfrm>
            <a:off x="7975325" y="182880"/>
            <a:ext cx="4067323" cy="121615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402BE8A-5AE7-474C-A477-9CBABAAFC3F8}"/>
              </a:ext>
            </a:extLst>
          </p:cNvPr>
          <p:cNvSpPr/>
          <p:nvPr/>
        </p:nvSpPr>
        <p:spPr>
          <a:xfrm>
            <a:off x="8407514" y="1824491"/>
            <a:ext cx="3697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000" kern="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393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F211D-F80F-4454-BF29-9AF5566D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SDU RIO på SDU Slagelse</a:t>
            </a:r>
            <a:br>
              <a:rPr lang="da-DK" dirty="0"/>
            </a:br>
            <a:r>
              <a:rPr lang="da-DK" sz="3200" b="0" dirty="0"/>
              <a:t>- iværksætteri, erhvervslivssamarbejde og karriere. </a:t>
            </a:r>
            <a:endParaRPr lang="da-DK" b="0" dirty="0"/>
          </a:p>
        </p:txBody>
      </p:sp>
      <p:pic>
        <p:nvPicPr>
          <p:cNvPr id="5" name="Pladsholder til billede 6">
            <a:extLst>
              <a:ext uri="{FF2B5EF4-FFF2-40B4-BE49-F238E27FC236}">
                <a16:creationId xmlns:a16="http://schemas.microsoft.com/office/drawing/2014/main" id="{C4DC6C21-C06F-4708-B87A-DEC12E7E9305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3779"/>
          <a:stretch>
            <a:fillRect/>
          </a:stretch>
        </p:blipFill>
        <p:spPr>
          <a:xfrm>
            <a:off x="727681" y="1675360"/>
            <a:ext cx="1595029" cy="2172297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19A113D-A96E-46BF-828E-F6707352980C}"/>
              </a:ext>
            </a:extLst>
          </p:cNvPr>
          <p:cNvSpPr txBox="1"/>
          <p:nvPr/>
        </p:nvSpPr>
        <p:spPr>
          <a:xfrm>
            <a:off x="768205" y="4096491"/>
            <a:ext cx="338585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Michelle Hasselbalch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Samarbejde med erhvervslivet i og uden for undervisningen. </a:t>
            </a:r>
          </a:p>
          <a:p>
            <a:r>
              <a:rPr lang="da-DK" sz="1600" dirty="0"/>
              <a:t>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78CC491-B33D-4FBF-BF0C-75E040711934}"/>
              </a:ext>
            </a:extLst>
          </p:cNvPr>
          <p:cNvSpPr txBox="1"/>
          <p:nvPr/>
        </p:nvSpPr>
        <p:spPr>
          <a:xfrm>
            <a:off x="4267672" y="4096491"/>
            <a:ext cx="3385856" cy="17235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 sz="1600" b="1" dirty="0"/>
              <a:t>Marie Sindberg Jensen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Karrierevejledning, herunder hjælp til valg undervejs, kompetenceafklaring, CV og ansøgning.</a:t>
            </a:r>
            <a:endParaRPr lang="da-DK" sz="1600" dirty="0">
              <a:cs typeface="Arial"/>
            </a:endParaRPr>
          </a:p>
          <a:p>
            <a:endParaRPr lang="da-DK" sz="1600" dirty="0"/>
          </a:p>
          <a:p>
            <a:endParaRPr lang="da-DK" sz="16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305647A-93EE-4C4A-8B18-469BA0CE3A4E}"/>
              </a:ext>
            </a:extLst>
          </p:cNvPr>
          <p:cNvSpPr txBox="1"/>
          <p:nvPr/>
        </p:nvSpPr>
        <p:spPr>
          <a:xfrm>
            <a:off x="8049491" y="4096491"/>
            <a:ext cx="3895106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a-DK" sz="1600" b="1" dirty="0"/>
              <a:t>Melissa Østersø Frederiksen 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Forretningsudvikler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Startup station: Har du en forretningsidé som du vil teste af i praksis? Bliv en del af </a:t>
            </a:r>
            <a:r>
              <a:rPr lang="da-DK" sz="1600" dirty="0" err="1"/>
              <a:t>SDU’s</a:t>
            </a:r>
            <a:r>
              <a:rPr lang="da-DK" sz="1600" dirty="0"/>
              <a:t> iværksættermiljø. </a:t>
            </a:r>
          </a:p>
        </p:txBody>
      </p:sp>
      <p:pic>
        <p:nvPicPr>
          <p:cNvPr id="3" name="Picture 9" descr="A person wearing a black shirt&#10;&#10;Description generated with very high confidence">
            <a:extLst>
              <a:ext uri="{FF2B5EF4-FFF2-40B4-BE49-F238E27FC236}">
                <a16:creationId xmlns:a16="http://schemas.microsoft.com/office/drawing/2014/main" id="{A498B08F-1F18-4679-9257-ECC1BB0DB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37" r="19592" b="-3681"/>
          <a:stretch/>
        </p:blipFill>
        <p:spPr>
          <a:xfrm>
            <a:off x="4267672" y="1701808"/>
            <a:ext cx="2265872" cy="2283576"/>
          </a:xfrm>
          <a:prstGeom prst="rect">
            <a:avLst/>
          </a:prstGeom>
        </p:spPr>
      </p:pic>
      <p:pic>
        <p:nvPicPr>
          <p:cNvPr id="10" name="Billede 9" descr="Et billede, der indeholder person, udendørs&#10;&#10;Automatisk genereret beskrivelse">
            <a:extLst>
              <a:ext uri="{FF2B5EF4-FFF2-40B4-BE49-F238E27FC236}">
                <a16:creationId xmlns:a16="http://schemas.microsoft.com/office/drawing/2014/main" id="{C86E44BE-4597-7D49-1B4C-834930863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1" y="1840945"/>
            <a:ext cx="2555947" cy="21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77748" y="453600"/>
            <a:ext cx="6332653" cy="1248208"/>
          </a:xfrm>
        </p:spPr>
        <p:txBody>
          <a:bodyPr/>
          <a:lstStyle/>
          <a:p>
            <a:r>
              <a:rPr lang="da-DK" dirty="0"/>
              <a:t>Projektorienteret forløb: Hvorfor?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06305" y="1701808"/>
            <a:ext cx="5689695" cy="4581761"/>
          </a:xfrm>
        </p:spPr>
        <p:txBody>
          <a:bodyPr/>
          <a:lstStyle/>
          <a:p>
            <a:pPr lvl="0">
              <a:buNone/>
            </a:pPr>
            <a:endParaRPr lang="da-DK" sz="1600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Praktisk erfaring med at anvende teori i praksis</a:t>
            </a:r>
            <a:br>
              <a:rPr lang="da-DK" sz="1600" b="0" dirty="0"/>
            </a:br>
            <a:r>
              <a:rPr lang="da-DK" sz="1600" b="0" dirty="0"/>
              <a:t>Få konkret erfaring og bliv bevidst om egne kompetencer og hvordan du skaber forretningsmæssig værdi. </a:t>
            </a:r>
            <a:br>
              <a:rPr lang="da-DK" sz="1600" b="0" dirty="0"/>
            </a:br>
            <a:endParaRPr lang="da-DK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Netværk, netværk, netværk</a:t>
            </a:r>
            <a:br>
              <a:rPr lang="da-DK" sz="1600" b="0" dirty="0"/>
            </a:br>
            <a:r>
              <a:rPr lang="da-DK" sz="1600" b="0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Anden mest brugte rekrutteringskanal: 53 %</a:t>
            </a:r>
            <a:br>
              <a:rPr lang="da-DK" sz="1600" b="0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</a:br>
            <a:endParaRPr lang="da-DK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Indblik i brancher og jobfunktioner</a:t>
            </a:r>
            <a:br>
              <a:rPr lang="da-DK" sz="1600" b="0" dirty="0"/>
            </a:br>
            <a:r>
              <a:rPr lang="da-DK" sz="1600" b="0" dirty="0"/>
              <a:t>Bliv klogere på dine karriereønsker og mulige karriereveje </a:t>
            </a:r>
            <a:br>
              <a:rPr lang="da-DK" sz="1600" b="0" dirty="0"/>
            </a:br>
            <a:endParaRPr lang="da-DK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Styrk din profil, din faglige selvtillid og dit CV </a:t>
            </a:r>
            <a:br>
              <a:rPr lang="da-DK" sz="1600" dirty="0"/>
            </a:br>
            <a:r>
              <a:rPr lang="da-DK" sz="1600" b="0" dirty="0"/>
              <a:t>Brug forløbet til at differentiere dig fra dine medstuderende og gør din profil helt unik. </a:t>
            </a:r>
            <a:br>
              <a:rPr lang="da-DK" sz="1600" b="0" dirty="0"/>
            </a:br>
            <a:endParaRPr lang="da-DK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Lær at indgå på en arbejdsplads </a:t>
            </a:r>
            <a:br>
              <a:rPr lang="da-DK" sz="1600" b="0" dirty="0"/>
            </a:br>
            <a:r>
              <a:rPr lang="da-DK" sz="1600" b="0" dirty="0"/>
              <a:t>Du lærer at indgå i et arbejdsfællesskab, og lærer af erfarne fagfæller og samarbejder med andre fagligheder. </a:t>
            </a:r>
            <a:endParaRPr lang="da-DK" sz="1600" b="0" dirty="0">
              <a:sym typeface="Wingdings" panose="05000000000000000000" pitchFamily="2" charset="2"/>
            </a:endParaRPr>
          </a:p>
          <a:p>
            <a:pPr marL="285750" indent="-285750"/>
            <a:endParaRPr lang="da-DK" sz="1600" b="0" dirty="0"/>
          </a:p>
          <a:p>
            <a:pPr marL="173038" indent="-173038">
              <a:buFont typeface="Arial" panose="020B0604020202020204" pitchFamily="34" charset="0"/>
              <a:buChar char="•"/>
            </a:pPr>
            <a:endParaRPr lang="da-DK" sz="1600" b="0" dirty="0"/>
          </a:p>
          <a:p>
            <a:pPr marL="173038" lvl="0" indent="-173038">
              <a:buFont typeface="Arial" panose="020B0604020202020204" pitchFamily="34" charset="0"/>
              <a:buChar char="•"/>
            </a:pPr>
            <a:endParaRPr lang="da-DK" sz="1600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lvl="0">
              <a:buNone/>
            </a:pPr>
            <a:endParaRPr lang="da-DK" sz="1600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lvl="0">
              <a:buNone/>
            </a:pPr>
            <a:br>
              <a:rPr lang="da-DK" sz="1400" b="0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</a:br>
            <a:endParaRPr lang="da-DK" sz="1400" b="0" dirty="0"/>
          </a:p>
          <a:p>
            <a:endParaRPr lang="da-DK" sz="1600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1924"/>
          <a:stretch/>
        </p:blipFill>
        <p:spPr>
          <a:xfrm>
            <a:off x="6710401" y="839"/>
            <a:ext cx="5481600" cy="6041491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6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AE8A-B763-481B-B52C-47C5F130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Hvordan finder jeg en praktikplads?</a:t>
            </a:r>
          </a:p>
        </p:txBody>
      </p:sp>
      <p:pic>
        <p:nvPicPr>
          <p:cNvPr id="3" name="Picture 2" descr="C:\Users\micp\Desktop\Michelle\Campus Slagelse\Præsentation for IVK-studerende om opsøgende virksomhedskontakt sept. 2015\COLOURBOX3298495.jpg">
            <a:extLst>
              <a:ext uri="{FF2B5EF4-FFF2-40B4-BE49-F238E27FC236}">
                <a16:creationId xmlns:a16="http://schemas.microsoft.com/office/drawing/2014/main" id="{475E4D9B-1FCA-48FC-967F-64738586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06" y="2379785"/>
            <a:ext cx="7594692" cy="44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4620" y="453600"/>
            <a:ext cx="11093816" cy="820032"/>
          </a:xfrm>
        </p:spPr>
        <p:txBody>
          <a:bodyPr/>
          <a:lstStyle/>
          <a:p>
            <a:pPr algn="ctr"/>
            <a:r>
              <a:rPr lang="da-DK" dirty="0" err="1">
                <a:latin typeface="Gill Sans MT" panose="020B0502020104020203" pitchFamily="34" charset="0"/>
              </a:rPr>
              <a:t>SDU’s</a:t>
            </a:r>
            <a:r>
              <a:rPr lang="da-DK" dirty="0">
                <a:latin typeface="Gill Sans MT" panose="020B0502020104020203" pitchFamily="34" charset="0"/>
              </a:rPr>
              <a:t> jobbank: jobbank.sdu.dk  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DAEA50A-784C-DFED-8567-11C57708E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0" r="4242" b="912"/>
          <a:stretch/>
        </p:blipFill>
        <p:spPr>
          <a:xfrm>
            <a:off x="1192814" y="1273632"/>
            <a:ext cx="9297427" cy="4466256"/>
          </a:xfrm>
          <a:prstGeom prst="rect">
            <a:avLst/>
          </a:prstGeom>
        </p:spPr>
      </p:pic>
      <p:sp>
        <p:nvSpPr>
          <p:cNvPr id="5" name="Afrundet rektangel 4">
            <a:extLst>
              <a:ext uri="{FF2B5EF4-FFF2-40B4-BE49-F238E27FC236}">
                <a16:creationId xmlns:a16="http://schemas.microsoft.com/office/drawing/2014/main" id="{96195395-AA94-ECB2-C4FB-841F86CBA8A8}"/>
              </a:ext>
            </a:extLst>
          </p:cNvPr>
          <p:cNvSpPr/>
          <p:nvPr/>
        </p:nvSpPr>
        <p:spPr>
          <a:xfrm>
            <a:off x="1192814" y="5608755"/>
            <a:ext cx="9297427" cy="79564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2000" dirty="0"/>
              <a:t>Nye studiejobs, praktik og projekter samt fuldtidsstillinger ugentligt. </a:t>
            </a:r>
          </a:p>
        </p:txBody>
      </p:sp>
    </p:spTree>
    <p:extLst>
      <p:ext uri="{BB962C8B-B14F-4D97-AF65-F5344CB8AC3E}">
        <p14:creationId xmlns:p14="http://schemas.microsoft.com/office/powerpoint/2010/main" val="4782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F8F97D5-D13E-B6EA-B2D2-E3623900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4" r="4833" b="4508"/>
          <a:stretch/>
        </p:blipFill>
        <p:spPr>
          <a:xfrm>
            <a:off x="373625" y="593176"/>
            <a:ext cx="11602720" cy="5359725"/>
          </a:xfrm>
          <a:prstGeom prst="rect">
            <a:avLst/>
          </a:prstGeom>
        </p:spPr>
      </p:pic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4224D6F-3328-279E-84C4-7E2332D179DE}"/>
              </a:ext>
            </a:extLst>
          </p:cNvPr>
          <p:cNvSpPr/>
          <p:nvPr/>
        </p:nvSpPr>
        <p:spPr>
          <a:xfrm>
            <a:off x="373625" y="3288285"/>
            <a:ext cx="4562167" cy="297653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numCol="1" rtlCol="0" anchor="ctr"/>
          <a:lstStyle/>
          <a:p>
            <a:r>
              <a:rPr lang="da-DK" sz="1600" dirty="0"/>
              <a:t>Projekt </a:t>
            </a:r>
            <a:r>
              <a:rPr lang="da-DK" sz="1600" dirty="0" err="1"/>
              <a:t>controlling</a:t>
            </a:r>
            <a:r>
              <a:rPr lang="da-DK" sz="1600" dirty="0"/>
              <a:t> hos en af Danmarks førende jernbaneentreprenører. </a:t>
            </a:r>
            <a:br>
              <a:rPr lang="da-DK" sz="1600" dirty="0"/>
            </a:br>
            <a:r>
              <a:rPr lang="da-DK" sz="1600" dirty="0"/>
              <a:t>Opgaver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Kalkulation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Produktionsbudgetter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Kvalitetssikring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Produktionsopfølgning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Identificering og løsning af risici i et projekt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Timelønsregistrering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 err="1"/>
              <a:t>Projektcontrolling</a:t>
            </a:r>
            <a:r>
              <a:rPr lang="da-DK" sz="1600" dirty="0"/>
              <a:t> generelt  </a:t>
            </a:r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7861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B124CE4-4417-5DCA-FDE1-5AE2F9CB8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" t="10180" r="9815" b="-547"/>
          <a:stretch/>
        </p:blipFill>
        <p:spPr>
          <a:xfrm>
            <a:off x="294969" y="261690"/>
            <a:ext cx="11756036" cy="6336296"/>
          </a:xfrm>
          <a:prstGeom prst="rect">
            <a:avLst/>
          </a:prstGeom>
        </p:spPr>
      </p:pic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56E4CC75-DDA3-9124-A1DA-4CD082E4AE56}"/>
              </a:ext>
            </a:extLst>
          </p:cNvPr>
          <p:cNvSpPr/>
          <p:nvPr/>
        </p:nvSpPr>
        <p:spPr>
          <a:xfrm>
            <a:off x="1676345" y="3723508"/>
            <a:ext cx="3776343" cy="198422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numCol="1" rtlCol="0" anchor="ctr"/>
          <a:lstStyle/>
          <a:p>
            <a:r>
              <a:rPr lang="en-US" sz="1600" dirty="0" err="1"/>
              <a:t>Erfaring</a:t>
            </a:r>
            <a:r>
              <a:rPr lang="en-US" sz="1600" dirty="0"/>
              <a:t> med HR-</a:t>
            </a:r>
            <a:r>
              <a:rPr lang="en-US" sz="1600" dirty="0" err="1"/>
              <a:t>disciplinerne</a:t>
            </a:r>
            <a:r>
              <a:rPr lang="en-US" sz="1600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Rekruttering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Uddannelse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Løn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Udvikling</a:t>
            </a:r>
          </a:p>
        </p:txBody>
      </p:sp>
    </p:spTree>
    <p:extLst>
      <p:ext uri="{BB962C8B-B14F-4D97-AF65-F5344CB8AC3E}">
        <p14:creationId xmlns:p14="http://schemas.microsoft.com/office/powerpoint/2010/main" val="33172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OBS</a:t>
            </a:r>
            <a:endParaRPr lang="da-DK" sz="3600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4" r="23304"/>
          <a:stretch>
            <a:fillRect/>
          </a:stretch>
        </p:blipFill>
        <p:spPr/>
      </p:pic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9A7FFD2-FCFA-4D44-A3AA-64E4CA2D3F0F}"/>
              </a:ext>
            </a:extLst>
          </p:cNvPr>
          <p:cNvSpPr txBox="1"/>
          <p:nvPr/>
        </p:nvSpPr>
        <p:spPr>
          <a:xfrm>
            <a:off x="257505" y="1077704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da-DK" sz="200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Husk at stillingsopslaget er virksomhedens ønskeseddel </a:t>
            </a:r>
          </a:p>
          <a:p>
            <a:endParaRPr lang="da-DK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Dvs.</a:t>
            </a:r>
          </a:p>
          <a:p>
            <a:endParaRPr lang="da-DK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Passer virksomhedens ønske til opstart </a:t>
            </a:r>
            <a:r>
              <a:rPr lang="da-DK" b="0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ikke med di</a:t>
            </a:r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n praktikperiode: Søg alligevel!</a:t>
            </a:r>
            <a:b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</a:br>
            <a:endParaRPr lang="da-DK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0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Er din specifikke uddannelsesretning ikke nævnt? Søg alligevel!</a:t>
            </a:r>
            <a:br>
              <a:rPr lang="da-DK" b="0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</a:br>
            <a:endParaRPr lang="da-DK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Er virksomhedens praktikforløb på 37 timer: Søg alligevel! </a:t>
            </a:r>
            <a:b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</a:br>
            <a:b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</a:br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MEN fortæl om rammerne for dit praktikforløb og hvad din </a:t>
            </a:r>
            <a:r>
              <a:rPr lang="da-DK" b="1" dirty="0">
                <a:highlight>
                  <a:srgbClr val="FFFF00"/>
                </a:highlight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Studieordning</a:t>
            </a:r>
            <a:r>
              <a:rPr lang="da-DK" dirty="0">
                <a:uFill>
                  <a:solidFill>
                    <a:schemeClr val="bg1">
                      <a:lumMod val="75000"/>
                    </a:schemeClr>
                  </a:solidFill>
                </a:uFill>
              </a:rPr>
              <a:t> tillader.</a:t>
            </a:r>
            <a:endParaRPr lang="da-DK" b="0" dirty="0">
              <a:uFill>
                <a:solidFill>
                  <a:schemeClr val="bg1">
                    <a:lumMod val="75000"/>
                  </a:schemeClr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0491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6E322D-1B82-4CDB-8E98-EEEBE8C8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Søg praktikplads uopfordret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2B1A4A-2793-4F83-9C37-3FF0A3FC8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8" t="14680" r="42884" b="14679"/>
          <a:stretch/>
        </p:blipFill>
        <p:spPr>
          <a:xfrm>
            <a:off x="8654459" y="1346178"/>
            <a:ext cx="2277831" cy="219804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9B7F8CE-12CA-44DB-B60F-D2151E624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05" t="7692" r="37476" b="45513"/>
          <a:stretch/>
        </p:blipFill>
        <p:spPr>
          <a:xfrm>
            <a:off x="4884838" y="1310991"/>
            <a:ext cx="3352912" cy="223323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EEA33A3-6881-44F6-9EFA-5E4DCF7E1A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14" r="39136" b="34103"/>
          <a:stretch/>
        </p:blipFill>
        <p:spPr>
          <a:xfrm>
            <a:off x="377748" y="1310991"/>
            <a:ext cx="4308004" cy="2360335"/>
          </a:xfrm>
          <a:prstGeom prst="rect">
            <a:avLst/>
          </a:prstGeom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56F67FCA-7D10-4B71-BC09-3FBA6063241E}"/>
              </a:ext>
            </a:extLst>
          </p:cNvPr>
          <p:cNvSpPr/>
          <p:nvPr/>
        </p:nvSpPr>
        <p:spPr>
          <a:xfrm>
            <a:off x="284991" y="3936578"/>
            <a:ext cx="4869136" cy="246782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numCol="1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Virksomhedsportalen på SDU Jobbank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Kig også på studiejob, projektopslag og fuldtidsstillinger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Andre jobdatabaser, fx Jobindex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LinkedIn: virksomheder og HA/Cand.merc.-studerende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Nationale og lokale medier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Lokale erhvervsfremmeaktører i hver en by: Søg geografisk bredt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/>
              <a:t>Husk SMV’erne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1380FC4-0308-4A5F-8272-C20D2E26B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90" t="11539" r="56053" b="74179"/>
          <a:stretch/>
        </p:blipFill>
        <p:spPr>
          <a:xfrm>
            <a:off x="8304686" y="4100140"/>
            <a:ext cx="2977374" cy="91804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995B7C49-45B7-40F4-8EE8-73EA0D428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58" t="25770" r="55869" b="59265"/>
          <a:stretch/>
        </p:blipFill>
        <p:spPr>
          <a:xfrm>
            <a:off x="5424402" y="5318454"/>
            <a:ext cx="4466850" cy="124820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CDD27B2F-55D9-4A72-831D-B321E2E3F9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25" t="6748" r="68408" b="84721"/>
          <a:stretch/>
        </p:blipFill>
        <p:spPr>
          <a:xfrm>
            <a:off x="5154127" y="4100140"/>
            <a:ext cx="2814333" cy="9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1904008454335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190400850902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sj\AppData\Local\Temp\1\Templafy\PowerPointVsto\Assets\42c8995a-6438-4e83-8baf-4545a40326a2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190400852933636"/>
</p:tagLst>
</file>

<file path=ppt/theme/theme1.xml><?xml version="1.0" encoding="utf-8"?>
<a:theme xmlns:a="http://schemas.openxmlformats.org/drawingml/2006/main" name="SDU">
  <a:themeElements>
    <a:clrScheme name="Custom 1">
      <a:dk1>
        <a:srgbClr val="000000"/>
      </a:dk1>
      <a:lt1>
        <a:srgbClr val="FFFFFF"/>
      </a:lt1>
      <a:dk2>
        <a:srgbClr val="473729"/>
      </a:dk2>
      <a:lt2>
        <a:srgbClr val="EFE5D1"/>
      </a:lt2>
      <a:accent1>
        <a:srgbClr val="4E5B31"/>
      </a:accent1>
      <a:accent2>
        <a:srgbClr val="789D4A"/>
      </a:accent2>
      <a:accent3>
        <a:srgbClr val="AEB862"/>
      </a:accent3>
      <a:accent4>
        <a:srgbClr val="862633"/>
      </a:accent4>
      <a:accent5>
        <a:srgbClr val="D05A57"/>
      </a:accent5>
      <a:accent6>
        <a:srgbClr val="D38235"/>
      </a:accent6>
      <a:hlink>
        <a:srgbClr val="333333"/>
      </a:hlink>
      <a:folHlink>
        <a:srgbClr val="954F72"/>
      </a:folHlink>
    </a:clrScheme>
    <a:fontScheme name="Master PP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6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custClrLst>
    <a:custClr name="Grøn 1">
      <a:srgbClr val="4E5B31"/>
    </a:custClr>
    <a:custClr name="Grøn 2">
      <a:srgbClr val="789D4A"/>
    </a:custClr>
    <a:custClr name="Grøn 3">
      <a:srgbClr val="AEB862"/>
    </a:custClr>
    <a:custClr name="Grøn 4">
      <a:srgbClr val="EAE7B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Orange 1">
      <a:srgbClr val="D38235"/>
    </a:custClr>
    <a:custClr name="Orange 2">
      <a:srgbClr val="E0A526"/>
    </a:custClr>
    <a:custClr name="Orange 3">
      <a:srgbClr val="EED484"/>
    </a:custClr>
    <a:custClr name="Orange 4">
      <a:srgbClr val="FCF0C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ød 1">
      <a:srgbClr val="862633"/>
    </a:custClr>
    <a:custClr name="Rød 2">
      <a:srgbClr val="D05A57"/>
    </a:custClr>
    <a:custClr name="Rød 3">
      <a:srgbClr val="E1BBB4"/>
    </a:custClr>
    <a:custClr name="Rød 4">
      <a:srgbClr val="F4E2D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run 1">
      <a:srgbClr val="473729"/>
    </a:custClr>
    <a:custClr name="Brun 2">
      <a:srgbClr val="946037"/>
    </a:custClr>
    <a:custClr name="Brun 3">
      <a:srgbClr val="DDCBA4"/>
    </a:custClr>
    <a:custClr name="Brun 4">
      <a:srgbClr val="EFE5D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ort">
      <a:srgbClr val="000000"/>
    </a:custClr>
    <a:custClr name="Hvid">
      <a:srgbClr val="FFFFFF"/>
    </a:custClr>
  </a:custClrLst>
  <a:extLst>
    <a:ext uri="{05A4C25C-085E-4340-85A3-A5531E510DB2}">
      <thm15:themeFamily xmlns:thm15="http://schemas.microsoft.com/office/thememl/2012/main" name="SDU widescreen.potx" id="{1C4F8E8D-0334-4267-96F7-9CAC143C1229}" vid="{6887ADA9-E5D5-4F4B-ACE2-4324069191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Widescreen</PresentationFormat>
  <Paragraphs>128</Paragraphs>
  <Slides>18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2" baseType="lpstr">
      <vt:lpstr>Arial</vt:lpstr>
      <vt:lpstr>Gill Sans</vt:lpstr>
      <vt:lpstr>Gill Sans MT</vt:lpstr>
      <vt:lpstr>SDU</vt:lpstr>
      <vt:lpstr>Forside</vt:lpstr>
      <vt:lpstr>SDU RIO på SDU Slagelse - iværksætteri, erhvervslivssamarbejde og karriere. </vt:lpstr>
      <vt:lpstr>Projektorienteret forløb: Hvorfor?</vt:lpstr>
      <vt:lpstr>Hvordan finder jeg en praktikplads?</vt:lpstr>
      <vt:lpstr>SDU’s jobbank: jobbank.sdu.dk  </vt:lpstr>
      <vt:lpstr>PowerPoint-præsentation</vt:lpstr>
      <vt:lpstr>PowerPoint-præsentation</vt:lpstr>
      <vt:lpstr>OBS</vt:lpstr>
      <vt:lpstr>Søg praktikplads uopfordret</vt:lpstr>
      <vt:lpstr>Hvad vil du gerne have ud af et projektorienteret forløb?</vt:lpstr>
      <vt:lpstr>Hvad kan du bruge karrierevejledningen til?</vt:lpstr>
      <vt:lpstr>PowerPoint-præsentation</vt:lpstr>
      <vt:lpstr>SDU’s podcast: Karriereland </vt:lpstr>
      <vt:lpstr>Få mere ud af dit projektorienteret forløb</vt:lpstr>
      <vt:lpstr>PowerPoint-præsentation</vt:lpstr>
      <vt:lpstr>PowerPoint-præsentation</vt:lpstr>
      <vt:lpstr>PowerPoint-præsentation</vt:lpstr>
      <vt:lpstr>Kontakt SDU RIO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2020-09-29T07:20:49Z</dcterms:created>
  <dcterms:modified xsi:type="dcterms:W3CDTF">2023-02-27T12:12:45Z</dcterms:modified>
</cp:coreProperties>
</file>