
<file path=[Content_Types].xml><?xml version="1.0" encoding="utf-8"?>
<Types xmlns="http://schemas.openxmlformats.org/package/2006/content-types">
  <Default Extension="bin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media/image2.bin" ContentType="image/png"/>
  <Override PartName="/ppt/media/image4.bin" ContentType="image/png"/>
  <Override PartName="/ppt/media/image5.bin" ContentType="image/png"/>
  <Override PartName="/ppt/media/image6.bin" ContentType="image/png"/>
  <Override PartName="/ppt/media/image7.bin" ContentType="image/png"/>
  <Override PartName="/ppt/media/image8.bin" ContentType="image/png"/>
  <Override PartName="/ppt/media/image9.bin" ContentType="image/png"/>
  <Override PartName="/ppt/media/image10.bin" ContentType="image/pn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9" r:id="rId2"/>
    <p:sldId id="625" r:id="rId3"/>
    <p:sldId id="629" r:id="rId4"/>
    <p:sldId id="628" r:id="rId5"/>
    <p:sldId id="630" r:id="rId6"/>
    <p:sldId id="631" r:id="rId7"/>
    <p:sldId id="633" r:id="rId8"/>
    <p:sldId id="634" r:id="rId9"/>
    <p:sldId id="621" r:id="rId10"/>
    <p:sldId id="594" r:id="rId11"/>
    <p:sldId id="581" r:id="rId12"/>
    <p:sldId id="598" r:id="rId13"/>
    <p:sldId id="612" r:id="rId14"/>
    <p:sldId id="582" r:id="rId15"/>
    <p:sldId id="584" r:id="rId16"/>
    <p:sldId id="637" r:id="rId17"/>
    <p:sldId id="639" r:id="rId18"/>
    <p:sldId id="64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2" autoAdjust="0"/>
    <p:restoredTop sz="94249" autoAdjust="0"/>
  </p:normalViewPr>
  <p:slideViewPr>
    <p:cSldViewPr snapToGrid="0" showGuide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28/02/2023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>
              <a:latin typeface="Gill Sans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27" y="1314000"/>
            <a:ext cx="6099463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357"/>
            <a:ext cx="2505600" cy="180085"/>
          </a:xfrm>
        </p:spPr>
        <p:txBody>
          <a:bodyPr/>
          <a:lstStyle/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1"/>
            <a:ext cx="25056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868450"/>
            <a:ext cx="32355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Billede 9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5434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50601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5434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1023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41175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1023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90800"/>
            <a:ext cx="8532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53832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820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5186700" y="6460568"/>
            <a:ext cx="25056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0501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88227"/>
            <a:ext cx="3064871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2985"/>
            <a:ext cx="6099463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7800" y="6127200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604279"/>
            <a:ext cx="32355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7" name="Billede 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74211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0" y="1989138"/>
            <a:ext cx="3809511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8" y="1989138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4705836" y="1989137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564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6" name="OFF_institute_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93051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800" y="1989138"/>
            <a:ext cx="3809510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5032799" y="2583181"/>
            <a:ext cx="3717063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1210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3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505810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91449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319088" y="1840105"/>
            <a:ext cx="174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03610" y="469252"/>
            <a:ext cx="8532019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5251110" y="3572293"/>
            <a:ext cx="1847704" cy="1292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5251111" y="1840105"/>
            <a:ext cx="184770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2838367" y="1840106"/>
            <a:ext cx="174985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2838367" y="2736739"/>
            <a:ext cx="1749855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327775" y="3578989"/>
            <a:ext cx="1847704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332934" y="5020343"/>
            <a:ext cx="1749855" cy="10002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4627960" y="4667918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151909" y="5717371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8924" y="3064798"/>
            <a:ext cx="411996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9894" y="2912439"/>
            <a:ext cx="25305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008924" y="3819277"/>
            <a:ext cx="272785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29894" y="2032669"/>
            <a:ext cx="196613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08924" y="4502402"/>
            <a:ext cx="45927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008924" y="5546139"/>
            <a:ext cx="41043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423306" y="3356021"/>
            <a:ext cx="269771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7335"/>
            <a:ext cx="3064871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November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Informationsmøde om HA Bachelorprojekt  FO2016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66E8-A2CB-4362-938F-C0612C67D12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37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November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Informationsmøde om HA Bachelorprojekt  FO2016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7355-ACFE-468A-9D51-57FC8592143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2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USR_name"/>
          <p:cNvSpPr/>
          <p:nvPr userDrawn="1"/>
        </p:nvSpPr>
        <p:spPr>
          <a:xfrm>
            <a:off x="307800" y="6127200"/>
            <a:ext cx="25056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Jan Møller Jensen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Institut for Marketing &amp; Management</a:t>
            </a:r>
          </a:p>
        </p:txBody>
      </p:sp>
      <p:pic>
        <p:nvPicPr>
          <p:cNvPr id="13" name="Billede 12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" y="1"/>
            <a:ext cx="9128801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29" y="1990800"/>
            <a:ext cx="8532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307800" y="6569967"/>
            <a:ext cx="25056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5186700" y="6172958"/>
            <a:ext cx="25056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800" y="6393601"/>
            <a:ext cx="32355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8" r:id="rId8"/>
    <p:sldLayoutId id="2147483665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49" r:id="rId20"/>
    <p:sldLayoutId id="2147483650" r:id="rId21"/>
    <p:sldLayoutId id="2147483651" r:id="rId22"/>
    <p:sldLayoutId id="2147483652" r:id="rId23"/>
    <p:sldLayoutId id="2147483653" r:id="rId24"/>
    <p:sldLayoutId id="2147483654" r:id="rId25"/>
    <p:sldLayoutId id="2147483655" r:id="rId26"/>
    <p:sldLayoutId id="2147483656" r:id="rId27"/>
    <p:sldLayoutId id="2147483657" r:id="rId28"/>
    <p:sldLayoutId id="2147483658" r:id="rId29"/>
    <p:sldLayoutId id="2147483664" r:id="rId30"/>
    <p:sldLayoutId id="2147483679" r:id="rId31"/>
    <p:sldLayoutId id="2147483680" r:id="rId32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mitsdu.dk/da/mit_studie/bachelor/ha_slagelse/uddannelsens-opbygning/seminar" TargetMode="Externa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mitsdu.dk/da/mit_studie/bachelor/ha_slagelse/ansoegninger-og-blanketter/merit" TargetMode="Externa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mitsdu.dk/da/mit_studie/bachelor/ha_slagelse/uddannelsens-opbygning/projektorienteretforloeb" TargetMode="Externa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056" y="2479937"/>
            <a:ext cx="6119812" cy="2057139"/>
          </a:xfrm>
        </p:spPr>
        <p:txBody>
          <a:bodyPr/>
          <a:lstStyle/>
          <a:p>
            <a:pPr algn="ctr" eaLnBrk="1" hangingPunct="1"/>
            <a:r>
              <a:rPr lang="en-GB" altLang="en-US" sz="7200" dirty="0">
                <a:solidFill>
                  <a:srgbClr val="FF0000"/>
                </a:solidFill>
              </a:rPr>
              <a:t>5. semester</a:t>
            </a:r>
            <a:br>
              <a:rPr lang="en-GB" altLang="en-US" sz="7200" dirty="0">
                <a:solidFill>
                  <a:srgbClr val="FF0000"/>
                </a:solidFill>
              </a:rPr>
            </a:br>
            <a:r>
              <a:rPr lang="en-GB" altLang="en-US" sz="7200" dirty="0" err="1">
                <a:solidFill>
                  <a:srgbClr val="FF0000"/>
                </a:solidFill>
              </a:rPr>
              <a:t>efterår</a:t>
            </a:r>
            <a:r>
              <a:rPr lang="en-GB" altLang="en-US" sz="7200" dirty="0">
                <a:solidFill>
                  <a:srgbClr val="FF0000"/>
                </a:solidFill>
              </a:rPr>
              <a:t> 2023</a:t>
            </a:r>
          </a:p>
        </p:txBody>
      </p:sp>
      <p:pic>
        <p:nvPicPr>
          <p:cNvPr id="11267" name="Picture 4" descr="graat_logo-aeb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1752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3902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09809-EC0C-4EC6-807C-7FDCC3098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1" y="461989"/>
            <a:ext cx="8842311" cy="796360"/>
          </a:xfrm>
        </p:spPr>
        <p:txBody>
          <a:bodyPr/>
          <a:lstStyle/>
          <a:p>
            <a:r>
              <a:rPr lang="da-DK" sz="1600" dirty="0">
                <a:hlinkClick r:id="rId2"/>
              </a:rPr>
              <a:t>https://mitsdu.dk/da/mit_studie/bachelor/ha_slagelse/uddannelsens-opbygning/seminar</a:t>
            </a:r>
            <a:endParaRPr lang="da-DK" sz="160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FF7DED0-C4DC-4D5C-B211-85B8F69D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A7411B6-B486-8816-52F3-A51DE3B5D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92" y="859561"/>
            <a:ext cx="5662326" cy="3349545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6051254E-CF5D-E5B3-E2D4-CB3001D57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101" y="2094278"/>
            <a:ext cx="6683798" cy="3904161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05481FAA-18F1-606D-C4B4-B7C89FFC39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3224" y="2591787"/>
            <a:ext cx="8049748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Erhvervsøkonomisk Seminar</a:t>
            </a:r>
            <a:br>
              <a:rPr lang="da-DK" dirty="0">
                <a:solidFill>
                  <a:srgbClr val="FF0000"/>
                </a:solidFill>
              </a:rPr>
            </a:br>
            <a:r>
              <a:rPr lang="da-DK" sz="3200" b="0" i="1" dirty="0"/>
              <a:t>Færdigheder fra fagbeskrivelsen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Formulere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problemstilling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(velstruktureret, præcis, entydig, realistisk) og tilhørende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undersøgelsesspørgsmål 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Identificere, udvælge og begrunde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teoretisk referenceramme</a:t>
            </a:r>
            <a:r>
              <a:rPr lang="da-DK" sz="2400" dirty="0">
                <a:solidFill>
                  <a:srgbClr val="0070C0"/>
                </a:solidFill>
                <a:ea typeface="ヒラギノ角ゴ ProN W3" pitchFamily="-84" charset="-128"/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Anvende</a:t>
            </a:r>
            <a:r>
              <a:rPr lang="da-DK" sz="2400" dirty="0">
                <a:solidFill>
                  <a:srgbClr val="0070C0"/>
                </a:solidFill>
                <a:ea typeface="ヒラギノ角ゴ ProN W3" pitchFamily="-84" charset="-128"/>
              </a:rPr>
              <a:t>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viden</a:t>
            </a:r>
            <a:r>
              <a:rPr lang="da-DK" sz="2400" dirty="0">
                <a:solidFill>
                  <a:srgbClr val="0070C0"/>
                </a:solidFill>
                <a:ea typeface="ヒラギノ角ゴ ProN W3" pitchFamily="-84" charset="-128"/>
              </a:rPr>
              <a:t> 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i forhold til den valgte problemstilling og vurdere behovet for yderligere viden/information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Opstille og gennemføre en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analyse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(undersøgelse) ved anvendelse af teoretiske og/eller empiriske metoder, der lever op til de faglige standarder inden for området.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Præsentere</a:t>
            </a:r>
            <a:r>
              <a:rPr lang="da-DK" sz="2400" dirty="0">
                <a:solidFill>
                  <a:srgbClr val="0070C0"/>
                </a:solidFill>
                <a:ea typeface="ヒラギノ角ゴ ProN W3" pitchFamily="-84" charset="-128"/>
              </a:rPr>
              <a:t> 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resultater og dokumentation og reflektere over kvalitet og generaliserbarhed (rapport og forsvar)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a-DK" sz="24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8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Erhvervsøkonomisk Seminar</a:t>
            </a:r>
            <a:br>
              <a:rPr lang="da-DK" dirty="0">
                <a:solidFill>
                  <a:srgbClr val="FF0000"/>
                </a:solidFill>
              </a:rPr>
            </a:br>
            <a:r>
              <a:rPr lang="da-DK" sz="3200" b="0" i="1" dirty="0"/>
              <a:t>Undervisningsform fra fagbeskrivelsen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9" y="1990800"/>
            <a:ext cx="8532000" cy="432611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Fire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workshops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(september, oktober, oktober, november):</a:t>
            </a:r>
          </a:p>
          <a:p>
            <a:pPr marL="702900" lvl="1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rgbClr val="000000"/>
                </a:solidFill>
                <a:ea typeface="ヒラギノ角ゴ ProN W3" pitchFamily="-84" charset="-128"/>
              </a:rPr>
              <a:t>Præsentation af materiale og feedback fra andre grupper</a:t>
            </a:r>
          </a:p>
          <a:p>
            <a:pPr marL="702900" lvl="1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000" b="1" dirty="0">
                <a:solidFill>
                  <a:srgbClr val="FF0000"/>
                </a:solidFill>
                <a:ea typeface="ヒラギノ角ゴ ProN W3" pitchFamily="-84" charset="-128"/>
              </a:rPr>
              <a:t>Mødepligt!</a:t>
            </a:r>
          </a:p>
          <a:p>
            <a:pPr lvl="1" indent="0">
              <a:lnSpc>
                <a:spcPct val="100000"/>
              </a:lnSpc>
              <a:spcBef>
                <a:spcPts val="300"/>
              </a:spcBef>
              <a:buNone/>
            </a:pPr>
            <a:endParaRPr lang="da-DK" sz="2000" b="1" dirty="0">
              <a:solidFill>
                <a:srgbClr val="FF0000"/>
              </a:solidFill>
              <a:ea typeface="ヒラギノ角ゴ ProN W3" pitchFamily="-84" charset="-128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Vejledning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fra vejleder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endParaRPr lang="da-DK" sz="24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Skriftlig </a:t>
            </a: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opgave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afleveres (ultimo november)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da-DK" sz="24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0070C0"/>
                </a:solidFill>
                <a:ea typeface="ヒラギノ角ゴ ProN W3" pitchFamily="-84" charset="-128"/>
              </a:rPr>
              <a:t>Seminarmøde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(december) </a:t>
            </a:r>
          </a:p>
          <a:p>
            <a:pPr marL="702900" lvl="1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rgbClr val="000000"/>
                </a:solidFill>
                <a:ea typeface="ヒラギノ角ゴ ProN W3" pitchFamily="-84" charset="-128"/>
              </a:rPr>
              <a:t>Præsentation, forsvar og </a:t>
            </a:r>
            <a:r>
              <a:rPr lang="da-DK" sz="2000" dirty="0" err="1">
                <a:solidFill>
                  <a:srgbClr val="000000"/>
                </a:solidFill>
                <a:ea typeface="ヒラギノ角ゴ ProN W3" pitchFamily="-84" charset="-128"/>
              </a:rPr>
              <a:t>opponering</a:t>
            </a:r>
            <a:endParaRPr lang="da-DK" sz="20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 marL="702900" lvl="1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000" b="1" dirty="0">
                <a:solidFill>
                  <a:srgbClr val="FF0000"/>
                </a:solidFill>
                <a:ea typeface="ヒラギノ角ゴ ProN W3" pitchFamily="-84" charset="-128"/>
              </a:rPr>
              <a:t>Mødepligt!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da-DK" sz="24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2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344487" y="249238"/>
            <a:ext cx="8447087" cy="11430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Tilmelding og tildeling af vejleder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>
          <a:xfrm>
            <a:off x="453230" y="1396206"/>
            <a:ext cx="8544996" cy="4065588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gruppe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fagområde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to emneforslag (prioriteret)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Overvej om I vil kunne skrive på engelsk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En fra gruppen udfylder blanketten på hjemmesiden </a:t>
            </a:r>
            <a:r>
              <a:rPr lang="da-DK" altLang="da-DK" sz="2400" b="1" dirty="0">
                <a:solidFill>
                  <a:srgbClr val="FF0000"/>
                </a:solidFill>
              </a:rPr>
              <a:t>(senest 1. maj) </a:t>
            </a:r>
            <a:r>
              <a:rPr lang="da-DK" altLang="da-DK" sz="2400" dirty="0"/>
              <a:t>med alles data og emner. </a:t>
            </a:r>
            <a:r>
              <a:rPr lang="da-DK" altLang="da-DK" sz="2400" b="1" dirty="0">
                <a:solidFill>
                  <a:srgbClr val="FF0000"/>
                </a:solidFill>
              </a:rPr>
              <a:t>Husk at trykke send!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b="1" dirty="0">
                <a:solidFill>
                  <a:srgbClr val="FF0000"/>
                </a:solidFill>
              </a:rPr>
              <a:t>Husk</a:t>
            </a:r>
            <a:r>
              <a:rPr lang="da-DK" altLang="da-DK" sz="2400" dirty="0"/>
              <a:t> at tilmelde dig til faget ved fagtilmeldingen (</a:t>
            </a:r>
            <a:r>
              <a:rPr lang="da-DK" altLang="da-DK" sz="2400" b="1" dirty="0">
                <a:solidFill>
                  <a:srgbClr val="FF0000"/>
                </a:solidFill>
              </a:rPr>
              <a:t>20.-30. maj</a:t>
            </a:r>
            <a:r>
              <a:rPr lang="da-DK" altLang="da-DK" sz="2400" dirty="0"/>
              <a:t>)</a:t>
            </a:r>
            <a:endParaRPr lang="da-DK" altLang="da-DK" sz="2000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Når emnet er godkendt, får I tildelt en vejleder.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Foreløbig titel og problemformulering skal udfyldes på blanketten med vejlederen </a:t>
            </a:r>
            <a:r>
              <a:rPr lang="da-DK" altLang="da-DK" sz="2400" b="1" dirty="0">
                <a:solidFill>
                  <a:srgbClr val="FF0000"/>
                </a:solidFill>
              </a:rPr>
              <a:t>(senest 1. oktober)</a:t>
            </a:r>
          </a:p>
        </p:txBody>
      </p:sp>
    </p:spTree>
    <p:extLst>
      <p:ext uri="{BB962C8B-B14F-4D97-AF65-F5344CB8AC3E}">
        <p14:creationId xmlns:p14="http://schemas.microsoft.com/office/powerpoint/2010/main" val="32245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Vælg først fagområde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11" y="1503400"/>
            <a:ext cx="8532000" cy="3851200"/>
          </a:xfrm>
        </p:spPr>
        <p:txBody>
          <a:bodyPr/>
          <a:lstStyle/>
          <a:p>
            <a:pPr>
              <a:buNone/>
            </a:pPr>
            <a:r>
              <a:rPr lang="da-DK" sz="2400" dirty="0"/>
              <a:t>Fra listen på hjemmesiden</a:t>
            </a:r>
          </a:p>
          <a:p>
            <a:pPr marL="702900" lvl="1" indent="-342900"/>
            <a:r>
              <a:rPr lang="da-DK" sz="2000" dirty="0"/>
              <a:t>Regnskab</a:t>
            </a:r>
          </a:p>
          <a:p>
            <a:pPr marL="702900" lvl="1" indent="-342900"/>
            <a:r>
              <a:rPr lang="da-DK" sz="2000" dirty="0"/>
              <a:t>Finansiering</a:t>
            </a:r>
          </a:p>
          <a:p>
            <a:pPr marL="702900" lvl="1" indent="-342900"/>
            <a:r>
              <a:rPr lang="da-DK" sz="2000" dirty="0"/>
              <a:t>Operations and Supply Chain Management</a:t>
            </a:r>
          </a:p>
          <a:p>
            <a:pPr marL="702900" lvl="1" indent="-342900"/>
            <a:r>
              <a:rPr lang="da-DK" sz="2000" dirty="0"/>
              <a:t>Organisationsadfærd og Human Resource Management</a:t>
            </a:r>
          </a:p>
          <a:p>
            <a:pPr marL="702900" lvl="1" indent="-342900"/>
            <a:r>
              <a:rPr lang="da-DK" sz="2000" dirty="0"/>
              <a:t>Organisationsstruktur og Strategi</a:t>
            </a:r>
          </a:p>
          <a:p>
            <a:pPr marL="702900" lvl="1" indent="-342900"/>
            <a:r>
              <a:rPr lang="da-DK" sz="2000" dirty="0"/>
              <a:t>B2C marketing og Kommunikation</a:t>
            </a:r>
          </a:p>
          <a:p>
            <a:pPr marL="702900" lvl="1" indent="-342900"/>
            <a:r>
              <a:rPr lang="da-DK" sz="2000" dirty="0"/>
              <a:t>B2B marketing og International Business</a:t>
            </a:r>
          </a:p>
          <a:p>
            <a:pPr marL="702900" lvl="1" indent="-342900"/>
            <a:r>
              <a:rPr lang="da-DK" sz="2000" dirty="0"/>
              <a:t>Innovation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82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Vælg så emne(r)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11" y="1386793"/>
            <a:ext cx="8532000" cy="4510668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Vælg ud fra interesser, evner og evt. karriereønsker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Forhåndsgodkendte emner på hjemmesiden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Vær realistisk med hensyn til ambitioner, ressourcer og tid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Der skal angives to emneønsker på tilmeldingsblanketten.</a:t>
            </a:r>
          </a:p>
          <a:p>
            <a:pPr>
              <a:buNone/>
            </a:pPr>
            <a:endParaRPr lang="da-D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a-DK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I selv formulerer emne</a:t>
            </a: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indent="0">
              <a:buNone/>
            </a:pPr>
            <a:r>
              <a:rPr lang="da-DK" sz="2000" dirty="0"/>
              <a:t>Mindst 5-10 linjer, der beskriver problemstillingen, herunder eventuelt forslag til teoretisk ramme og data og metode for empirisk undersøgelse. Gerne med stikord, pensumlitteratur eller andet der specificerer emneområdet. </a:t>
            </a:r>
          </a:p>
          <a:p>
            <a:pPr>
              <a:lnSpc>
                <a:spcPct val="150000"/>
              </a:lnSpc>
              <a:buNone/>
              <a:defRPr/>
            </a:pPr>
            <a:endParaRPr lang="da-D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1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9E595-0722-D982-73A9-13433E32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Valgfag udbudt i Slagelse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AF29BB-8FCC-0F95-4EDE-44E4DC21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9" y="1990800"/>
            <a:ext cx="8532000" cy="4688296"/>
          </a:xfrm>
        </p:spPr>
        <p:txBody>
          <a:bodyPr/>
          <a:lstStyle/>
          <a:p>
            <a:pPr>
              <a:buNone/>
            </a:pPr>
            <a:r>
              <a:rPr lang="da-DK" altLang="da-DK" sz="2400" b="1" dirty="0">
                <a:solidFill>
                  <a:srgbClr val="FF0000"/>
                </a:solidFill>
              </a:rPr>
              <a:t>Fagtilmeldingen (20.-30. maj</a:t>
            </a:r>
            <a:r>
              <a:rPr lang="da-DK" altLang="da-DK" sz="2400" dirty="0"/>
              <a:t>)</a:t>
            </a:r>
          </a:p>
          <a:p>
            <a:pPr>
              <a:buNone/>
            </a:pPr>
            <a:r>
              <a:rPr lang="da-DK" altLang="da-DK" sz="2400" dirty="0"/>
              <a:t>Foreløbig liste: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Videregående årsregnskab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International Business Management and Strategies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Performancemåling og evaluering (til GE)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Supply Chain Management / Driftsøkonomi (til HRM)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Markedskommunikation og virksomhedsstrategi i praksis (fællescase)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Branding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Krisekommunikation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altLang="da-DK" sz="2400" dirty="0"/>
              <a:t>Iværksætteri teori og praksis</a:t>
            </a:r>
          </a:p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8016AD1-7ED6-175F-1186-3A0322A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6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92997-63F1-F938-0A1D-B5EF8B20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Merit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CD4000-8E74-0FEF-8F5C-07A07EE6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Godkendelse af aktiviteter ved andre uddannelsesinstitutioner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SDU (fx fag udbudt i Odense eller Kolding)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Andre danske uddannelsesinstitutioner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Udenlandske institutioner. </a:t>
            </a:r>
          </a:p>
          <a:p>
            <a:endParaRPr lang="da-DK" dirty="0"/>
          </a:p>
          <a:p>
            <a:r>
              <a:rPr lang="da-DK" dirty="0"/>
              <a:t>Du skal søge forhåndstilsagn inden faget tages og om endelig godkendelse, når du bestået forløbet.</a:t>
            </a:r>
          </a:p>
          <a:p>
            <a:endParaRPr lang="da-DK" dirty="0"/>
          </a:p>
          <a:p>
            <a:pPr algn="ctr"/>
            <a:r>
              <a:rPr lang="da-DK" sz="2000" b="1" dirty="0">
                <a:solidFill>
                  <a:srgbClr val="0070C0"/>
                </a:solidFill>
              </a:rPr>
              <a:t>Meget mere information på mitsdu.dk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6805BB0-C106-0BF5-79C1-C11EC1FD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81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254AA-8A9C-1BC9-AD1A-1F9F78C0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600" dirty="0">
                <a:hlinkClick r:id="rId2"/>
              </a:rPr>
              <a:t>https://mitsdu.dk/da/mit_studie/bachelor/ha_slagelse/ansoegninger-og-blanketter/merit</a:t>
            </a:r>
            <a:endParaRPr lang="da-DK" sz="1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3CA4A4-FA46-C7D5-13EA-C075BB1A3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F2E79C-941A-8FDA-CBB8-7A87C233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E7E91D3-DBFA-B8B0-AF1F-67A4934D6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11" y="1016000"/>
            <a:ext cx="9144000" cy="497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9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E6A4F-E04E-B94E-AB3B-5205C916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Muligheder på 5. semester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888201-3718-F1BC-323F-DF3DA92D4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Projektorienteret Forløb (”praktik”)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Erhvervsøkonomisk Seminar</a:t>
            </a:r>
          </a:p>
          <a:p>
            <a:pPr>
              <a:buNone/>
            </a:pPr>
            <a:r>
              <a:rPr lang="da-DK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Valgfag i Slagelse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Merit</a:t>
            </a:r>
          </a:p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CF17BA2-E84F-8F89-9D9C-400C5FAE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Projektorienteret Forløb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Praktiklignende ophold i en virksomhed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Tæller 10 </a:t>
            </a:r>
            <a:r>
              <a:rPr lang="da-DK" sz="2400" dirty="0" err="1"/>
              <a:t>ects</a:t>
            </a:r>
            <a:r>
              <a:rPr lang="da-DK" sz="2400" dirty="0"/>
              <a:t> (= 270 arbejdstimer).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Man skal også skrive en rapport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Men – ikke bare ”gratis arbejdskraft”.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>
              <a:buNone/>
            </a:pPr>
            <a:r>
              <a:rPr lang="da-DK" sz="2400" b="1" dirty="0">
                <a:solidFill>
                  <a:srgbClr val="0070C0"/>
                </a:solidFill>
              </a:rPr>
              <a:t>          Meget mere information på mitsdu.dk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9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2F71B-A1C2-4311-9202-4230CB7E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11" y="453600"/>
            <a:ext cx="8532000" cy="562400"/>
          </a:xfrm>
        </p:spPr>
        <p:txBody>
          <a:bodyPr/>
          <a:lstStyle/>
          <a:p>
            <a:r>
              <a:rPr lang="da-DK" sz="1600" dirty="0">
                <a:hlinkClick r:id="rId2"/>
              </a:rPr>
              <a:t>https://mitsdu.dk/da/mit_studie/bachelor/ha_slagelse/uddannelsens-opbygning/projektorienteretforloeb</a:t>
            </a:r>
            <a:endParaRPr lang="da-DK" sz="160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2150FBC-FFD1-4FE2-93AC-9E6EDCA6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3" name="Pladsholder til indhold 6">
            <a:extLst>
              <a:ext uri="{FF2B5EF4-FFF2-40B4-BE49-F238E27FC236}">
                <a16:creationId xmlns:a16="http://schemas.microsoft.com/office/drawing/2014/main" id="{1256AFB2-E68A-4DBF-8DF0-16B770BE8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9575" y="874990"/>
            <a:ext cx="5714656" cy="3851275"/>
          </a:xfr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602A53CD-1DE3-301C-CF0C-41859C2E21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6823" y="4058856"/>
            <a:ext cx="4294815" cy="242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1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5C1CCD-A86B-4A35-ADED-4BE900AB7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Arbejdsopgaverne, som skal aftales med vejleder og virksomheden, kan bestå af </a:t>
            </a:r>
            <a:r>
              <a:rPr lang="da-DK" b="1" dirty="0">
                <a:solidFill>
                  <a:srgbClr val="0070C0"/>
                </a:solidFill>
              </a:rPr>
              <a:t>løsning af </a:t>
            </a:r>
            <a:r>
              <a:rPr lang="da-DK" dirty="0"/>
              <a:t>én stor opgave eller løsning af flere mindre </a:t>
            </a:r>
            <a:r>
              <a:rPr lang="da-DK" b="1" dirty="0">
                <a:solidFill>
                  <a:srgbClr val="0070C0"/>
                </a:solidFill>
              </a:rPr>
              <a:t>opgaver.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Den studerende skal lære, hvordan man kan </a:t>
            </a:r>
            <a:r>
              <a:rPr lang="da-DK" b="1" dirty="0">
                <a:solidFill>
                  <a:srgbClr val="0070C0"/>
                </a:solidFill>
              </a:rPr>
              <a:t>anvende teori og metode </a:t>
            </a:r>
            <a:r>
              <a:rPr lang="da-DK" dirty="0"/>
              <a:t>til kritisk at analysere velegnede problemstillinger.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Tidsforbrug i virksomheden svarende til ca. 190 timer (ca. 26 hele arbejdsdage).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Forløbet afsluttes med en </a:t>
            </a:r>
            <a:r>
              <a:rPr lang="da-DK" dirty="0" err="1"/>
              <a:t>projekt-rapport</a:t>
            </a:r>
            <a:r>
              <a:rPr lang="da-DK" dirty="0"/>
              <a:t>, der skal dokumentere </a:t>
            </a:r>
            <a:r>
              <a:rPr lang="da-DK" b="1" dirty="0">
                <a:solidFill>
                  <a:srgbClr val="0070C0"/>
                </a:solidFill>
              </a:rPr>
              <a:t>problemløsning</a:t>
            </a:r>
            <a:r>
              <a:rPr lang="da-DK" dirty="0"/>
              <a:t> og </a:t>
            </a:r>
            <a:r>
              <a:rPr lang="da-DK" b="1" dirty="0">
                <a:solidFill>
                  <a:srgbClr val="0070C0"/>
                </a:solidFill>
              </a:rPr>
              <a:t>refleksion</a:t>
            </a:r>
            <a:r>
              <a:rPr lang="da-DK" dirty="0"/>
              <a:t>. 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B514251-3521-4312-8AFA-E43EB497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AD152BC-AA94-4E32-BC39-13D87F90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</p:spPr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Projektorienteret Forløb</a:t>
            </a:r>
            <a:br>
              <a:rPr lang="da-DK" dirty="0">
                <a:solidFill>
                  <a:srgbClr val="FF0000"/>
                </a:solidFill>
              </a:rPr>
            </a:br>
            <a:r>
              <a:rPr lang="da-DK" sz="3200" b="0" i="1" dirty="0"/>
              <a:t>Undervisningsform fra fagbeskrivelsen</a:t>
            </a:r>
          </a:p>
        </p:txBody>
      </p:sp>
    </p:spTree>
    <p:extLst>
      <p:ext uri="{BB962C8B-B14F-4D97-AF65-F5344CB8AC3E}">
        <p14:creationId xmlns:p14="http://schemas.microsoft.com/office/powerpoint/2010/main" val="296101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344487" y="249238"/>
            <a:ext cx="8447087" cy="11430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Tilmelding og tildeling af vejleder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>
          <a:xfrm>
            <a:off x="453230" y="1396206"/>
            <a:ext cx="8544996" cy="4903926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virksomhed og tal om arbejdsopgaver (omfang, type)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Fremlæg virksomhed og arbejdsopgaver til godkendelse hos  mig (Birgitte Sloth bsl@sam.sdu.dk)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Fagtilmeldingen (</a:t>
            </a:r>
            <a:r>
              <a:rPr lang="da-DK" altLang="da-DK" sz="2400" b="1" dirty="0">
                <a:solidFill>
                  <a:srgbClr val="FF0000"/>
                </a:solidFill>
              </a:rPr>
              <a:t>20.-30. maj</a:t>
            </a:r>
            <a:r>
              <a:rPr lang="da-DK" altLang="da-DK" sz="2400" dirty="0"/>
              <a:t>)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fagområde for arbejdsopgaver og tal evt. med mulig vejleder.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Udfyld blanket til ønske om vejleder (</a:t>
            </a:r>
            <a:r>
              <a:rPr lang="da-DK" altLang="da-DK" sz="2400" b="1" dirty="0">
                <a:solidFill>
                  <a:srgbClr val="FF0000"/>
                </a:solidFill>
              </a:rPr>
              <a:t>absolut senest 15. august, meget gerne tidligere</a:t>
            </a:r>
            <a:r>
              <a:rPr lang="da-DK" altLang="da-DK" sz="2400" dirty="0"/>
              <a:t>)</a:t>
            </a:r>
          </a:p>
          <a:p>
            <a:pPr>
              <a:buNone/>
              <a:defRPr/>
            </a:pPr>
            <a:endParaRPr lang="da-DK" altLang="da-DK" sz="2400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da-DK" altLang="da-DK" sz="2400" dirty="0"/>
          </a:p>
        </p:txBody>
      </p:sp>
    </p:spTree>
    <p:extLst>
      <p:ext uri="{BB962C8B-B14F-4D97-AF65-F5344CB8AC3E}">
        <p14:creationId xmlns:p14="http://schemas.microsoft.com/office/powerpoint/2010/main" val="29617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0D32A6-8D22-4C90-B4E4-97BA5D34D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00" y="1277736"/>
            <a:ext cx="8532000" cy="3851200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A. Om arbejdsstedet: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Navn på arbejdsstedet, navn og titel på kontaktperson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Periode for dit ophold på arbejdsstedet, og antal timer per uge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Beskrivelse af det arbejde, du skal udføre.</a:t>
            </a:r>
          </a:p>
          <a:p>
            <a:endParaRPr lang="da-DK" dirty="0"/>
          </a:p>
          <a:p>
            <a:r>
              <a:rPr lang="da-DK" b="1" dirty="0">
                <a:solidFill>
                  <a:srgbClr val="0070C0"/>
                </a:solidFill>
              </a:rPr>
              <a:t>B. En foreløbig projektbeskrivelse, inklusive: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Konkrete ideer til projektopgave/-opgaver for virksomheden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Forslag til metoder og relevant litteratur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dirty="0"/>
              <a:t>Beskrivelse af, hvilke af uddannelsens fag og emner fra fag, du forventer skal bruges</a:t>
            </a:r>
          </a:p>
          <a:p>
            <a:br>
              <a:rPr lang="da-DK" dirty="0"/>
            </a:b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E909F0E-7ABB-45CB-A194-27B74D1A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82C072A-3AB6-4612-AB04-261EE267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7" y="249238"/>
            <a:ext cx="8447087" cy="11430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Vejlederaftalens to dele:</a:t>
            </a:r>
          </a:p>
        </p:txBody>
      </p:sp>
    </p:spTree>
    <p:extLst>
      <p:ext uri="{BB962C8B-B14F-4D97-AF65-F5344CB8AC3E}">
        <p14:creationId xmlns:p14="http://schemas.microsoft.com/office/powerpoint/2010/main" val="90466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344487" y="249238"/>
            <a:ext cx="8447087" cy="11430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Tilmelding og tildeling af vejleder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>
          <a:xfrm>
            <a:off x="453230" y="1396206"/>
            <a:ext cx="8544996" cy="4903926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virksomhed og tal om arbejdsopgaver (omfang, type)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Fremlæg virksomhed og arbejdsopgaver til godkendelse hos  mig (Birgitte Sloth bsl@sam.sdu.dk)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b="1" dirty="0">
                <a:solidFill>
                  <a:srgbClr val="FF0000"/>
                </a:solidFill>
              </a:rPr>
              <a:t>Tilmeld</a:t>
            </a:r>
            <a:r>
              <a:rPr lang="da-DK" altLang="da-DK" sz="2400" dirty="0"/>
              <a:t> dig valgfaget ”Projektorienteret forløb” ved fagtilmeldingen (</a:t>
            </a:r>
            <a:r>
              <a:rPr lang="da-DK" altLang="da-DK" sz="2400" b="1" dirty="0">
                <a:solidFill>
                  <a:srgbClr val="FF0000"/>
                </a:solidFill>
              </a:rPr>
              <a:t>20.-30. maj</a:t>
            </a:r>
            <a:r>
              <a:rPr lang="da-DK" altLang="da-DK" sz="2400" dirty="0"/>
              <a:t>)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fagområde for arbejdsopgaver og tal evt. med mulig vejleder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Udfyld blanket til ønske om vejleder (</a:t>
            </a:r>
            <a:r>
              <a:rPr lang="da-DK" altLang="da-DK" sz="2400" b="1" dirty="0">
                <a:solidFill>
                  <a:srgbClr val="FF0000"/>
                </a:solidFill>
              </a:rPr>
              <a:t>absolut senest 15. august, meget gerne tidligere</a:t>
            </a:r>
            <a:r>
              <a:rPr lang="da-DK" altLang="da-DK" sz="24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Sammen med vejleder og virksomhed laves en vejlederaftale (</a:t>
            </a:r>
            <a:r>
              <a:rPr lang="da-DK" altLang="da-DK" sz="2400" b="1" dirty="0">
                <a:solidFill>
                  <a:srgbClr val="FF0000"/>
                </a:solidFill>
              </a:rPr>
              <a:t>afleveres senest 1. oktober</a:t>
            </a:r>
            <a:r>
              <a:rPr lang="da-DK" altLang="da-DK" sz="2400" dirty="0"/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Rapporten (25-40 sider) afleveres, frist jf. eksamensplanen.</a:t>
            </a:r>
          </a:p>
          <a:p>
            <a:pPr>
              <a:buNone/>
              <a:defRPr/>
            </a:pPr>
            <a:endParaRPr lang="da-DK" altLang="da-DK" sz="2400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da-DK" altLang="da-DK" sz="2400" dirty="0"/>
          </a:p>
        </p:txBody>
      </p:sp>
    </p:spTree>
    <p:extLst>
      <p:ext uri="{BB962C8B-B14F-4D97-AF65-F5344CB8AC3E}">
        <p14:creationId xmlns:p14="http://schemas.microsoft.com/office/powerpoint/2010/main" val="31973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Erhvervsøkonomisk Seminar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Skriftlig opgave på 25/30 sider, der laves i grupper på 2 eller 3 personer med vejledning (seminarhold + VIP) og forsvar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Tæller 10 </a:t>
            </a:r>
            <a:r>
              <a:rPr lang="da-DK" sz="2400" dirty="0" err="1"/>
              <a:t>ects</a:t>
            </a:r>
            <a:r>
              <a:rPr lang="da-DK" sz="2400" dirty="0"/>
              <a:t> (= 270 arbejdstimer)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Inden for erhvervsøkonomi / erhvervsøkonomisk disciplin (regnskab, finansiering, organisation, marketing).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Men – ikke bare noget man ”skriver”.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>
              <a:buNone/>
            </a:pPr>
            <a:r>
              <a:rPr lang="da-DK" sz="2400" b="1" dirty="0">
                <a:solidFill>
                  <a:srgbClr val="0070C0"/>
                </a:solidFill>
              </a:rPr>
              <a:t>          Meget mere information på mitsdu.dk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5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Microsoft Office PowerPoint</Application>
  <PresentationFormat>Skærmshow 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Gill Sans</vt:lpstr>
      <vt:lpstr>Wingdings</vt:lpstr>
      <vt:lpstr>SDU</vt:lpstr>
      <vt:lpstr>5. semester efterår 2023</vt:lpstr>
      <vt:lpstr>Muligheder på 5. semester</vt:lpstr>
      <vt:lpstr>Projektorienteret Forløb</vt:lpstr>
      <vt:lpstr>https://mitsdu.dk/da/mit_studie/bachelor/ha_slagelse/uddannelsens-opbygning/projektorienteretforloeb</vt:lpstr>
      <vt:lpstr>Projektorienteret Forløb Undervisningsform fra fagbeskrivelsen</vt:lpstr>
      <vt:lpstr>Tilmelding og tildeling af vejleder</vt:lpstr>
      <vt:lpstr>Vejlederaftalens to dele:</vt:lpstr>
      <vt:lpstr>Tilmelding og tildeling af vejleder</vt:lpstr>
      <vt:lpstr>Erhvervsøkonomisk Seminar</vt:lpstr>
      <vt:lpstr>https://mitsdu.dk/da/mit_studie/bachelor/ha_slagelse/uddannelsens-opbygning/seminar</vt:lpstr>
      <vt:lpstr>Erhvervsøkonomisk Seminar Færdigheder fra fagbeskrivelsen</vt:lpstr>
      <vt:lpstr>Erhvervsøkonomisk Seminar Undervisningsform fra fagbeskrivelsen</vt:lpstr>
      <vt:lpstr>Tilmelding og tildeling af vejleder</vt:lpstr>
      <vt:lpstr>Vælg først fagområde</vt:lpstr>
      <vt:lpstr>Vælg så emne(r)</vt:lpstr>
      <vt:lpstr>Valgfag udbudt i Slagelse</vt:lpstr>
      <vt:lpstr>Merit</vt:lpstr>
      <vt:lpstr>https://mitsdu.dk/da/mit_studie/bachelor/ha_slagelse/ansoegninger-og-blanketter/merit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2023-02-28T15:02:11Z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636160156506926346</vt:lpwstr>
  </property>
  <property fmtid="{D5CDD505-2E9C-101B-9397-08002B2CF9AE}" pid="5" name="UserProfileId">
    <vt:lpwstr>636166271080368056</vt:lpwstr>
  </property>
</Properties>
</file>