
<file path=[Content_Types].xml><?xml version="1.0" encoding="utf-8"?>
<Types xmlns="http://schemas.openxmlformats.org/package/2006/content-types">
  <Default Extension="bin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bin" ContentType="image/x-emf"/>
  <Override PartName="/ppt/media/image3.bin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96" r:id="rId5"/>
  </p:sldMasterIdLst>
  <p:notesMasterIdLst>
    <p:notesMasterId r:id="rId31"/>
  </p:notesMasterIdLst>
  <p:sldIdLst>
    <p:sldId id="421" r:id="rId6"/>
    <p:sldId id="573" r:id="rId7"/>
    <p:sldId id="551" r:id="rId8"/>
    <p:sldId id="823" r:id="rId9"/>
    <p:sldId id="818" r:id="rId10"/>
    <p:sldId id="821" r:id="rId11"/>
    <p:sldId id="822" r:id="rId12"/>
    <p:sldId id="820" r:id="rId13"/>
    <p:sldId id="813" r:id="rId14"/>
    <p:sldId id="817" r:id="rId15"/>
    <p:sldId id="816" r:id="rId16"/>
    <p:sldId id="593" r:id="rId17"/>
    <p:sldId id="478" r:id="rId18"/>
    <p:sldId id="654" r:id="rId19"/>
    <p:sldId id="655" r:id="rId20"/>
    <p:sldId id="656" r:id="rId21"/>
    <p:sldId id="814" r:id="rId22"/>
    <p:sldId id="815" r:id="rId23"/>
    <p:sldId id="808" r:id="rId24"/>
    <p:sldId id="804" r:id="rId25"/>
    <p:sldId id="809" r:id="rId26"/>
    <p:sldId id="805" r:id="rId27"/>
    <p:sldId id="590" r:id="rId28"/>
    <p:sldId id="439" r:id="rId29"/>
    <p:sldId id="6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15E2641-5DDF-E24E-8F43-E1A7DF40ED8E}">
          <p14:sldIdLst>
            <p14:sldId id="421"/>
            <p14:sldId id="573"/>
            <p14:sldId id="551"/>
            <p14:sldId id="823"/>
            <p14:sldId id="818"/>
            <p14:sldId id="821"/>
            <p14:sldId id="822"/>
            <p14:sldId id="820"/>
            <p14:sldId id="813"/>
            <p14:sldId id="817"/>
            <p14:sldId id="816"/>
            <p14:sldId id="593"/>
            <p14:sldId id="478"/>
            <p14:sldId id="654"/>
            <p14:sldId id="655"/>
            <p14:sldId id="656"/>
            <p14:sldId id="814"/>
            <p14:sldId id="815"/>
            <p14:sldId id="808"/>
            <p14:sldId id="804"/>
            <p14:sldId id="809"/>
            <p14:sldId id="805"/>
            <p14:sldId id="590"/>
            <p14:sldId id="439"/>
            <p14:sldId id="645"/>
          </p14:sldIdLst>
        </p14:section>
        <p14:section name="SDU i tal" id="{BBA21881-AF65-8E42-8387-5F7FB8A75FDD}">
          <p14:sldIdLst/>
        </p14:section>
        <p14:section name="Historie" id="{F4ED399B-A5B7-F940-B17D-A1237258B16A}">
          <p14:sldIdLst/>
        </p14:section>
        <p14:section name="Organisation" id="{F9AA4DBA-DD81-7B47-9374-29A5D236C359}">
          <p14:sldIdLst/>
        </p14:section>
        <p14:section name="Studerende/International" id="{BE37758F-030F-434F-AC0A-D10B328B7655}">
          <p14:sldIdLst/>
        </p14:section>
        <p14:section name="Forskning" id="{018C43F1-73D7-BC46-ACB9-74DEA192E048}">
          <p14:sldIdLst/>
        </p14:section>
        <p14:section name="Fakulteter+byer oversigt" id="{288AC775-1441-D741-8072-27A3519A777D}">
          <p14:sldIdLst/>
        </p14:section>
        <p14:section name="De fem fakulteter" id="{BF460255-CB1B-9741-8771-3794D9149D09}">
          <p14:sldIdLst/>
        </p14:section>
        <p14:section name="De seks byer" id="{8CA96F6C-5000-584A-B7C8-7DA878175165}">
          <p14:sldIdLst/>
        </p14:section>
        <p14:section name="Egne slides" id="{16C90F94-FC03-C24D-9845-6781910442AB}">
          <p14:sldIdLst/>
        </p14:section>
        <p14:section name="Tak for i dag" id="{C2A2A02A-4E39-1A4D-98E5-182D5DD8AC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orfatter" initials="F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B0A2B-296C-434A-BE42-F2912175132C}" v="2" dt="2023-10-10T07:49:30.221"/>
    <p1510:client id="{DB957D49-1E91-4E89-A691-CB461FBEDAF5}" v="212" dt="2023-10-10T09:33:34.476"/>
    <p1510:client id="{FD1DB59B-96FB-4F07-8DD6-BB3AEEC6D629}" v="1" dt="2023-10-12T11:34:5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 autoAdjust="0"/>
    <p:restoredTop sz="91569" autoAdjust="0"/>
  </p:normalViewPr>
  <p:slideViewPr>
    <p:cSldViewPr snapToGrid="0" showGuides="1">
      <p:cViewPr varScale="1">
        <p:scale>
          <a:sx n="78" d="100"/>
          <a:sy n="78" d="100"/>
        </p:scale>
        <p:origin x="898" y="43"/>
      </p:cViewPr>
      <p:guideLst>
        <p:guide orient="horz" pos="2160"/>
        <p:guide pos="3840"/>
        <p:guide orient="horz" pos="2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00C54-1D18-4D37-9A5F-8ABC4E99C31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6CBEC5F-50C9-4124-ABF4-00B21C87C319}">
      <dgm:prSet/>
      <dgm:spPr/>
      <dgm:t>
        <a:bodyPr/>
        <a:lstStyle/>
        <a:p>
          <a:r>
            <a:rPr lang="da-DK"/>
            <a:t>Ekstern problemstilling</a:t>
          </a:r>
          <a:endParaRPr lang="en-US"/>
        </a:p>
      </dgm:t>
    </dgm:pt>
    <dgm:pt modelId="{7621D5AF-7E8C-4973-8908-D19963E12E7B}" type="parTrans" cxnId="{19EF3969-81C2-4072-B2AF-11BD81787C1C}">
      <dgm:prSet/>
      <dgm:spPr/>
      <dgm:t>
        <a:bodyPr/>
        <a:lstStyle/>
        <a:p>
          <a:endParaRPr lang="en-US"/>
        </a:p>
      </dgm:t>
    </dgm:pt>
    <dgm:pt modelId="{8E9D29E1-60D5-4B0B-A48E-D0BC4F45C979}" type="sibTrans" cxnId="{19EF3969-81C2-4072-B2AF-11BD81787C1C}">
      <dgm:prSet/>
      <dgm:spPr/>
      <dgm:t>
        <a:bodyPr/>
        <a:lstStyle/>
        <a:p>
          <a:endParaRPr lang="en-US"/>
        </a:p>
      </dgm:t>
    </dgm:pt>
    <dgm:pt modelId="{92A7C465-0995-4BCA-9CE7-F5C21FE9E253}">
      <dgm:prSet/>
      <dgm:spPr/>
      <dgm:t>
        <a:bodyPr/>
        <a:lstStyle/>
        <a:p>
          <a:r>
            <a:rPr lang="da-DK"/>
            <a:t>Undersøg en ny kundegruppe</a:t>
          </a:r>
          <a:endParaRPr lang="en-US"/>
        </a:p>
      </dgm:t>
    </dgm:pt>
    <dgm:pt modelId="{69D261FB-A4A7-4E6D-AEB5-9D00F80B03DD}" type="parTrans" cxnId="{CD9ABED6-3313-4AEE-B3C7-825DFC39D6E1}">
      <dgm:prSet/>
      <dgm:spPr/>
      <dgm:t>
        <a:bodyPr/>
        <a:lstStyle/>
        <a:p>
          <a:endParaRPr lang="en-US"/>
        </a:p>
      </dgm:t>
    </dgm:pt>
    <dgm:pt modelId="{619D36E6-67A1-4631-8C14-65C01DD1371A}" type="sibTrans" cxnId="{CD9ABED6-3313-4AEE-B3C7-825DFC39D6E1}">
      <dgm:prSet/>
      <dgm:spPr/>
      <dgm:t>
        <a:bodyPr/>
        <a:lstStyle/>
        <a:p>
          <a:endParaRPr lang="en-US"/>
        </a:p>
      </dgm:t>
    </dgm:pt>
    <dgm:pt modelId="{0BA5F087-0B5E-4921-B4CD-4C3A4C24611C}">
      <dgm:prSet/>
      <dgm:spPr/>
      <dgm:t>
        <a:bodyPr/>
        <a:lstStyle/>
        <a:p>
          <a:r>
            <a:rPr lang="da-DK"/>
            <a:t>Lav et forslag til en employer branding strategi</a:t>
          </a:r>
          <a:endParaRPr lang="en-US"/>
        </a:p>
      </dgm:t>
    </dgm:pt>
    <dgm:pt modelId="{187EBCD1-AA1B-4F85-BA9C-BF673BD7965E}" type="parTrans" cxnId="{BD127C77-D2CA-4BFC-BA4A-84D8502BA132}">
      <dgm:prSet/>
      <dgm:spPr/>
      <dgm:t>
        <a:bodyPr/>
        <a:lstStyle/>
        <a:p>
          <a:endParaRPr lang="en-US"/>
        </a:p>
      </dgm:t>
    </dgm:pt>
    <dgm:pt modelId="{30407D25-D81C-4E26-9729-8CD0DFA5CEDD}" type="sibTrans" cxnId="{BD127C77-D2CA-4BFC-BA4A-84D8502BA132}">
      <dgm:prSet/>
      <dgm:spPr/>
      <dgm:t>
        <a:bodyPr/>
        <a:lstStyle/>
        <a:p>
          <a:endParaRPr lang="en-US"/>
        </a:p>
      </dgm:t>
    </dgm:pt>
    <dgm:pt modelId="{5DE6E56F-A5E6-4945-B8AD-1A585204DE50}">
      <dgm:prSet/>
      <dgm:spPr/>
      <dgm:t>
        <a:bodyPr/>
        <a:lstStyle/>
        <a:p>
          <a:r>
            <a:rPr lang="da-DK"/>
            <a:t>Undersøg potentialet og lav en markedsføringsstrategi for et nyt produkt</a:t>
          </a:r>
          <a:endParaRPr lang="en-US"/>
        </a:p>
      </dgm:t>
    </dgm:pt>
    <dgm:pt modelId="{85ACBD14-2676-4D3C-B2D6-95E0198C0B61}" type="parTrans" cxnId="{4784F4C2-9413-45AF-8091-81B4731F998C}">
      <dgm:prSet/>
      <dgm:spPr/>
      <dgm:t>
        <a:bodyPr/>
        <a:lstStyle/>
        <a:p>
          <a:endParaRPr lang="en-US"/>
        </a:p>
      </dgm:t>
    </dgm:pt>
    <dgm:pt modelId="{C6F97C77-0337-4873-AD31-DAA27FE56E7E}" type="sibTrans" cxnId="{4784F4C2-9413-45AF-8091-81B4731F998C}">
      <dgm:prSet/>
      <dgm:spPr/>
      <dgm:t>
        <a:bodyPr/>
        <a:lstStyle/>
        <a:p>
          <a:endParaRPr lang="en-US"/>
        </a:p>
      </dgm:t>
    </dgm:pt>
    <dgm:pt modelId="{A556638B-1BF7-44A0-9F06-F74738470AC3}">
      <dgm:prSet/>
      <dgm:spPr/>
      <dgm:t>
        <a:bodyPr/>
        <a:lstStyle/>
        <a:p>
          <a:r>
            <a:rPr lang="da-DK" dirty="0"/>
            <a:t>Metode</a:t>
          </a:r>
          <a:endParaRPr lang="en-US" dirty="0"/>
        </a:p>
      </dgm:t>
    </dgm:pt>
    <dgm:pt modelId="{898FA047-3E60-46E7-A6D7-943A0EF1B94C}" type="parTrans" cxnId="{13EB7DA9-73E4-4867-852B-807D6D52F863}">
      <dgm:prSet/>
      <dgm:spPr/>
      <dgm:t>
        <a:bodyPr/>
        <a:lstStyle/>
        <a:p>
          <a:endParaRPr lang="en-US"/>
        </a:p>
      </dgm:t>
    </dgm:pt>
    <dgm:pt modelId="{B8934376-B340-4502-947D-3387D7058877}" type="sibTrans" cxnId="{13EB7DA9-73E4-4867-852B-807D6D52F863}">
      <dgm:prSet/>
      <dgm:spPr/>
      <dgm:t>
        <a:bodyPr/>
        <a:lstStyle/>
        <a:p>
          <a:endParaRPr lang="en-US"/>
        </a:p>
      </dgm:t>
    </dgm:pt>
    <dgm:pt modelId="{5BC369C6-FC8E-4114-972D-CAB6C6F0A4B9}">
      <dgm:prSet/>
      <dgm:spPr/>
      <dgm:t>
        <a:bodyPr/>
        <a:lstStyle/>
        <a:p>
          <a:r>
            <a:rPr lang="da-DK"/>
            <a:t>Undersøgelse blandt målgruppen  - fx kvalitativt eller kvantitativt</a:t>
          </a:r>
          <a:endParaRPr lang="en-US"/>
        </a:p>
      </dgm:t>
    </dgm:pt>
    <dgm:pt modelId="{F5D0AEB8-34C9-4A8F-9A3A-2106182C1F88}" type="parTrans" cxnId="{F4F124C8-9330-40C7-B361-365254621EAC}">
      <dgm:prSet/>
      <dgm:spPr/>
      <dgm:t>
        <a:bodyPr/>
        <a:lstStyle/>
        <a:p>
          <a:endParaRPr lang="en-US"/>
        </a:p>
      </dgm:t>
    </dgm:pt>
    <dgm:pt modelId="{95584D16-EBC5-4F85-B28E-AF3CCDB01B08}" type="sibTrans" cxnId="{F4F124C8-9330-40C7-B361-365254621EAC}">
      <dgm:prSet/>
      <dgm:spPr/>
      <dgm:t>
        <a:bodyPr/>
        <a:lstStyle/>
        <a:p>
          <a:endParaRPr lang="en-US"/>
        </a:p>
      </dgm:t>
    </dgm:pt>
    <dgm:pt modelId="{5CD0F5BD-84AE-4BD7-95CD-C10821BA09E2}">
      <dgm:prSet/>
      <dgm:spPr/>
      <dgm:t>
        <a:bodyPr/>
        <a:lstStyle/>
        <a:p>
          <a:r>
            <a:rPr lang="da-DK"/>
            <a:t>Intern problemstilling</a:t>
          </a:r>
          <a:endParaRPr lang="en-US"/>
        </a:p>
      </dgm:t>
    </dgm:pt>
    <dgm:pt modelId="{38D25850-C532-4A55-B841-6B6BB559F29F}" type="parTrans" cxnId="{15E4E11C-12C3-4A31-A1E6-2993FB957190}">
      <dgm:prSet/>
      <dgm:spPr/>
      <dgm:t>
        <a:bodyPr/>
        <a:lstStyle/>
        <a:p>
          <a:endParaRPr lang="en-US"/>
        </a:p>
      </dgm:t>
    </dgm:pt>
    <dgm:pt modelId="{794F3EC5-F36A-494B-AC31-471DCBB15B6E}" type="sibTrans" cxnId="{15E4E11C-12C3-4A31-A1E6-2993FB957190}">
      <dgm:prSet/>
      <dgm:spPr/>
      <dgm:t>
        <a:bodyPr/>
        <a:lstStyle/>
        <a:p>
          <a:endParaRPr lang="en-US"/>
        </a:p>
      </dgm:t>
    </dgm:pt>
    <dgm:pt modelId="{A527E39C-6AB7-4635-9804-2B46B2F344E6}">
      <dgm:prSet/>
      <dgm:spPr/>
      <dgm:t>
        <a:bodyPr/>
        <a:lstStyle/>
        <a:p>
          <a:r>
            <a:rPr lang="da-DK"/>
            <a:t>Reorganisering af organisation eller fusion af virksomheder</a:t>
          </a:r>
          <a:endParaRPr lang="en-US"/>
        </a:p>
      </dgm:t>
    </dgm:pt>
    <dgm:pt modelId="{B07D9979-793A-4515-935A-16DFCD9EB40B}" type="parTrans" cxnId="{E3DC3F33-59EE-4AFC-B655-628E9B899ACF}">
      <dgm:prSet/>
      <dgm:spPr/>
      <dgm:t>
        <a:bodyPr/>
        <a:lstStyle/>
        <a:p>
          <a:endParaRPr lang="en-US"/>
        </a:p>
      </dgm:t>
    </dgm:pt>
    <dgm:pt modelId="{9D0DBE20-4A94-4677-8DC0-EFA534909CAC}" type="sibTrans" cxnId="{E3DC3F33-59EE-4AFC-B655-628E9B899ACF}">
      <dgm:prSet/>
      <dgm:spPr/>
      <dgm:t>
        <a:bodyPr/>
        <a:lstStyle/>
        <a:p>
          <a:endParaRPr lang="en-US"/>
        </a:p>
      </dgm:t>
    </dgm:pt>
    <dgm:pt modelId="{535E5AD3-AD64-44A9-AC54-13EE06AC9FEE}">
      <dgm:prSet/>
      <dgm:spPr/>
      <dgm:t>
        <a:bodyPr/>
        <a:lstStyle/>
        <a:p>
          <a:r>
            <a:rPr lang="da-DK"/>
            <a:t>Arbejdsmiljø, medarbejdertrivsel, stress og teamdynamik</a:t>
          </a:r>
          <a:endParaRPr lang="en-US"/>
        </a:p>
      </dgm:t>
    </dgm:pt>
    <dgm:pt modelId="{B3EA7456-189B-4C3F-9673-A725572374A2}" type="parTrans" cxnId="{B8931B1E-9E89-4206-9EB4-59B4099AB004}">
      <dgm:prSet/>
      <dgm:spPr/>
      <dgm:t>
        <a:bodyPr/>
        <a:lstStyle/>
        <a:p>
          <a:endParaRPr lang="en-US"/>
        </a:p>
      </dgm:t>
    </dgm:pt>
    <dgm:pt modelId="{D2B2E9A6-4B2F-4B82-8787-A8F853416807}" type="sibTrans" cxnId="{B8931B1E-9E89-4206-9EB4-59B4099AB004}">
      <dgm:prSet/>
      <dgm:spPr/>
      <dgm:t>
        <a:bodyPr/>
        <a:lstStyle/>
        <a:p>
          <a:endParaRPr lang="en-US"/>
        </a:p>
      </dgm:t>
    </dgm:pt>
    <dgm:pt modelId="{74A7406A-2A48-4FDC-AEED-F52548877DC9}">
      <dgm:prSet/>
      <dgm:spPr/>
      <dgm:t>
        <a:bodyPr/>
        <a:lstStyle/>
        <a:p>
          <a:r>
            <a:rPr lang="da-DK"/>
            <a:t>Intern kommunikation</a:t>
          </a:r>
          <a:endParaRPr lang="en-US"/>
        </a:p>
      </dgm:t>
    </dgm:pt>
    <dgm:pt modelId="{CE39D703-F894-44A3-9FA0-74BF4196BD5B}" type="parTrans" cxnId="{DEC63561-6595-45BD-9F72-727AFEA9C35B}">
      <dgm:prSet/>
      <dgm:spPr/>
      <dgm:t>
        <a:bodyPr/>
        <a:lstStyle/>
        <a:p>
          <a:endParaRPr lang="en-US"/>
        </a:p>
      </dgm:t>
    </dgm:pt>
    <dgm:pt modelId="{1B0D27AA-16F9-4E9F-A1C3-E4F7EA0498DC}" type="sibTrans" cxnId="{DEC63561-6595-45BD-9F72-727AFEA9C35B}">
      <dgm:prSet/>
      <dgm:spPr/>
      <dgm:t>
        <a:bodyPr/>
        <a:lstStyle/>
        <a:p>
          <a:endParaRPr lang="en-US"/>
        </a:p>
      </dgm:t>
    </dgm:pt>
    <dgm:pt modelId="{951FEE5C-43F1-42AB-9716-7919F1CFEB75}">
      <dgm:prSet/>
      <dgm:spPr/>
      <dgm:t>
        <a:bodyPr/>
        <a:lstStyle/>
        <a:p>
          <a:r>
            <a:rPr lang="da-DK"/>
            <a:t>Supply chain management, lagerstyring og produktionsplanlægning</a:t>
          </a:r>
          <a:endParaRPr lang="en-US"/>
        </a:p>
      </dgm:t>
    </dgm:pt>
    <dgm:pt modelId="{6C68B76F-98F1-40FF-B17F-55E2CD4C7655}" type="parTrans" cxnId="{CD19A6C2-BA93-48DE-9415-B27041CD8B61}">
      <dgm:prSet/>
      <dgm:spPr/>
      <dgm:t>
        <a:bodyPr/>
        <a:lstStyle/>
        <a:p>
          <a:endParaRPr lang="en-US"/>
        </a:p>
      </dgm:t>
    </dgm:pt>
    <dgm:pt modelId="{AABA89D0-06CC-4235-8D58-6FE1E093B7E6}" type="sibTrans" cxnId="{CD19A6C2-BA93-48DE-9415-B27041CD8B61}">
      <dgm:prSet/>
      <dgm:spPr/>
      <dgm:t>
        <a:bodyPr/>
        <a:lstStyle/>
        <a:p>
          <a:endParaRPr lang="en-US"/>
        </a:p>
      </dgm:t>
    </dgm:pt>
    <dgm:pt modelId="{C9FD035E-D92B-47E6-8821-14E2BAD7FA3A}">
      <dgm:prSet/>
      <dgm:spPr/>
      <dgm:t>
        <a:bodyPr/>
        <a:lstStyle/>
        <a:p>
          <a:r>
            <a:rPr lang="da-DK"/>
            <a:t>Finansiering og prisfastsættelser </a:t>
          </a:r>
          <a:endParaRPr lang="en-US"/>
        </a:p>
      </dgm:t>
    </dgm:pt>
    <dgm:pt modelId="{0C71C199-F09F-47CD-B5CB-BACABB48FC20}" type="parTrans" cxnId="{7F63538A-F341-4E64-AB5D-8C888C3722EE}">
      <dgm:prSet/>
      <dgm:spPr/>
      <dgm:t>
        <a:bodyPr/>
        <a:lstStyle/>
        <a:p>
          <a:endParaRPr lang="en-US"/>
        </a:p>
      </dgm:t>
    </dgm:pt>
    <dgm:pt modelId="{87B6104E-673C-414E-975E-90BC2A115AA4}" type="sibTrans" cxnId="{7F63538A-F341-4E64-AB5D-8C888C3722EE}">
      <dgm:prSet/>
      <dgm:spPr/>
      <dgm:t>
        <a:bodyPr/>
        <a:lstStyle/>
        <a:p>
          <a:endParaRPr lang="en-US"/>
        </a:p>
      </dgm:t>
    </dgm:pt>
    <dgm:pt modelId="{F90518C5-DF20-43C4-AB80-EE48E8243BE5}">
      <dgm:prSet/>
      <dgm:spPr/>
      <dgm:t>
        <a:bodyPr/>
        <a:lstStyle/>
        <a:p>
          <a:r>
            <a:rPr lang="da-DK" dirty="0"/>
            <a:t>Metode </a:t>
          </a:r>
          <a:endParaRPr lang="en-US" dirty="0"/>
        </a:p>
      </dgm:t>
    </dgm:pt>
    <dgm:pt modelId="{61293279-9CA5-4718-947F-66F8DC232ACA}" type="parTrans" cxnId="{09A0387E-7035-4131-B3E7-317BC4933708}">
      <dgm:prSet/>
      <dgm:spPr/>
      <dgm:t>
        <a:bodyPr/>
        <a:lstStyle/>
        <a:p>
          <a:endParaRPr lang="en-US"/>
        </a:p>
      </dgm:t>
    </dgm:pt>
    <dgm:pt modelId="{553450AC-B3EB-4A8F-BB9A-4F2B6D9776DD}" type="sibTrans" cxnId="{09A0387E-7035-4131-B3E7-317BC4933708}">
      <dgm:prSet/>
      <dgm:spPr/>
      <dgm:t>
        <a:bodyPr/>
        <a:lstStyle/>
        <a:p>
          <a:endParaRPr lang="en-US"/>
        </a:p>
      </dgm:t>
    </dgm:pt>
    <dgm:pt modelId="{2CEB5C59-EF78-4CA6-8BF6-23047E5ECB8E}">
      <dgm:prSet/>
      <dgm:spPr/>
      <dgm:t>
        <a:bodyPr/>
        <a:lstStyle/>
        <a:p>
          <a:r>
            <a:rPr lang="da-DK"/>
            <a:t>Fx observationsstudier, medarbejderinterviews, følsomme emner</a:t>
          </a:r>
          <a:endParaRPr lang="en-US"/>
        </a:p>
      </dgm:t>
    </dgm:pt>
    <dgm:pt modelId="{328720C4-44A3-48B3-8BD3-FCF757D61C93}" type="parTrans" cxnId="{0D5B94D6-2D3D-4BED-8FBC-0383D25514C3}">
      <dgm:prSet/>
      <dgm:spPr/>
      <dgm:t>
        <a:bodyPr/>
        <a:lstStyle/>
        <a:p>
          <a:endParaRPr lang="en-US"/>
        </a:p>
      </dgm:t>
    </dgm:pt>
    <dgm:pt modelId="{2ADA68C6-6A02-4F06-8024-28C96167E2E7}" type="sibTrans" cxnId="{0D5B94D6-2D3D-4BED-8FBC-0383D25514C3}">
      <dgm:prSet/>
      <dgm:spPr/>
      <dgm:t>
        <a:bodyPr/>
        <a:lstStyle/>
        <a:p>
          <a:endParaRPr lang="en-US"/>
        </a:p>
      </dgm:t>
    </dgm:pt>
    <dgm:pt modelId="{C0CF0EE7-FBCE-48F2-86C6-23653D04D2FE}">
      <dgm:prSet/>
      <dgm:spPr/>
      <dgm:t>
        <a:bodyPr/>
        <a:lstStyle/>
        <a:p>
          <a:endParaRPr lang="en-US" dirty="0"/>
        </a:p>
      </dgm:t>
    </dgm:pt>
    <dgm:pt modelId="{ACAC802F-E268-479F-AD17-694A6F3DCA2E}" type="parTrans" cxnId="{618418C9-E431-418E-B23E-38342B5E1ADD}">
      <dgm:prSet/>
      <dgm:spPr/>
      <dgm:t>
        <a:bodyPr/>
        <a:lstStyle/>
        <a:p>
          <a:endParaRPr lang="da-DK"/>
        </a:p>
      </dgm:t>
    </dgm:pt>
    <dgm:pt modelId="{48D7ACAF-5294-4AE1-835B-9AF3E0E3026E}" type="sibTrans" cxnId="{618418C9-E431-418E-B23E-38342B5E1ADD}">
      <dgm:prSet/>
      <dgm:spPr/>
      <dgm:t>
        <a:bodyPr/>
        <a:lstStyle/>
        <a:p>
          <a:endParaRPr lang="da-DK"/>
        </a:p>
      </dgm:t>
    </dgm:pt>
    <dgm:pt modelId="{AFE2E3F8-0D7A-4E24-8C62-AAC6D7A94664}">
      <dgm:prSet/>
      <dgm:spPr/>
      <dgm:t>
        <a:bodyPr/>
        <a:lstStyle/>
        <a:p>
          <a:endParaRPr lang="en-US"/>
        </a:p>
      </dgm:t>
    </dgm:pt>
    <dgm:pt modelId="{7BB5EA7A-30F5-4858-9DA2-3DCF7D991543}" type="parTrans" cxnId="{28410CCA-0091-4529-A76A-AC11915BCE35}">
      <dgm:prSet/>
      <dgm:spPr/>
      <dgm:t>
        <a:bodyPr/>
        <a:lstStyle/>
        <a:p>
          <a:endParaRPr lang="da-DK"/>
        </a:p>
      </dgm:t>
    </dgm:pt>
    <dgm:pt modelId="{663E152F-A7FF-4E5F-A550-A61F01F21385}" type="sibTrans" cxnId="{28410CCA-0091-4529-A76A-AC11915BCE35}">
      <dgm:prSet/>
      <dgm:spPr/>
      <dgm:t>
        <a:bodyPr/>
        <a:lstStyle/>
        <a:p>
          <a:endParaRPr lang="da-DK"/>
        </a:p>
      </dgm:t>
    </dgm:pt>
    <dgm:pt modelId="{25DA9433-000E-4491-9A79-98E930202908}" type="pres">
      <dgm:prSet presAssocID="{1B700C54-1D18-4D37-9A5F-8ABC4E99C31A}" presName="Name0" presStyleCnt="0">
        <dgm:presLayoutVars>
          <dgm:dir/>
          <dgm:animLvl val="lvl"/>
          <dgm:resizeHandles val="exact"/>
        </dgm:presLayoutVars>
      </dgm:prSet>
      <dgm:spPr/>
    </dgm:pt>
    <dgm:pt modelId="{5904F7E2-B6FB-4559-BDCB-1132282DE3F7}" type="pres">
      <dgm:prSet presAssocID="{16CBEC5F-50C9-4124-ABF4-00B21C87C319}" presName="composite" presStyleCnt="0"/>
      <dgm:spPr/>
    </dgm:pt>
    <dgm:pt modelId="{C352475D-A218-4EFC-A43B-FF59A643861E}" type="pres">
      <dgm:prSet presAssocID="{16CBEC5F-50C9-4124-ABF4-00B21C87C31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6BB3EE5-76BC-41B3-92D8-8B08CFC6823E}" type="pres">
      <dgm:prSet presAssocID="{16CBEC5F-50C9-4124-ABF4-00B21C87C319}" presName="desTx" presStyleLbl="alignAccFollowNode1" presStyleIdx="0" presStyleCnt="2">
        <dgm:presLayoutVars>
          <dgm:bulletEnabled val="1"/>
        </dgm:presLayoutVars>
      </dgm:prSet>
      <dgm:spPr/>
    </dgm:pt>
    <dgm:pt modelId="{2D2DF309-BEE4-4761-8369-7D806D837219}" type="pres">
      <dgm:prSet presAssocID="{8E9D29E1-60D5-4B0B-A48E-D0BC4F45C979}" presName="space" presStyleCnt="0"/>
      <dgm:spPr/>
    </dgm:pt>
    <dgm:pt modelId="{FD555353-9F7B-465E-A1E0-C420CF3A45D4}" type="pres">
      <dgm:prSet presAssocID="{5CD0F5BD-84AE-4BD7-95CD-C10821BA09E2}" presName="composite" presStyleCnt="0"/>
      <dgm:spPr/>
    </dgm:pt>
    <dgm:pt modelId="{ACEEB3FF-7776-41F1-B643-BE99A19E97CA}" type="pres">
      <dgm:prSet presAssocID="{5CD0F5BD-84AE-4BD7-95CD-C10821BA09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5BFAAED-E17A-4FE7-B6C4-101E2CFD4DB2}" type="pres">
      <dgm:prSet presAssocID="{5CD0F5BD-84AE-4BD7-95CD-C10821BA09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D791F04-7E9E-4C32-B60F-CCB1AE82BFB3}" type="presOf" srcId="{F90518C5-DF20-43C4-AB80-EE48E8243BE5}" destId="{B5BFAAED-E17A-4FE7-B6C4-101E2CFD4DB2}" srcOrd="0" destOrd="6" presId="urn:microsoft.com/office/officeart/2005/8/layout/hList1"/>
    <dgm:cxn modelId="{15E4E11C-12C3-4A31-A1E6-2993FB957190}" srcId="{1B700C54-1D18-4D37-9A5F-8ABC4E99C31A}" destId="{5CD0F5BD-84AE-4BD7-95CD-C10821BA09E2}" srcOrd="1" destOrd="0" parTransId="{38D25850-C532-4A55-B841-6B6BB559F29F}" sibTransId="{794F3EC5-F36A-494B-AC31-471DCBB15B6E}"/>
    <dgm:cxn modelId="{B8931B1E-9E89-4206-9EB4-59B4099AB004}" srcId="{5CD0F5BD-84AE-4BD7-95CD-C10821BA09E2}" destId="{535E5AD3-AD64-44A9-AC54-13EE06AC9FEE}" srcOrd="1" destOrd="0" parTransId="{B3EA7456-189B-4C3F-9673-A725572374A2}" sibTransId="{D2B2E9A6-4B2F-4B82-8787-A8F853416807}"/>
    <dgm:cxn modelId="{9AA86F28-016C-4B82-912A-60F863699B6F}" type="presOf" srcId="{951FEE5C-43F1-42AB-9716-7919F1CFEB75}" destId="{B5BFAAED-E17A-4FE7-B6C4-101E2CFD4DB2}" srcOrd="0" destOrd="3" presId="urn:microsoft.com/office/officeart/2005/8/layout/hList1"/>
    <dgm:cxn modelId="{E3DC3F33-59EE-4AFC-B655-628E9B899ACF}" srcId="{5CD0F5BD-84AE-4BD7-95CD-C10821BA09E2}" destId="{A527E39C-6AB7-4635-9804-2B46B2F344E6}" srcOrd="0" destOrd="0" parTransId="{B07D9979-793A-4515-935A-16DFCD9EB40B}" sibTransId="{9D0DBE20-4A94-4677-8DC0-EFA534909CAC}"/>
    <dgm:cxn modelId="{CFB8CB36-8A76-4FA1-81E4-F656D3730415}" type="presOf" srcId="{5BC369C6-FC8E-4114-972D-CAB6C6F0A4B9}" destId="{86BB3EE5-76BC-41B3-92D8-8B08CFC6823E}" srcOrd="0" destOrd="5" presId="urn:microsoft.com/office/officeart/2005/8/layout/hList1"/>
    <dgm:cxn modelId="{B78E893D-4AE3-4B1A-9790-634E5DDDFDB6}" type="presOf" srcId="{AFE2E3F8-0D7A-4E24-8C62-AAC6D7A94664}" destId="{B5BFAAED-E17A-4FE7-B6C4-101E2CFD4DB2}" srcOrd="0" destOrd="5" presId="urn:microsoft.com/office/officeart/2005/8/layout/hList1"/>
    <dgm:cxn modelId="{DEC63561-6595-45BD-9F72-727AFEA9C35B}" srcId="{5CD0F5BD-84AE-4BD7-95CD-C10821BA09E2}" destId="{74A7406A-2A48-4FDC-AEED-F52548877DC9}" srcOrd="2" destOrd="0" parTransId="{CE39D703-F894-44A3-9FA0-74BF4196BD5B}" sibTransId="{1B0D27AA-16F9-4E9F-A1C3-E4F7EA0498DC}"/>
    <dgm:cxn modelId="{19EF3969-81C2-4072-B2AF-11BD81787C1C}" srcId="{1B700C54-1D18-4D37-9A5F-8ABC4E99C31A}" destId="{16CBEC5F-50C9-4124-ABF4-00B21C87C319}" srcOrd="0" destOrd="0" parTransId="{7621D5AF-7E8C-4973-8908-D19963E12E7B}" sibTransId="{8E9D29E1-60D5-4B0B-A48E-D0BC4F45C979}"/>
    <dgm:cxn modelId="{CA37F172-0C87-4A64-8600-1655809606B4}" type="presOf" srcId="{1B700C54-1D18-4D37-9A5F-8ABC4E99C31A}" destId="{25DA9433-000E-4491-9A79-98E930202908}" srcOrd="0" destOrd="0" presId="urn:microsoft.com/office/officeart/2005/8/layout/hList1"/>
    <dgm:cxn modelId="{BD127C77-D2CA-4BFC-BA4A-84D8502BA132}" srcId="{16CBEC5F-50C9-4124-ABF4-00B21C87C319}" destId="{0BA5F087-0B5E-4921-B4CD-4C3A4C24611C}" srcOrd="1" destOrd="0" parTransId="{187EBCD1-AA1B-4F85-BA9C-BF673BD7965E}" sibTransId="{30407D25-D81C-4E26-9729-8CD0DFA5CEDD}"/>
    <dgm:cxn modelId="{09A0387E-7035-4131-B3E7-317BC4933708}" srcId="{5CD0F5BD-84AE-4BD7-95CD-C10821BA09E2}" destId="{F90518C5-DF20-43C4-AB80-EE48E8243BE5}" srcOrd="6" destOrd="0" parTransId="{61293279-9CA5-4718-947F-66F8DC232ACA}" sibTransId="{553450AC-B3EB-4A8F-BB9A-4F2B6D9776DD}"/>
    <dgm:cxn modelId="{7F63538A-F341-4E64-AB5D-8C888C3722EE}" srcId="{5CD0F5BD-84AE-4BD7-95CD-C10821BA09E2}" destId="{C9FD035E-D92B-47E6-8821-14E2BAD7FA3A}" srcOrd="4" destOrd="0" parTransId="{0C71C199-F09F-47CD-B5CB-BACABB48FC20}" sibTransId="{87B6104E-673C-414E-975E-90BC2A115AA4}"/>
    <dgm:cxn modelId="{13EB7DA9-73E4-4867-852B-807D6D52F863}" srcId="{16CBEC5F-50C9-4124-ABF4-00B21C87C319}" destId="{A556638B-1BF7-44A0-9F06-F74738470AC3}" srcOrd="4" destOrd="0" parTransId="{898FA047-3E60-46E7-A6D7-943A0EF1B94C}" sibTransId="{B8934376-B340-4502-947D-3387D7058877}"/>
    <dgm:cxn modelId="{DEFBC8AA-1832-415D-9A3E-ACBAFFA97B94}" type="presOf" srcId="{16CBEC5F-50C9-4124-ABF4-00B21C87C319}" destId="{C352475D-A218-4EFC-A43B-FF59A643861E}" srcOrd="0" destOrd="0" presId="urn:microsoft.com/office/officeart/2005/8/layout/hList1"/>
    <dgm:cxn modelId="{E07EE5BE-D799-40CF-8099-7C502093AAC0}" type="presOf" srcId="{535E5AD3-AD64-44A9-AC54-13EE06AC9FEE}" destId="{B5BFAAED-E17A-4FE7-B6C4-101E2CFD4DB2}" srcOrd="0" destOrd="1" presId="urn:microsoft.com/office/officeart/2005/8/layout/hList1"/>
    <dgm:cxn modelId="{2BA4DDC1-9846-4810-9611-C9B8D96CA2F9}" type="presOf" srcId="{C0CF0EE7-FBCE-48F2-86C6-23653D04D2FE}" destId="{86BB3EE5-76BC-41B3-92D8-8B08CFC6823E}" srcOrd="0" destOrd="3" presId="urn:microsoft.com/office/officeart/2005/8/layout/hList1"/>
    <dgm:cxn modelId="{D96915C2-6157-4BE3-B952-A39346825557}" type="presOf" srcId="{74A7406A-2A48-4FDC-AEED-F52548877DC9}" destId="{B5BFAAED-E17A-4FE7-B6C4-101E2CFD4DB2}" srcOrd="0" destOrd="2" presId="urn:microsoft.com/office/officeart/2005/8/layout/hList1"/>
    <dgm:cxn modelId="{CD19A6C2-BA93-48DE-9415-B27041CD8B61}" srcId="{5CD0F5BD-84AE-4BD7-95CD-C10821BA09E2}" destId="{951FEE5C-43F1-42AB-9716-7919F1CFEB75}" srcOrd="3" destOrd="0" parTransId="{6C68B76F-98F1-40FF-B17F-55E2CD4C7655}" sibTransId="{AABA89D0-06CC-4235-8D58-6FE1E093B7E6}"/>
    <dgm:cxn modelId="{4784F4C2-9413-45AF-8091-81B4731F998C}" srcId="{16CBEC5F-50C9-4124-ABF4-00B21C87C319}" destId="{5DE6E56F-A5E6-4945-B8AD-1A585204DE50}" srcOrd="2" destOrd="0" parTransId="{85ACBD14-2676-4D3C-B2D6-95E0198C0B61}" sibTransId="{C6F97C77-0337-4873-AD31-DAA27FE56E7E}"/>
    <dgm:cxn modelId="{F4F124C8-9330-40C7-B361-365254621EAC}" srcId="{A556638B-1BF7-44A0-9F06-F74738470AC3}" destId="{5BC369C6-FC8E-4114-972D-CAB6C6F0A4B9}" srcOrd="0" destOrd="0" parTransId="{F5D0AEB8-34C9-4A8F-9A3A-2106182C1F88}" sibTransId="{95584D16-EBC5-4F85-B28E-AF3CCDB01B08}"/>
    <dgm:cxn modelId="{618418C9-E431-418E-B23E-38342B5E1ADD}" srcId="{16CBEC5F-50C9-4124-ABF4-00B21C87C319}" destId="{C0CF0EE7-FBCE-48F2-86C6-23653D04D2FE}" srcOrd="3" destOrd="0" parTransId="{ACAC802F-E268-479F-AD17-694A6F3DCA2E}" sibTransId="{48D7ACAF-5294-4AE1-835B-9AF3E0E3026E}"/>
    <dgm:cxn modelId="{28410CCA-0091-4529-A76A-AC11915BCE35}" srcId="{5CD0F5BD-84AE-4BD7-95CD-C10821BA09E2}" destId="{AFE2E3F8-0D7A-4E24-8C62-AAC6D7A94664}" srcOrd="5" destOrd="0" parTransId="{7BB5EA7A-30F5-4858-9DA2-3DCF7D991543}" sibTransId="{663E152F-A7FF-4E5F-A550-A61F01F21385}"/>
    <dgm:cxn modelId="{8EF947CF-1151-4678-BC4C-77DA95416881}" type="presOf" srcId="{5DE6E56F-A5E6-4945-B8AD-1A585204DE50}" destId="{86BB3EE5-76BC-41B3-92D8-8B08CFC6823E}" srcOrd="0" destOrd="2" presId="urn:microsoft.com/office/officeart/2005/8/layout/hList1"/>
    <dgm:cxn modelId="{F867B6CF-58F4-4760-A273-21FAAC025F34}" type="presOf" srcId="{0BA5F087-0B5E-4921-B4CD-4C3A4C24611C}" destId="{86BB3EE5-76BC-41B3-92D8-8B08CFC6823E}" srcOrd="0" destOrd="1" presId="urn:microsoft.com/office/officeart/2005/8/layout/hList1"/>
    <dgm:cxn modelId="{D9C42FD0-19EC-4EAB-B0AA-1DE867EA6FDB}" type="presOf" srcId="{5CD0F5BD-84AE-4BD7-95CD-C10821BA09E2}" destId="{ACEEB3FF-7776-41F1-B643-BE99A19E97CA}" srcOrd="0" destOrd="0" presId="urn:microsoft.com/office/officeart/2005/8/layout/hList1"/>
    <dgm:cxn modelId="{5079E6D0-8E51-458E-83FA-BE5C51E82D0E}" type="presOf" srcId="{C9FD035E-D92B-47E6-8821-14E2BAD7FA3A}" destId="{B5BFAAED-E17A-4FE7-B6C4-101E2CFD4DB2}" srcOrd="0" destOrd="4" presId="urn:microsoft.com/office/officeart/2005/8/layout/hList1"/>
    <dgm:cxn modelId="{1E6F69D4-7662-4548-ABC2-276DA1A75FE0}" type="presOf" srcId="{2CEB5C59-EF78-4CA6-8BF6-23047E5ECB8E}" destId="{B5BFAAED-E17A-4FE7-B6C4-101E2CFD4DB2}" srcOrd="0" destOrd="7" presId="urn:microsoft.com/office/officeart/2005/8/layout/hList1"/>
    <dgm:cxn modelId="{0D5B94D6-2D3D-4BED-8FBC-0383D25514C3}" srcId="{F90518C5-DF20-43C4-AB80-EE48E8243BE5}" destId="{2CEB5C59-EF78-4CA6-8BF6-23047E5ECB8E}" srcOrd="0" destOrd="0" parTransId="{328720C4-44A3-48B3-8BD3-FCF757D61C93}" sibTransId="{2ADA68C6-6A02-4F06-8024-28C96167E2E7}"/>
    <dgm:cxn modelId="{CD9ABED6-3313-4AEE-B3C7-825DFC39D6E1}" srcId="{16CBEC5F-50C9-4124-ABF4-00B21C87C319}" destId="{92A7C465-0995-4BCA-9CE7-F5C21FE9E253}" srcOrd="0" destOrd="0" parTransId="{69D261FB-A4A7-4E6D-AEB5-9D00F80B03DD}" sibTransId="{619D36E6-67A1-4631-8C14-65C01DD1371A}"/>
    <dgm:cxn modelId="{F0DA0BDC-BC2E-4F3D-945A-9A576181C0B2}" type="presOf" srcId="{92A7C465-0995-4BCA-9CE7-F5C21FE9E253}" destId="{86BB3EE5-76BC-41B3-92D8-8B08CFC6823E}" srcOrd="0" destOrd="0" presId="urn:microsoft.com/office/officeart/2005/8/layout/hList1"/>
    <dgm:cxn modelId="{F7A06BE4-B32B-4AA6-8041-651373BC45F7}" type="presOf" srcId="{A527E39C-6AB7-4635-9804-2B46B2F344E6}" destId="{B5BFAAED-E17A-4FE7-B6C4-101E2CFD4DB2}" srcOrd="0" destOrd="0" presId="urn:microsoft.com/office/officeart/2005/8/layout/hList1"/>
    <dgm:cxn modelId="{839A4FFF-3F05-452C-A1A2-1681C62A4F4B}" type="presOf" srcId="{A556638B-1BF7-44A0-9F06-F74738470AC3}" destId="{86BB3EE5-76BC-41B3-92D8-8B08CFC6823E}" srcOrd="0" destOrd="4" presId="urn:microsoft.com/office/officeart/2005/8/layout/hList1"/>
    <dgm:cxn modelId="{3A27B390-2A82-40E3-9BF0-D8F567BEBCE3}" type="presParOf" srcId="{25DA9433-000E-4491-9A79-98E930202908}" destId="{5904F7E2-B6FB-4559-BDCB-1132282DE3F7}" srcOrd="0" destOrd="0" presId="urn:microsoft.com/office/officeart/2005/8/layout/hList1"/>
    <dgm:cxn modelId="{36815CD4-30B5-4340-BEF3-053323CD25A1}" type="presParOf" srcId="{5904F7E2-B6FB-4559-BDCB-1132282DE3F7}" destId="{C352475D-A218-4EFC-A43B-FF59A643861E}" srcOrd="0" destOrd="0" presId="urn:microsoft.com/office/officeart/2005/8/layout/hList1"/>
    <dgm:cxn modelId="{F91D5B4F-2057-47A5-A08A-68B16A6342E5}" type="presParOf" srcId="{5904F7E2-B6FB-4559-BDCB-1132282DE3F7}" destId="{86BB3EE5-76BC-41B3-92D8-8B08CFC6823E}" srcOrd="1" destOrd="0" presId="urn:microsoft.com/office/officeart/2005/8/layout/hList1"/>
    <dgm:cxn modelId="{E0F53114-A132-4932-A8F8-B323CCEB83F4}" type="presParOf" srcId="{25DA9433-000E-4491-9A79-98E930202908}" destId="{2D2DF309-BEE4-4761-8369-7D806D837219}" srcOrd="1" destOrd="0" presId="urn:microsoft.com/office/officeart/2005/8/layout/hList1"/>
    <dgm:cxn modelId="{1566E0E0-692F-4A33-AFA9-ED13A95C5C6A}" type="presParOf" srcId="{25DA9433-000E-4491-9A79-98E930202908}" destId="{FD555353-9F7B-465E-A1E0-C420CF3A45D4}" srcOrd="2" destOrd="0" presId="urn:microsoft.com/office/officeart/2005/8/layout/hList1"/>
    <dgm:cxn modelId="{D6779001-0E3F-461D-813D-704EBC28D89C}" type="presParOf" srcId="{FD555353-9F7B-465E-A1E0-C420CF3A45D4}" destId="{ACEEB3FF-7776-41F1-B643-BE99A19E97CA}" srcOrd="0" destOrd="0" presId="urn:microsoft.com/office/officeart/2005/8/layout/hList1"/>
    <dgm:cxn modelId="{2ACEA25A-58C2-4DD3-BCC5-CC505C10116E}" type="presParOf" srcId="{FD555353-9F7B-465E-A1E0-C420CF3A45D4}" destId="{B5BFAAED-E17A-4FE7-B6C4-101E2CFD4D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F3296-9A8F-4CEE-B524-C457408EC79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3FE014B-051F-43DB-9729-175F5E70133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 dirty="0">
              <a:latin typeface="Abadi" panose="020B0604020104020204" pitchFamily="34" charset="0"/>
            </a:rPr>
            <a:t>I ”flytter” ind hos organisationen </a:t>
          </a:r>
          <a:endParaRPr lang="en-US" dirty="0">
            <a:latin typeface="Abadi" panose="020B0604020104020204" pitchFamily="34" charset="0"/>
          </a:endParaRPr>
        </a:p>
      </dgm:t>
    </dgm:pt>
    <dgm:pt modelId="{2E4C3BB0-5C03-4349-999F-75396129A780}" type="parTrans" cxnId="{C1BAB4D3-28E9-41B5-8E52-4511F5BD1BB9}">
      <dgm:prSet/>
      <dgm:spPr/>
      <dgm:t>
        <a:bodyPr/>
        <a:lstStyle/>
        <a:p>
          <a:endParaRPr lang="en-US"/>
        </a:p>
      </dgm:t>
    </dgm:pt>
    <dgm:pt modelId="{04CB1244-5824-4869-8C33-742F5AFB5CE5}" type="sibTrans" cxnId="{C1BAB4D3-28E9-41B5-8E52-4511F5BD1BB9}">
      <dgm:prSet/>
      <dgm:spPr/>
      <dgm:t>
        <a:bodyPr/>
        <a:lstStyle/>
        <a:p>
          <a:endParaRPr lang="en-US"/>
        </a:p>
      </dgm:t>
    </dgm:pt>
    <dgm:pt modelId="{E9F9C5D6-4256-48CE-A1A9-0E06CC0886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400" dirty="0">
              <a:latin typeface="Abadi" panose="020B0604020104020204" pitchFamily="34" charset="0"/>
            </a:rPr>
            <a:t>I får en skriveplads og har dermed direkte adgang til faciliteter og medarbejdere</a:t>
          </a:r>
          <a:endParaRPr lang="en-US" sz="1400" dirty="0">
            <a:latin typeface="Abadi" panose="020B0604020104020204" pitchFamily="34" charset="0"/>
          </a:endParaRPr>
        </a:p>
      </dgm:t>
    </dgm:pt>
    <dgm:pt modelId="{3F5C1866-0F02-4BE1-B177-D1956026A468}" type="parTrans" cxnId="{B0A50190-C492-4371-A500-2FB0DC46BFF9}">
      <dgm:prSet/>
      <dgm:spPr/>
      <dgm:t>
        <a:bodyPr/>
        <a:lstStyle/>
        <a:p>
          <a:endParaRPr lang="en-US"/>
        </a:p>
      </dgm:t>
    </dgm:pt>
    <dgm:pt modelId="{A44241FB-73B4-4C95-A5C3-CE5CB7D7768C}" type="sibTrans" cxnId="{B0A50190-C492-4371-A500-2FB0DC46BFF9}">
      <dgm:prSet/>
      <dgm:spPr/>
      <dgm:t>
        <a:bodyPr/>
        <a:lstStyle/>
        <a:p>
          <a:endParaRPr lang="en-US"/>
        </a:p>
      </dgm:t>
    </dgm:pt>
    <dgm:pt modelId="{D2EF6AAE-7296-4CB4-AC23-55BE9E0166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400" dirty="0">
              <a:latin typeface="Abadi" panose="020B0604020104020204" pitchFamily="34" charset="0"/>
            </a:rPr>
            <a:t>I bliver deltagere i organisationens hverdag og får adgang til en masse formel og uformel viden </a:t>
          </a:r>
          <a:endParaRPr lang="en-US" sz="1400" dirty="0">
            <a:latin typeface="Abadi" panose="020B0604020104020204" pitchFamily="34" charset="0"/>
          </a:endParaRPr>
        </a:p>
      </dgm:t>
    </dgm:pt>
    <dgm:pt modelId="{3064256B-2CFE-4372-B1C4-3D127ED8F259}" type="parTrans" cxnId="{226F7062-A902-44E7-90B0-075E65085AD2}">
      <dgm:prSet/>
      <dgm:spPr/>
      <dgm:t>
        <a:bodyPr/>
        <a:lstStyle/>
        <a:p>
          <a:endParaRPr lang="en-US"/>
        </a:p>
      </dgm:t>
    </dgm:pt>
    <dgm:pt modelId="{A7B8D8A3-1150-4365-91B4-B0BB445DDBDB}" type="sibTrans" cxnId="{226F7062-A902-44E7-90B0-075E65085AD2}">
      <dgm:prSet/>
      <dgm:spPr/>
      <dgm:t>
        <a:bodyPr/>
        <a:lstStyle/>
        <a:p>
          <a:endParaRPr lang="en-US"/>
        </a:p>
      </dgm:t>
    </dgm:pt>
    <dgm:pt modelId="{2BD01719-54EB-4472-8C82-63D491919C1C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>
              <a:latin typeface="Abadi" panose="020B0604020104020204" pitchFamily="34" charset="0"/>
            </a:rPr>
            <a:t>I besøger organisationen</a:t>
          </a:r>
          <a:endParaRPr lang="en-US">
            <a:latin typeface="Abadi" panose="020B0604020104020204" pitchFamily="34" charset="0"/>
          </a:endParaRPr>
        </a:p>
      </dgm:t>
    </dgm:pt>
    <dgm:pt modelId="{F6AABFA0-D11A-4820-8493-0813D9D979E2}" type="parTrans" cxnId="{51EE7EE4-04D8-4358-A838-FD52F84A110D}">
      <dgm:prSet/>
      <dgm:spPr/>
      <dgm:t>
        <a:bodyPr/>
        <a:lstStyle/>
        <a:p>
          <a:endParaRPr lang="en-US"/>
        </a:p>
      </dgm:t>
    </dgm:pt>
    <dgm:pt modelId="{57383E4D-A92E-4598-94B9-5AC4BDB22BC1}" type="sibTrans" cxnId="{51EE7EE4-04D8-4358-A838-FD52F84A110D}">
      <dgm:prSet/>
      <dgm:spPr/>
      <dgm:t>
        <a:bodyPr/>
        <a:lstStyle/>
        <a:p>
          <a:endParaRPr lang="en-US"/>
        </a:p>
      </dgm:t>
    </dgm:pt>
    <dgm:pt modelId="{5D497286-7444-4CDB-944C-3A36A0BEB9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400" dirty="0">
              <a:latin typeface="Abadi" panose="020B0604020104020204" pitchFamily="34" charset="0"/>
            </a:rPr>
            <a:t>X antal besøg, hvor I udfører forskellige dele af jeres undersøgelse fra gang til gang</a:t>
          </a:r>
          <a:endParaRPr lang="en-US" sz="1400" dirty="0">
            <a:latin typeface="Abadi" panose="020B0604020104020204" pitchFamily="34" charset="0"/>
          </a:endParaRPr>
        </a:p>
      </dgm:t>
    </dgm:pt>
    <dgm:pt modelId="{8671A389-078D-422D-ADDD-D42CC0CB790C}" type="parTrans" cxnId="{8BDD54D5-2433-47E8-806E-4EE88D33CD11}">
      <dgm:prSet/>
      <dgm:spPr/>
      <dgm:t>
        <a:bodyPr/>
        <a:lstStyle/>
        <a:p>
          <a:endParaRPr lang="en-US"/>
        </a:p>
      </dgm:t>
    </dgm:pt>
    <dgm:pt modelId="{3F25897B-1CEE-47F2-96AD-79AD4EA1C868}" type="sibTrans" cxnId="{8BDD54D5-2433-47E8-806E-4EE88D33CD11}">
      <dgm:prSet/>
      <dgm:spPr/>
      <dgm:t>
        <a:bodyPr/>
        <a:lstStyle/>
        <a:p>
          <a:endParaRPr lang="en-US"/>
        </a:p>
      </dgm:t>
    </dgm:pt>
    <dgm:pt modelId="{DA2DAF68-9900-46AF-95AF-513B387584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400" dirty="0">
              <a:latin typeface="Abadi" panose="020B0604020104020204" pitchFamily="34" charset="0"/>
            </a:rPr>
            <a:t>I kan tilpasse måden, I griber opgaven an på, fra gang til gang, korrigere undersøgelsesmetoden og distancere jer, mens undersøgelsen står på.</a:t>
          </a:r>
          <a:endParaRPr lang="en-US" sz="1400" dirty="0">
            <a:latin typeface="Abadi" panose="020B0604020104020204" pitchFamily="34" charset="0"/>
          </a:endParaRPr>
        </a:p>
      </dgm:t>
    </dgm:pt>
    <dgm:pt modelId="{EAFE3B4C-0CD1-444A-98BE-74E49213A099}" type="parTrans" cxnId="{6821315B-B704-4E90-A325-070FD01A5EA2}">
      <dgm:prSet/>
      <dgm:spPr/>
      <dgm:t>
        <a:bodyPr/>
        <a:lstStyle/>
        <a:p>
          <a:endParaRPr lang="en-US"/>
        </a:p>
      </dgm:t>
    </dgm:pt>
    <dgm:pt modelId="{5DA1205C-CB2C-4F77-B365-D541583D9055}" type="sibTrans" cxnId="{6821315B-B704-4E90-A325-070FD01A5EA2}">
      <dgm:prSet/>
      <dgm:spPr/>
      <dgm:t>
        <a:bodyPr/>
        <a:lstStyle/>
        <a:p>
          <a:endParaRPr lang="en-US"/>
        </a:p>
      </dgm:t>
    </dgm:pt>
    <dgm:pt modelId="{143BC16E-7089-4F92-A92F-4A3704EDC5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400" dirty="0">
              <a:latin typeface="Abadi" panose="020B0604020104020204" pitchFamily="34" charset="0"/>
            </a:rPr>
            <a:t>I undgår at ”komme for tæt på” </a:t>
          </a:r>
          <a:endParaRPr lang="en-US" sz="1400" dirty="0">
            <a:latin typeface="Abadi" panose="020B0604020104020204" pitchFamily="34" charset="0"/>
          </a:endParaRPr>
        </a:p>
      </dgm:t>
    </dgm:pt>
    <dgm:pt modelId="{B7129EA8-0DC0-4ED6-92D0-23A2F97F825E}" type="parTrans" cxnId="{D9EAFBD2-A504-4FDB-AC96-C1DDF7442C60}">
      <dgm:prSet/>
      <dgm:spPr/>
      <dgm:t>
        <a:bodyPr/>
        <a:lstStyle/>
        <a:p>
          <a:endParaRPr lang="en-US"/>
        </a:p>
      </dgm:t>
    </dgm:pt>
    <dgm:pt modelId="{9268F49E-5D99-4E5E-8174-1FD7320ADD7A}" type="sibTrans" cxnId="{D9EAFBD2-A504-4FDB-AC96-C1DDF7442C60}">
      <dgm:prSet/>
      <dgm:spPr/>
      <dgm:t>
        <a:bodyPr/>
        <a:lstStyle/>
        <a:p>
          <a:endParaRPr lang="en-US"/>
        </a:p>
      </dgm:t>
    </dgm:pt>
    <dgm:pt modelId="{7FC55443-2F9C-4F74-97F3-E2A1F06DEC5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>
              <a:latin typeface="Abadi" panose="020B0604020104020204" pitchFamily="34" charset="0"/>
            </a:rPr>
            <a:t>I har ingen eller begrænset adgang </a:t>
          </a:r>
          <a:endParaRPr lang="en-US">
            <a:latin typeface="Abadi" panose="020B0604020104020204" pitchFamily="34" charset="0"/>
          </a:endParaRPr>
        </a:p>
      </dgm:t>
    </dgm:pt>
    <dgm:pt modelId="{A4B1D5BA-293D-47E5-AA03-20E30B6110D2}" type="parTrans" cxnId="{8910A411-4ACC-4E38-95C3-EF8F68C792D4}">
      <dgm:prSet/>
      <dgm:spPr/>
      <dgm:t>
        <a:bodyPr/>
        <a:lstStyle/>
        <a:p>
          <a:endParaRPr lang="en-US"/>
        </a:p>
      </dgm:t>
    </dgm:pt>
    <dgm:pt modelId="{F68CBF92-BE62-4D07-9993-0D072D8B5165}" type="sibTrans" cxnId="{8910A411-4ACC-4E38-95C3-EF8F68C792D4}">
      <dgm:prSet/>
      <dgm:spPr/>
      <dgm:t>
        <a:bodyPr/>
        <a:lstStyle/>
        <a:p>
          <a:endParaRPr lang="en-US"/>
        </a:p>
      </dgm:t>
    </dgm:pt>
    <dgm:pt modelId="{813B4152-497F-4694-8014-07B0E19106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400" dirty="0">
              <a:latin typeface="Abadi" panose="020B0604020104020204" pitchFamily="34" charset="0"/>
            </a:rPr>
            <a:t>Undersøgelse af virksomhedens eksterne kommunikation, fx hjemmeside, reklamer og pressemeddelelser – evt. kombineret med et enkelt interview med fx virksomhedens kommunikationsansvarlige </a:t>
          </a:r>
          <a:endParaRPr lang="en-US" sz="1400" dirty="0">
            <a:latin typeface="Abadi" panose="020B0604020104020204" pitchFamily="34" charset="0"/>
          </a:endParaRPr>
        </a:p>
      </dgm:t>
    </dgm:pt>
    <dgm:pt modelId="{980222F0-BC6B-4079-85D4-F9CAD9AB2D2E}" type="parTrans" cxnId="{78D13C7B-301E-4254-B27C-299356B36FEE}">
      <dgm:prSet/>
      <dgm:spPr/>
      <dgm:t>
        <a:bodyPr/>
        <a:lstStyle/>
        <a:p>
          <a:endParaRPr lang="en-US"/>
        </a:p>
      </dgm:t>
    </dgm:pt>
    <dgm:pt modelId="{CBD7DC8C-0A17-46A5-B131-29625BB381A0}" type="sibTrans" cxnId="{78D13C7B-301E-4254-B27C-299356B36FEE}">
      <dgm:prSet/>
      <dgm:spPr/>
      <dgm:t>
        <a:bodyPr/>
        <a:lstStyle/>
        <a:p>
          <a:endParaRPr lang="en-US"/>
        </a:p>
      </dgm:t>
    </dgm:pt>
    <dgm:pt modelId="{8696835B-3156-4F2C-AB27-39BBBA4B7D2B}" type="pres">
      <dgm:prSet presAssocID="{829F3296-9A8F-4CEE-B524-C457408EC797}" presName="root" presStyleCnt="0">
        <dgm:presLayoutVars>
          <dgm:dir/>
          <dgm:resizeHandles val="exact"/>
        </dgm:presLayoutVars>
      </dgm:prSet>
      <dgm:spPr/>
    </dgm:pt>
    <dgm:pt modelId="{019634DC-CEB1-4FF6-82FB-77B912AA38A4}" type="pres">
      <dgm:prSet presAssocID="{33FE014B-051F-43DB-9729-175F5E70133D}" presName="compNode" presStyleCnt="0"/>
      <dgm:spPr/>
    </dgm:pt>
    <dgm:pt modelId="{E8EA6893-1AEA-4CD0-8355-7FA360864AE7}" type="pres">
      <dgm:prSet presAssocID="{33FE014B-051F-43DB-9729-175F5E70133D}" presName="bgRect" presStyleLbl="bgShp" presStyleIdx="0" presStyleCnt="3"/>
      <dgm:spPr/>
    </dgm:pt>
    <dgm:pt modelId="{B03F2BC2-6EA7-4E07-AEDE-55E270874449}" type="pres">
      <dgm:prSet presAssocID="{33FE014B-051F-43DB-9729-175F5E7013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 med massiv udfyldning"/>
        </a:ext>
      </dgm:extLst>
    </dgm:pt>
    <dgm:pt modelId="{EC50C17D-92F1-4F46-9B1F-869940E4BF6F}" type="pres">
      <dgm:prSet presAssocID="{33FE014B-051F-43DB-9729-175F5E70133D}" presName="spaceRect" presStyleCnt="0"/>
      <dgm:spPr/>
    </dgm:pt>
    <dgm:pt modelId="{A78047BF-CA9C-4877-AFA1-20E3B7280A1E}" type="pres">
      <dgm:prSet presAssocID="{33FE014B-051F-43DB-9729-175F5E70133D}" presName="parTx" presStyleLbl="revTx" presStyleIdx="0" presStyleCnt="6">
        <dgm:presLayoutVars>
          <dgm:chMax val="0"/>
          <dgm:chPref val="0"/>
        </dgm:presLayoutVars>
      </dgm:prSet>
      <dgm:spPr/>
    </dgm:pt>
    <dgm:pt modelId="{6032FCC3-3F80-43A5-A95F-F06AE9E6B98E}" type="pres">
      <dgm:prSet presAssocID="{33FE014B-051F-43DB-9729-175F5E70133D}" presName="desTx" presStyleLbl="revTx" presStyleIdx="1" presStyleCnt="6">
        <dgm:presLayoutVars/>
      </dgm:prSet>
      <dgm:spPr/>
    </dgm:pt>
    <dgm:pt modelId="{A5338652-81B2-4A26-A646-7BE901FC9801}" type="pres">
      <dgm:prSet presAssocID="{04CB1244-5824-4869-8C33-742F5AFB5CE5}" presName="sibTrans" presStyleCnt="0"/>
      <dgm:spPr/>
    </dgm:pt>
    <dgm:pt modelId="{0E2F513A-CFD0-473B-96E8-EC9C9F24BB2E}" type="pres">
      <dgm:prSet presAssocID="{2BD01719-54EB-4472-8C82-63D491919C1C}" presName="compNode" presStyleCnt="0"/>
      <dgm:spPr/>
    </dgm:pt>
    <dgm:pt modelId="{FF5E8C03-AAD5-4496-A8AD-EF11BCD907BB}" type="pres">
      <dgm:prSet presAssocID="{2BD01719-54EB-4472-8C82-63D491919C1C}" presName="bgRect" presStyleLbl="bgShp" presStyleIdx="1" presStyleCnt="3" custScaleY="118012"/>
      <dgm:spPr/>
    </dgm:pt>
    <dgm:pt modelId="{E7498866-7D73-434C-864A-1D2F935BE9ED}" type="pres">
      <dgm:prSet presAssocID="{2BD01719-54EB-4472-8C82-63D491919C1C}" presName="iconRect" presStyleLbl="node1" presStyleIdx="1" presStyleCnt="3" custScaleX="161241" custScaleY="161241" custLinFactNeighborY="7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åndtryk med massiv udfyldning"/>
        </a:ext>
      </dgm:extLst>
    </dgm:pt>
    <dgm:pt modelId="{ACB0DD5F-03CE-4674-8373-6ACC6C58909A}" type="pres">
      <dgm:prSet presAssocID="{2BD01719-54EB-4472-8C82-63D491919C1C}" presName="spaceRect" presStyleCnt="0"/>
      <dgm:spPr/>
    </dgm:pt>
    <dgm:pt modelId="{7B69F29A-123A-40AF-97DD-5434796F7ED2}" type="pres">
      <dgm:prSet presAssocID="{2BD01719-54EB-4472-8C82-63D491919C1C}" presName="parTx" presStyleLbl="revTx" presStyleIdx="2" presStyleCnt="6">
        <dgm:presLayoutVars>
          <dgm:chMax val="0"/>
          <dgm:chPref val="0"/>
        </dgm:presLayoutVars>
      </dgm:prSet>
      <dgm:spPr/>
    </dgm:pt>
    <dgm:pt modelId="{9F327D81-62C8-43CA-B62B-C6CF9A443D55}" type="pres">
      <dgm:prSet presAssocID="{2BD01719-54EB-4472-8C82-63D491919C1C}" presName="desTx" presStyleLbl="revTx" presStyleIdx="3" presStyleCnt="6" custScaleX="100225">
        <dgm:presLayoutVars/>
      </dgm:prSet>
      <dgm:spPr/>
    </dgm:pt>
    <dgm:pt modelId="{B460BB82-BBF6-4D85-B6E5-9AC2CC41F9B6}" type="pres">
      <dgm:prSet presAssocID="{57383E4D-A92E-4598-94B9-5AC4BDB22BC1}" presName="sibTrans" presStyleCnt="0"/>
      <dgm:spPr/>
    </dgm:pt>
    <dgm:pt modelId="{C8CEB83D-B0B0-41AE-84A7-5BF7E1CC39E6}" type="pres">
      <dgm:prSet presAssocID="{7FC55443-2F9C-4F74-97F3-E2A1F06DEC5D}" presName="compNode" presStyleCnt="0"/>
      <dgm:spPr/>
    </dgm:pt>
    <dgm:pt modelId="{3B6854E0-3649-4BF7-A838-9574AF028E3D}" type="pres">
      <dgm:prSet presAssocID="{7FC55443-2F9C-4F74-97F3-E2A1F06DEC5D}" presName="bgRect" presStyleLbl="bgShp" presStyleIdx="2" presStyleCnt="3"/>
      <dgm:spPr/>
    </dgm:pt>
    <dgm:pt modelId="{31822234-3EE2-4B14-8CD9-DBF45B3A11EE}" type="pres">
      <dgm:prSet presAssocID="{7FC55443-2F9C-4F74-97F3-E2A1F06DEC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k med massiv udfyldning"/>
        </a:ext>
      </dgm:extLst>
    </dgm:pt>
    <dgm:pt modelId="{55800FEB-19A5-45DD-87FE-436F3843E7DD}" type="pres">
      <dgm:prSet presAssocID="{7FC55443-2F9C-4F74-97F3-E2A1F06DEC5D}" presName="spaceRect" presStyleCnt="0"/>
      <dgm:spPr/>
    </dgm:pt>
    <dgm:pt modelId="{58A8FF3D-5B66-4693-A82A-3BF770B23B29}" type="pres">
      <dgm:prSet presAssocID="{7FC55443-2F9C-4F74-97F3-E2A1F06DEC5D}" presName="parTx" presStyleLbl="revTx" presStyleIdx="4" presStyleCnt="6">
        <dgm:presLayoutVars>
          <dgm:chMax val="0"/>
          <dgm:chPref val="0"/>
        </dgm:presLayoutVars>
      </dgm:prSet>
      <dgm:spPr/>
    </dgm:pt>
    <dgm:pt modelId="{BD24BDBC-554F-4D65-B2E2-D6214F796907}" type="pres">
      <dgm:prSet presAssocID="{7FC55443-2F9C-4F74-97F3-E2A1F06DEC5D}" presName="desTx" presStyleLbl="revTx" presStyleIdx="5" presStyleCnt="6">
        <dgm:presLayoutVars/>
      </dgm:prSet>
      <dgm:spPr/>
    </dgm:pt>
  </dgm:ptLst>
  <dgm:cxnLst>
    <dgm:cxn modelId="{D4A39305-792C-4B44-9CD6-399709742624}" type="presOf" srcId="{7FC55443-2F9C-4F74-97F3-E2A1F06DEC5D}" destId="{58A8FF3D-5B66-4693-A82A-3BF770B23B29}" srcOrd="0" destOrd="0" presId="urn:microsoft.com/office/officeart/2018/2/layout/IconVerticalSolidList"/>
    <dgm:cxn modelId="{AC977B0B-F977-4373-B160-FC59B8A6A936}" type="presOf" srcId="{E9F9C5D6-4256-48CE-A1A9-0E06CC088605}" destId="{6032FCC3-3F80-43A5-A95F-F06AE9E6B98E}" srcOrd="0" destOrd="0" presId="urn:microsoft.com/office/officeart/2018/2/layout/IconVerticalSolidList"/>
    <dgm:cxn modelId="{8910A411-4ACC-4E38-95C3-EF8F68C792D4}" srcId="{829F3296-9A8F-4CEE-B524-C457408EC797}" destId="{7FC55443-2F9C-4F74-97F3-E2A1F06DEC5D}" srcOrd="2" destOrd="0" parTransId="{A4B1D5BA-293D-47E5-AA03-20E30B6110D2}" sibTransId="{F68CBF92-BE62-4D07-9993-0D072D8B5165}"/>
    <dgm:cxn modelId="{6821315B-B704-4E90-A325-070FD01A5EA2}" srcId="{2BD01719-54EB-4472-8C82-63D491919C1C}" destId="{DA2DAF68-9900-46AF-95AF-513B387584B4}" srcOrd="1" destOrd="0" parTransId="{EAFE3B4C-0CD1-444A-98BE-74E49213A099}" sibTransId="{5DA1205C-CB2C-4F77-B365-D541583D9055}"/>
    <dgm:cxn modelId="{226F7062-A902-44E7-90B0-075E65085AD2}" srcId="{33FE014B-051F-43DB-9729-175F5E70133D}" destId="{D2EF6AAE-7296-4CB4-AC23-55BE9E016697}" srcOrd="1" destOrd="0" parTransId="{3064256B-2CFE-4372-B1C4-3D127ED8F259}" sibTransId="{A7B8D8A3-1150-4365-91B4-B0BB445DDBDB}"/>
    <dgm:cxn modelId="{AA48ED45-61E1-4ED8-BF28-1C05A89ACF4F}" type="presOf" srcId="{DA2DAF68-9900-46AF-95AF-513B387584B4}" destId="{9F327D81-62C8-43CA-B62B-C6CF9A443D55}" srcOrd="0" destOrd="1" presId="urn:microsoft.com/office/officeart/2018/2/layout/IconVerticalSolidList"/>
    <dgm:cxn modelId="{224B2F72-0C20-4F37-A835-77DAAFF5043C}" type="presOf" srcId="{2BD01719-54EB-4472-8C82-63D491919C1C}" destId="{7B69F29A-123A-40AF-97DD-5434796F7ED2}" srcOrd="0" destOrd="0" presId="urn:microsoft.com/office/officeart/2018/2/layout/IconVerticalSolidList"/>
    <dgm:cxn modelId="{78D13C7B-301E-4254-B27C-299356B36FEE}" srcId="{7FC55443-2F9C-4F74-97F3-E2A1F06DEC5D}" destId="{813B4152-497F-4694-8014-07B0E19106B7}" srcOrd="0" destOrd="0" parTransId="{980222F0-BC6B-4079-85D4-F9CAD9AB2D2E}" sibTransId="{CBD7DC8C-0A17-46A5-B131-29625BB381A0}"/>
    <dgm:cxn modelId="{C0C55285-EC8E-47B8-B50B-694DB68CA553}" type="presOf" srcId="{813B4152-497F-4694-8014-07B0E19106B7}" destId="{BD24BDBC-554F-4D65-B2E2-D6214F796907}" srcOrd="0" destOrd="0" presId="urn:microsoft.com/office/officeart/2018/2/layout/IconVerticalSolidList"/>
    <dgm:cxn modelId="{B0A50190-C492-4371-A500-2FB0DC46BFF9}" srcId="{33FE014B-051F-43DB-9729-175F5E70133D}" destId="{E9F9C5D6-4256-48CE-A1A9-0E06CC088605}" srcOrd="0" destOrd="0" parTransId="{3F5C1866-0F02-4BE1-B177-D1956026A468}" sibTransId="{A44241FB-73B4-4C95-A5C3-CE5CB7D7768C}"/>
    <dgm:cxn modelId="{6AB62797-7619-421D-BA74-7723F8E4F93D}" type="presOf" srcId="{829F3296-9A8F-4CEE-B524-C457408EC797}" destId="{8696835B-3156-4F2C-AB27-39BBBA4B7D2B}" srcOrd="0" destOrd="0" presId="urn:microsoft.com/office/officeart/2018/2/layout/IconVerticalSolidList"/>
    <dgm:cxn modelId="{398253A4-6547-4061-A4F7-5A3E0E1F8FD7}" type="presOf" srcId="{5D497286-7444-4CDB-944C-3A36A0BEB975}" destId="{9F327D81-62C8-43CA-B62B-C6CF9A443D55}" srcOrd="0" destOrd="0" presId="urn:microsoft.com/office/officeart/2018/2/layout/IconVerticalSolidList"/>
    <dgm:cxn modelId="{D9EAFBD2-A504-4FDB-AC96-C1DDF7442C60}" srcId="{2BD01719-54EB-4472-8C82-63D491919C1C}" destId="{143BC16E-7089-4F92-A92F-4A3704EDC5A4}" srcOrd="2" destOrd="0" parTransId="{B7129EA8-0DC0-4ED6-92D0-23A2F97F825E}" sibTransId="{9268F49E-5D99-4E5E-8174-1FD7320ADD7A}"/>
    <dgm:cxn modelId="{76E0A5D3-92FA-45AA-8FE1-F254A422A2F0}" type="presOf" srcId="{33FE014B-051F-43DB-9729-175F5E70133D}" destId="{A78047BF-CA9C-4877-AFA1-20E3B7280A1E}" srcOrd="0" destOrd="0" presId="urn:microsoft.com/office/officeart/2018/2/layout/IconVerticalSolidList"/>
    <dgm:cxn modelId="{C1BAB4D3-28E9-41B5-8E52-4511F5BD1BB9}" srcId="{829F3296-9A8F-4CEE-B524-C457408EC797}" destId="{33FE014B-051F-43DB-9729-175F5E70133D}" srcOrd="0" destOrd="0" parTransId="{2E4C3BB0-5C03-4349-999F-75396129A780}" sibTransId="{04CB1244-5824-4869-8C33-742F5AFB5CE5}"/>
    <dgm:cxn modelId="{8BDD54D5-2433-47E8-806E-4EE88D33CD11}" srcId="{2BD01719-54EB-4472-8C82-63D491919C1C}" destId="{5D497286-7444-4CDB-944C-3A36A0BEB975}" srcOrd="0" destOrd="0" parTransId="{8671A389-078D-422D-ADDD-D42CC0CB790C}" sibTransId="{3F25897B-1CEE-47F2-96AD-79AD4EA1C868}"/>
    <dgm:cxn modelId="{45E12FE2-C5E8-4CBF-BF20-16DF560C33CB}" type="presOf" srcId="{143BC16E-7089-4F92-A92F-4A3704EDC5A4}" destId="{9F327D81-62C8-43CA-B62B-C6CF9A443D55}" srcOrd="0" destOrd="2" presId="urn:microsoft.com/office/officeart/2018/2/layout/IconVerticalSolidList"/>
    <dgm:cxn modelId="{51EE7EE4-04D8-4358-A838-FD52F84A110D}" srcId="{829F3296-9A8F-4CEE-B524-C457408EC797}" destId="{2BD01719-54EB-4472-8C82-63D491919C1C}" srcOrd="1" destOrd="0" parTransId="{F6AABFA0-D11A-4820-8493-0813D9D979E2}" sibTransId="{57383E4D-A92E-4598-94B9-5AC4BDB22BC1}"/>
    <dgm:cxn modelId="{4D177CF7-F271-4725-8917-F4A927041AB9}" type="presOf" srcId="{D2EF6AAE-7296-4CB4-AC23-55BE9E016697}" destId="{6032FCC3-3F80-43A5-A95F-F06AE9E6B98E}" srcOrd="0" destOrd="1" presId="urn:microsoft.com/office/officeart/2018/2/layout/IconVerticalSolidList"/>
    <dgm:cxn modelId="{CE6A13AF-1167-4905-B1A8-E5C99FD33D71}" type="presParOf" srcId="{8696835B-3156-4F2C-AB27-39BBBA4B7D2B}" destId="{019634DC-CEB1-4FF6-82FB-77B912AA38A4}" srcOrd="0" destOrd="0" presId="urn:microsoft.com/office/officeart/2018/2/layout/IconVerticalSolidList"/>
    <dgm:cxn modelId="{C08DC160-1669-4A54-8948-C3E00E6543CD}" type="presParOf" srcId="{019634DC-CEB1-4FF6-82FB-77B912AA38A4}" destId="{E8EA6893-1AEA-4CD0-8355-7FA360864AE7}" srcOrd="0" destOrd="0" presId="urn:microsoft.com/office/officeart/2018/2/layout/IconVerticalSolidList"/>
    <dgm:cxn modelId="{FA41D316-C0F5-4A98-AD18-27354E69E7CE}" type="presParOf" srcId="{019634DC-CEB1-4FF6-82FB-77B912AA38A4}" destId="{B03F2BC2-6EA7-4E07-AEDE-55E270874449}" srcOrd="1" destOrd="0" presId="urn:microsoft.com/office/officeart/2018/2/layout/IconVerticalSolidList"/>
    <dgm:cxn modelId="{C9A0C5E5-D11A-482A-8FCC-395E65A5EFA1}" type="presParOf" srcId="{019634DC-CEB1-4FF6-82FB-77B912AA38A4}" destId="{EC50C17D-92F1-4F46-9B1F-869940E4BF6F}" srcOrd="2" destOrd="0" presId="urn:microsoft.com/office/officeart/2018/2/layout/IconVerticalSolidList"/>
    <dgm:cxn modelId="{7C1D85E5-7B5D-4097-A20E-FBC1E47ED8AD}" type="presParOf" srcId="{019634DC-CEB1-4FF6-82FB-77B912AA38A4}" destId="{A78047BF-CA9C-4877-AFA1-20E3B7280A1E}" srcOrd="3" destOrd="0" presId="urn:microsoft.com/office/officeart/2018/2/layout/IconVerticalSolidList"/>
    <dgm:cxn modelId="{D69A6B0D-C10D-4FA6-84A9-D8AF7F2BFD8D}" type="presParOf" srcId="{019634DC-CEB1-4FF6-82FB-77B912AA38A4}" destId="{6032FCC3-3F80-43A5-A95F-F06AE9E6B98E}" srcOrd="4" destOrd="0" presId="urn:microsoft.com/office/officeart/2018/2/layout/IconVerticalSolidList"/>
    <dgm:cxn modelId="{FF6C29E9-3A39-4E1C-BA69-BB69DB546915}" type="presParOf" srcId="{8696835B-3156-4F2C-AB27-39BBBA4B7D2B}" destId="{A5338652-81B2-4A26-A646-7BE901FC9801}" srcOrd="1" destOrd="0" presId="urn:microsoft.com/office/officeart/2018/2/layout/IconVerticalSolidList"/>
    <dgm:cxn modelId="{41ABBE81-6A4E-42E4-A7B0-6DB1B0723F61}" type="presParOf" srcId="{8696835B-3156-4F2C-AB27-39BBBA4B7D2B}" destId="{0E2F513A-CFD0-473B-96E8-EC9C9F24BB2E}" srcOrd="2" destOrd="0" presId="urn:microsoft.com/office/officeart/2018/2/layout/IconVerticalSolidList"/>
    <dgm:cxn modelId="{937A0D17-0FA5-4545-AA6C-E7540B29982C}" type="presParOf" srcId="{0E2F513A-CFD0-473B-96E8-EC9C9F24BB2E}" destId="{FF5E8C03-AAD5-4496-A8AD-EF11BCD907BB}" srcOrd="0" destOrd="0" presId="urn:microsoft.com/office/officeart/2018/2/layout/IconVerticalSolidList"/>
    <dgm:cxn modelId="{A419C19A-DB64-404C-8EB1-A52AB57053EB}" type="presParOf" srcId="{0E2F513A-CFD0-473B-96E8-EC9C9F24BB2E}" destId="{E7498866-7D73-434C-864A-1D2F935BE9ED}" srcOrd="1" destOrd="0" presId="urn:microsoft.com/office/officeart/2018/2/layout/IconVerticalSolidList"/>
    <dgm:cxn modelId="{B7A524FB-8C5B-4ECA-B205-9ADC2768D6F0}" type="presParOf" srcId="{0E2F513A-CFD0-473B-96E8-EC9C9F24BB2E}" destId="{ACB0DD5F-03CE-4674-8373-6ACC6C58909A}" srcOrd="2" destOrd="0" presId="urn:microsoft.com/office/officeart/2018/2/layout/IconVerticalSolidList"/>
    <dgm:cxn modelId="{0D89801F-CE19-4CFC-8348-DDFCABB2C3BC}" type="presParOf" srcId="{0E2F513A-CFD0-473B-96E8-EC9C9F24BB2E}" destId="{7B69F29A-123A-40AF-97DD-5434796F7ED2}" srcOrd="3" destOrd="0" presId="urn:microsoft.com/office/officeart/2018/2/layout/IconVerticalSolidList"/>
    <dgm:cxn modelId="{20C90C79-626E-4614-AE58-DAD751108987}" type="presParOf" srcId="{0E2F513A-CFD0-473B-96E8-EC9C9F24BB2E}" destId="{9F327D81-62C8-43CA-B62B-C6CF9A443D55}" srcOrd="4" destOrd="0" presId="urn:microsoft.com/office/officeart/2018/2/layout/IconVerticalSolidList"/>
    <dgm:cxn modelId="{449D79C1-7B5C-4C56-A490-AF3A49BD086C}" type="presParOf" srcId="{8696835B-3156-4F2C-AB27-39BBBA4B7D2B}" destId="{B460BB82-BBF6-4D85-B6E5-9AC2CC41F9B6}" srcOrd="3" destOrd="0" presId="urn:microsoft.com/office/officeart/2018/2/layout/IconVerticalSolidList"/>
    <dgm:cxn modelId="{B147F71B-0E58-484A-A391-2895526398A8}" type="presParOf" srcId="{8696835B-3156-4F2C-AB27-39BBBA4B7D2B}" destId="{C8CEB83D-B0B0-41AE-84A7-5BF7E1CC39E6}" srcOrd="4" destOrd="0" presId="urn:microsoft.com/office/officeart/2018/2/layout/IconVerticalSolidList"/>
    <dgm:cxn modelId="{B075879E-828F-499F-945D-9CAE271B7147}" type="presParOf" srcId="{C8CEB83D-B0B0-41AE-84A7-5BF7E1CC39E6}" destId="{3B6854E0-3649-4BF7-A838-9574AF028E3D}" srcOrd="0" destOrd="0" presId="urn:microsoft.com/office/officeart/2018/2/layout/IconVerticalSolidList"/>
    <dgm:cxn modelId="{281B9E12-084F-4349-BE3B-0598F4C82787}" type="presParOf" srcId="{C8CEB83D-B0B0-41AE-84A7-5BF7E1CC39E6}" destId="{31822234-3EE2-4B14-8CD9-DBF45B3A11EE}" srcOrd="1" destOrd="0" presId="urn:microsoft.com/office/officeart/2018/2/layout/IconVerticalSolidList"/>
    <dgm:cxn modelId="{410C0464-49DA-4F11-87FE-D8CA6C2EA35A}" type="presParOf" srcId="{C8CEB83D-B0B0-41AE-84A7-5BF7E1CC39E6}" destId="{55800FEB-19A5-45DD-87FE-436F3843E7DD}" srcOrd="2" destOrd="0" presId="urn:microsoft.com/office/officeart/2018/2/layout/IconVerticalSolidList"/>
    <dgm:cxn modelId="{456A351C-0956-4003-A1BF-AA41513DF9E7}" type="presParOf" srcId="{C8CEB83D-B0B0-41AE-84A7-5BF7E1CC39E6}" destId="{58A8FF3D-5B66-4693-A82A-3BF770B23B29}" srcOrd="3" destOrd="0" presId="urn:microsoft.com/office/officeart/2018/2/layout/IconVerticalSolidList"/>
    <dgm:cxn modelId="{21CF2B8E-2EEF-4361-B415-53759E8E4F48}" type="presParOf" srcId="{C8CEB83D-B0B0-41AE-84A7-5BF7E1CC39E6}" destId="{BD24BDBC-554F-4D65-B2E2-D6214F79690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2475D-A218-4EFC-A43B-FF59A643861E}">
      <dsp:nvSpPr>
        <dsp:cNvPr id="0" name=""/>
        <dsp:cNvSpPr/>
      </dsp:nvSpPr>
      <dsp:spPr>
        <a:xfrm>
          <a:off x="53" y="98653"/>
          <a:ext cx="5122023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Ekstern problemstilling</a:t>
          </a:r>
          <a:endParaRPr lang="en-US" sz="1900" kern="1200"/>
        </a:p>
      </dsp:txBody>
      <dsp:txXfrm>
        <a:off x="53" y="98653"/>
        <a:ext cx="5122023" cy="547200"/>
      </dsp:txXfrm>
    </dsp:sp>
    <dsp:sp modelId="{86BB3EE5-76BC-41B3-92D8-8B08CFC6823E}">
      <dsp:nvSpPr>
        <dsp:cNvPr id="0" name=""/>
        <dsp:cNvSpPr/>
      </dsp:nvSpPr>
      <dsp:spPr>
        <a:xfrm>
          <a:off x="53" y="645853"/>
          <a:ext cx="5122023" cy="35595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Undersøg en ny kundegruppe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Lav et forslag til en employer branding strategi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Undersøg potentialet og lav en markedsføringsstrategi for et nyt produkt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Metode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Undersøgelse blandt målgruppen  - fx kvalitativt eller kvantitativt</a:t>
          </a:r>
          <a:endParaRPr lang="en-US" sz="1900" kern="1200"/>
        </a:p>
      </dsp:txBody>
      <dsp:txXfrm>
        <a:off x="53" y="645853"/>
        <a:ext cx="5122023" cy="3559578"/>
      </dsp:txXfrm>
    </dsp:sp>
    <dsp:sp modelId="{ACEEB3FF-7776-41F1-B643-BE99A19E97CA}">
      <dsp:nvSpPr>
        <dsp:cNvPr id="0" name=""/>
        <dsp:cNvSpPr/>
      </dsp:nvSpPr>
      <dsp:spPr>
        <a:xfrm>
          <a:off x="5839160" y="98653"/>
          <a:ext cx="5122023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Intern problemstilling</a:t>
          </a:r>
          <a:endParaRPr lang="en-US" sz="1900" kern="1200"/>
        </a:p>
      </dsp:txBody>
      <dsp:txXfrm>
        <a:off x="5839160" y="98653"/>
        <a:ext cx="5122023" cy="547200"/>
      </dsp:txXfrm>
    </dsp:sp>
    <dsp:sp modelId="{B5BFAAED-E17A-4FE7-B6C4-101E2CFD4DB2}">
      <dsp:nvSpPr>
        <dsp:cNvPr id="0" name=""/>
        <dsp:cNvSpPr/>
      </dsp:nvSpPr>
      <dsp:spPr>
        <a:xfrm>
          <a:off x="5839160" y="645853"/>
          <a:ext cx="5122023" cy="355957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Reorganisering af organisation eller fusion af virksomheder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Arbejdsmiljø, medarbejdertrivsel, stress og teamdynamik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Intern kommunikation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Supply chain management, lagerstyring og produktionsplanlægning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Finansiering og prisfastsættelser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Metode 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Fx observationsstudier, medarbejderinterviews, følsomme emner</a:t>
          </a:r>
          <a:endParaRPr lang="en-US" sz="1900" kern="1200"/>
        </a:p>
      </dsp:txBody>
      <dsp:txXfrm>
        <a:off x="5839160" y="645853"/>
        <a:ext cx="5122023" cy="3559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A6893-1AEA-4CD0-8355-7FA360864AE7}">
      <dsp:nvSpPr>
        <dsp:cNvPr id="0" name=""/>
        <dsp:cNvSpPr/>
      </dsp:nvSpPr>
      <dsp:spPr>
        <a:xfrm>
          <a:off x="-1298" y="7522"/>
          <a:ext cx="10952580" cy="117375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F2BC2-6EA7-4E07-AEDE-55E270874449}">
      <dsp:nvSpPr>
        <dsp:cNvPr id="0" name=""/>
        <dsp:cNvSpPr/>
      </dsp:nvSpPr>
      <dsp:spPr>
        <a:xfrm>
          <a:off x="353761" y="271616"/>
          <a:ext cx="645563" cy="645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047BF-CA9C-4877-AFA1-20E3B7280A1E}">
      <dsp:nvSpPr>
        <dsp:cNvPr id="0" name=""/>
        <dsp:cNvSpPr/>
      </dsp:nvSpPr>
      <dsp:spPr>
        <a:xfrm>
          <a:off x="1354384" y="7522"/>
          <a:ext cx="4928661" cy="117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22" tIns="124222" rIns="124222" bIns="1242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b="1" kern="1200" dirty="0">
              <a:latin typeface="Abadi" panose="020B0604020104020204" pitchFamily="34" charset="0"/>
            </a:rPr>
            <a:t>I ”flytter” ind hos organisationen </a:t>
          </a:r>
          <a:endParaRPr lang="en-US" sz="2500" kern="1200" dirty="0">
            <a:latin typeface="Abadi" panose="020B0604020104020204" pitchFamily="34" charset="0"/>
          </a:endParaRPr>
        </a:p>
      </dsp:txBody>
      <dsp:txXfrm>
        <a:off x="1354384" y="7522"/>
        <a:ext cx="4928661" cy="1173751"/>
      </dsp:txXfrm>
    </dsp:sp>
    <dsp:sp modelId="{6032FCC3-3F80-43A5-A95F-F06AE9E6B98E}">
      <dsp:nvSpPr>
        <dsp:cNvPr id="0" name=""/>
        <dsp:cNvSpPr/>
      </dsp:nvSpPr>
      <dsp:spPr>
        <a:xfrm>
          <a:off x="6283045" y="7522"/>
          <a:ext cx="4665583" cy="117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22" tIns="124222" rIns="124222" bIns="1242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Abadi" panose="020B0604020104020204" pitchFamily="34" charset="0"/>
            </a:rPr>
            <a:t>I får en skriveplads og har dermed direkte adgang til faciliteter og medarbejdere</a:t>
          </a:r>
          <a:endParaRPr lang="en-US" sz="1400" kern="1200" dirty="0">
            <a:latin typeface="Abadi" panose="020B0604020104020204" pitchFamily="34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Abadi" panose="020B0604020104020204" pitchFamily="34" charset="0"/>
            </a:rPr>
            <a:t>I bliver deltagere i organisationens hverdag og får adgang til en masse formel og uformel viden 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6283045" y="7522"/>
        <a:ext cx="4665583" cy="1173751"/>
      </dsp:txXfrm>
    </dsp:sp>
    <dsp:sp modelId="{FF5E8C03-AAD5-4496-A8AD-EF11BCD907BB}">
      <dsp:nvSpPr>
        <dsp:cNvPr id="0" name=""/>
        <dsp:cNvSpPr/>
      </dsp:nvSpPr>
      <dsp:spPr>
        <a:xfrm>
          <a:off x="-1298" y="1474711"/>
          <a:ext cx="10952580" cy="138516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98866-7D73-434C-864A-1D2F935BE9ED}">
      <dsp:nvSpPr>
        <dsp:cNvPr id="0" name=""/>
        <dsp:cNvSpPr/>
      </dsp:nvSpPr>
      <dsp:spPr>
        <a:xfrm>
          <a:off x="156086" y="1692881"/>
          <a:ext cx="1040913" cy="1040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9F29A-123A-40AF-97DD-5434796F7ED2}">
      <dsp:nvSpPr>
        <dsp:cNvPr id="0" name=""/>
        <dsp:cNvSpPr/>
      </dsp:nvSpPr>
      <dsp:spPr>
        <a:xfrm>
          <a:off x="1354384" y="1580420"/>
          <a:ext cx="4928661" cy="117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22" tIns="124222" rIns="124222" bIns="1242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b="1" kern="1200">
              <a:latin typeface="Abadi" panose="020B0604020104020204" pitchFamily="34" charset="0"/>
            </a:rPr>
            <a:t>I besøger organisationen</a:t>
          </a:r>
          <a:endParaRPr lang="en-US" sz="2500" kern="1200">
            <a:latin typeface="Abadi" panose="020B0604020104020204" pitchFamily="34" charset="0"/>
          </a:endParaRPr>
        </a:p>
      </dsp:txBody>
      <dsp:txXfrm>
        <a:off x="1354384" y="1580420"/>
        <a:ext cx="4928661" cy="1173751"/>
      </dsp:txXfrm>
    </dsp:sp>
    <dsp:sp modelId="{9F327D81-62C8-43CA-B62B-C6CF9A443D55}">
      <dsp:nvSpPr>
        <dsp:cNvPr id="0" name=""/>
        <dsp:cNvSpPr/>
      </dsp:nvSpPr>
      <dsp:spPr>
        <a:xfrm>
          <a:off x="6277797" y="1580420"/>
          <a:ext cx="4676081" cy="117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22" tIns="124222" rIns="124222" bIns="1242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Abadi" panose="020B0604020104020204" pitchFamily="34" charset="0"/>
            </a:rPr>
            <a:t>X antal besøg, hvor I udfører forskellige dele af jeres undersøgelse fra gang til gang</a:t>
          </a:r>
          <a:endParaRPr lang="en-US" sz="1400" kern="1200" dirty="0">
            <a:latin typeface="Abadi" panose="020B0604020104020204" pitchFamily="34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Abadi" panose="020B0604020104020204" pitchFamily="34" charset="0"/>
            </a:rPr>
            <a:t>I kan tilpasse måden, I griber opgaven an på, fra gang til gang, korrigere undersøgelsesmetoden og distancere jer, mens undersøgelsen står på.</a:t>
          </a:r>
          <a:endParaRPr lang="en-US" sz="1400" kern="1200" dirty="0">
            <a:latin typeface="Abadi" panose="020B0604020104020204" pitchFamily="34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Abadi" panose="020B0604020104020204" pitchFamily="34" charset="0"/>
            </a:rPr>
            <a:t>I undgår at ”komme for tæt på” 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6277797" y="1580420"/>
        <a:ext cx="4676081" cy="1173751"/>
      </dsp:txXfrm>
    </dsp:sp>
    <dsp:sp modelId="{3B6854E0-3649-4BF7-A838-9574AF028E3D}">
      <dsp:nvSpPr>
        <dsp:cNvPr id="0" name=""/>
        <dsp:cNvSpPr/>
      </dsp:nvSpPr>
      <dsp:spPr>
        <a:xfrm>
          <a:off x="-1298" y="3153317"/>
          <a:ext cx="10952580" cy="117375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22234-3EE2-4B14-8CD9-DBF45B3A11EE}">
      <dsp:nvSpPr>
        <dsp:cNvPr id="0" name=""/>
        <dsp:cNvSpPr/>
      </dsp:nvSpPr>
      <dsp:spPr>
        <a:xfrm>
          <a:off x="353761" y="3417412"/>
          <a:ext cx="645563" cy="645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FF3D-5B66-4693-A82A-3BF770B23B29}">
      <dsp:nvSpPr>
        <dsp:cNvPr id="0" name=""/>
        <dsp:cNvSpPr/>
      </dsp:nvSpPr>
      <dsp:spPr>
        <a:xfrm>
          <a:off x="1354384" y="3153317"/>
          <a:ext cx="4928661" cy="117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22" tIns="124222" rIns="124222" bIns="1242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b="1" kern="1200">
              <a:latin typeface="Abadi" panose="020B0604020104020204" pitchFamily="34" charset="0"/>
            </a:rPr>
            <a:t>I har ingen eller begrænset adgang </a:t>
          </a:r>
          <a:endParaRPr lang="en-US" sz="2500" kern="1200">
            <a:latin typeface="Abadi" panose="020B0604020104020204" pitchFamily="34" charset="0"/>
          </a:endParaRPr>
        </a:p>
      </dsp:txBody>
      <dsp:txXfrm>
        <a:off x="1354384" y="3153317"/>
        <a:ext cx="4928661" cy="1173751"/>
      </dsp:txXfrm>
    </dsp:sp>
    <dsp:sp modelId="{BD24BDBC-554F-4D65-B2E2-D6214F796907}">
      <dsp:nvSpPr>
        <dsp:cNvPr id="0" name=""/>
        <dsp:cNvSpPr/>
      </dsp:nvSpPr>
      <dsp:spPr>
        <a:xfrm>
          <a:off x="6283045" y="3153317"/>
          <a:ext cx="4665583" cy="117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22" tIns="124222" rIns="124222" bIns="12422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Abadi" panose="020B0604020104020204" pitchFamily="34" charset="0"/>
            </a:rPr>
            <a:t>Undersøgelse af virksomhedens eksterne kommunikation, fx hjemmeside, reklamer og pressemeddelelser – evt. kombineret med et enkelt interview med fx virksomhedens kommunikationsansvarlige 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6283045" y="3153317"/>
        <a:ext cx="4665583" cy="117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tsdu.dk/da/job_og_karrier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26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https://www.jobteaser.com/da/job-offers/11657435-tv-2-danmark-studentermedhjaelper-people-culture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0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Google </a:t>
            </a:r>
            <a:r>
              <a:rPr lang="da-DK" dirty="0">
                <a:sym typeface="Wingdings" panose="05000000000000000000" pitchFamily="2" charset="2"/>
              </a:rPr>
              <a:t> konkret søgning med mulighed for at fremsøge konkurrenter</a:t>
            </a:r>
          </a:p>
          <a:p>
            <a:pPr marL="171450" indent="-171450">
              <a:buFontTx/>
              <a:buChar char="-"/>
            </a:pPr>
            <a:r>
              <a:rPr lang="da-DK" dirty="0">
                <a:sym typeface="Wingdings" panose="05000000000000000000" pitchFamily="2" charset="2"/>
              </a:rPr>
              <a:t>LinkedIn  lav opslag, søg virksomheder, meld jer ind i grupper, søg på specifikke stillinger</a:t>
            </a:r>
          </a:p>
          <a:p>
            <a:pPr marL="171450" indent="-171450">
              <a:buFontTx/>
              <a:buChar char="-"/>
            </a:pPr>
            <a:r>
              <a:rPr lang="da-DK" dirty="0">
                <a:sym typeface="Wingdings" panose="05000000000000000000" pitchFamily="2" charset="2"/>
              </a:rPr>
              <a:t>Regionale Erhvervsråd  de vil sindssygt gerne hjælpe</a:t>
            </a:r>
          </a:p>
          <a:p>
            <a:pPr marL="171450" indent="-171450">
              <a:buFontTx/>
              <a:buChar char="-"/>
            </a:pPr>
            <a:r>
              <a:rPr lang="da-DK" dirty="0">
                <a:sym typeface="Wingdings" panose="05000000000000000000" pitchFamily="2" charset="2"/>
              </a:rPr>
              <a:t>Lokale medier  mindre og mere lokale virksomheder</a:t>
            </a:r>
          </a:p>
          <a:p>
            <a:pPr marL="171450" indent="-171450">
              <a:buFontTx/>
              <a:buChar char="-"/>
            </a:pPr>
            <a:r>
              <a:rPr lang="da-DK" dirty="0">
                <a:sym typeface="Wingdings" panose="05000000000000000000" pitchFamily="2" charset="2"/>
              </a:rPr>
              <a:t>Nationale medier  større medier og generelle tendenser</a:t>
            </a: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C7EB0-3CB6-4602-9D35-BFB4745CB06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92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C7EB0-3CB6-4602-9D35-BFB4745CB06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52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C7EB0-3CB6-4602-9D35-BFB4745CB06E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61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C7EB0-3CB6-4602-9D35-BFB4745CB06E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522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C7EB0-3CB6-4602-9D35-BFB4745CB06E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644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Book tid i karrierevejledningen: </a:t>
            </a:r>
            <a:r>
              <a:rPr lang="da-DK" sz="1200" dirty="0">
                <a:uFill>
                  <a:solidFill>
                    <a:schemeClr val="bg1">
                      <a:lumMod val="75000"/>
                    </a:schemeClr>
                  </a:solidFill>
                </a:uFill>
                <a:hlinkClick r:id="rId3"/>
              </a:rPr>
              <a:t>mitsdu.dk/karriere</a:t>
            </a:r>
            <a:r>
              <a:rPr lang="da-DK" sz="120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795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55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01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0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4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3555" lvl="1" indent="-251460"/>
            <a:r>
              <a:rPr lang="da-DK" dirty="0">
                <a:cs typeface="Arial"/>
              </a:rPr>
              <a:t>Hvordan kan du træne professionelle kompetencer (proces, tidsstyring, samarbejde, netværk)</a:t>
            </a:r>
          </a:p>
          <a:p>
            <a:pPr marL="503555" lvl="1" indent="-251460"/>
            <a:r>
              <a:rPr lang="da-DK" dirty="0">
                <a:cs typeface="Arial"/>
              </a:rPr>
              <a:t>Hvordan kan du træne personlige kompetencer (håndtere forandringer, forstå egne styrker)</a:t>
            </a:r>
          </a:p>
          <a:p>
            <a:pPr marL="503555" lvl="1" indent="-251460"/>
            <a:r>
              <a:rPr lang="da-DK" dirty="0">
                <a:cs typeface="Arial"/>
              </a:rPr>
              <a:t>Hvordan kan du træne dine kompetencer som samfundsborger (hvor kan dit speciale og din faglighed gøre en forskel, hvordan kan du have øje for andres behov, for helheder fremfor detaljer)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5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Følgende faktorer kan variere og påvirke projektsamarbejdets karakter/form og hyppigheden af kontakt og interaktion: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C00000"/>
                </a:solidFill>
              </a:rPr>
              <a:t>Fra to – tre møder med én kontaktperson til interviews af flere  medarbejdere og ledere til en fast skriveplads i virksomheden.</a:t>
            </a:r>
          </a:p>
          <a:p>
            <a:endParaRPr lang="da-DK" dirty="0"/>
          </a:p>
          <a:p>
            <a:r>
              <a:rPr lang="da-DK" dirty="0"/>
              <a:t>Dilemmaer – internt eller eksternt – udgangspunkt I det som Eva har fortalt.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73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4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2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https://sdu.jobteaser.com/en/job-offers/11516886-business-slagelse-business-slagelse-onsker-et-projektsamarbejde-med-mange-spaendende-perspektiver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71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14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15. februar 2017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Erhverv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15. februar 2017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Erhverv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5. august 2016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SDU Erhverv</a:t>
            </a:r>
          </a:p>
        </p:txBody>
      </p:sp>
      <p:pic>
        <p:nvPicPr>
          <p:cNvPr id="9" name="Logo so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3380725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640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265-DA77-4474-9EE9-BF92AA83AF47}" type="datetimeFigureOut">
              <a:rPr lang="da-DK" smtClean="0"/>
              <a:pPr/>
              <a:t>09-11-2023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72A3-E796-4B3B-A551-C4B3DBB807C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41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februar 2017</a:t>
            </a:r>
          </a:p>
        </p:txBody>
      </p:sp>
    </p:spTree>
    <p:extLst>
      <p:ext uri="{BB962C8B-B14F-4D97-AF65-F5344CB8AC3E}">
        <p14:creationId xmlns:p14="http://schemas.microsoft.com/office/powerpoint/2010/main" val="31529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februar 2017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  <a:prstGeom prst="rect">
            <a:avLst/>
          </a:prstGeo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075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15. februar 2017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SDU Erhverv</a:t>
            </a:r>
          </a:p>
        </p:txBody>
      </p:sp>
    </p:spTree>
    <p:extLst>
      <p:ext uri="{BB962C8B-B14F-4D97-AF65-F5344CB8AC3E}">
        <p14:creationId xmlns:p14="http://schemas.microsoft.com/office/powerpoint/2010/main" val="17781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februar 2017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februar 2017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SDU Erhverv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februar 2017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februar 2017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15. februar 2017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  <a:prstGeom prst="rect">
            <a:avLst/>
          </a:prstGeo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15. februar 2017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SDU Erhverv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49" r:id="rId2"/>
    <p:sldLayoutId id="2147483678" r:id="rId3"/>
    <p:sldLayoutId id="2147483674" r:id="rId4"/>
    <p:sldLayoutId id="2147483671" r:id="rId5"/>
    <p:sldLayoutId id="2147483661" r:id="rId6"/>
    <p:sldLayoutId id="2147483699" r:id="rId7"/>
    <p:sldLayoutId id="2147483665" r:id="rId8"/>
    <p:sldLayoutId id="2147483658" r:id="rId9"/>
    <p:sldLayoutId id="2147483652" r:id="rId10"/>
    <p:sldLayoutId id="2147483698" r:id="rId11"/>
    <p:sldLayoutId id="2147483684" r:id="rId12"/>
    <p:sldLayoutId id="2147483700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p15="http://schemas.microsoft.com/office/powerpoint/2012/main" xmlns:a14="http://schemas.microsoft.com/office/drawing/2010/main" xmlns="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09-11-2023</a:t>
            </a:fld>
            <a:endParaRPr lang="da-DK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FCD2DA3-F13B-6E3D-22B8-1D942381D88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3" r:id="rId15"/>
    <p:sldLayoutId id="2147483694" r:id="rId16"/>
    <p:sldLayoutId id="2147483695" r:id="rId17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1.jpg"/><Relationship Id="rId34" Type="http://schemas.openxmlformats.org/officeDocument/2006/relationships/image" Target="../media/image34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.bin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35" Type="http://schemas.openxmlformats.org/officeDocument/2006/relationships/image" Target="../media/image3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itsdu.dk/da/job_og_karrier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029" y="12377243"/>
            <a:ext cx="12192000" cy="68580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863" y="12377243"/>
            <a:ext cx="12192000" cy="6858000"/>
          </a:xfrm>
          <a:prstGeom prst="rect">
            <a:avLst/>
          </a:prstGeom>
        </p:spPr>
      </p:pic>
      <p:sp>
        <p:nvSpPr>
          <p:cNvPr id="360" name="Pladsholder til logo"/>
          <p:cNvSpPr txBox="1">
            <a:spLocks/>
          </p:cNvSpPr>
          <p:nvPr/>
        </p:nvSpPr>
        <p:spPr>
          <a:xfrm>
            <a:off x="1114169" y="1677153"/>
            <a:ext cx="9963661" cy="2699090"/>
          </a:xfrm>
          <a:prstGeom prst="rect">
            <a:avLst/>
          </a:prstGeom>
          <a:blipFill>
            <a:blip r:embed="rId36"/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.</a:t>
            </a:r>
          </a:p>
        </p:txBody>
      </p:sp>
      <p:sp>
        <p:nvSpPr>
          <p:cNvPr id="361" name="Title 360"/>
          <p:cNvSpPr>
            <a:spLocks noGrp="1"/>
          </p:cNvSpPr>
          <p:nvPr>
            <p:ph type="ctrTitle"/>
          </p:nvPr>
        </p:nvSpPr>
        <p:spPr>
          <a:xfrm>
            <a:off x="374400" y="-2950204"/>
            <a:ext cx="8132617" cy="2145600"/>
          </a:xfrm>
        </p:spPr>
        <p:txBody>
          <a:bodyPr/>
          <a:lstStyle/>
          <a:p>
            <a:r>
              <a:rPr lang="en-US"/>
              <a:t>Forside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5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E485B-AF92-4D47-B111-84D54E26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 med en virksomhed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572C70-CEC0-4D71-9A7D-F6C283CF0CB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Hvad har tidligere studerende fået ud af et samarbejde med en virksomhed?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sz="1600" dirty="0"/>
              <a:t>Interview – indsamle egen empiri til projekt. Træning i kvalitativ og kvantitativ metode</a:t>
            </a:r>
          </a:p>
          <a:p>
            <a:pPr lvl="1"/>
            <a:r>
              <a:rPr lang="da-DK" sz="1600" dirty="0"/>
              <a:t>Bedre adgang til eksisterende empiri og data direkte fra en virksomhed</a:t>
            </a:r>
          </a:p>
          <a:p>
            <a:pPr lvl="1"/>
            <a:r>
              <a:rPr lang="da-DK" sz="1600" dirty="0"/>
              <a:t>Indsigt i en mere praktisk forståelse af faglighed, fx marketing i praksis</a:t>
            </a:r>
          </a:p>
          <a:p>
            <a:pPr lvl="1"/>
            <a:r>
              <a:rPr lang="da-DK" sz="1600" dirty="0"/>
              <a:t>Netværk – kontakt og samarbejde med potentiel kommende arbejdsgiver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67256A-F4EA-4F89-835E-A113893A229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8C5FF9B-5F28-4F41-B2FF-D469D2D798EC}" type="datetime1">
              <a:rPr lang="da-DK" smtClean="0"/>
              <a:t>09-11-2023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26269D-80FD-4989-9DA1-EBB69E734EA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6" name="Pladsholder til indhold 6">
            <a:extLst>
              <a:ext uri="{FF2B5EF4-FFF2-40B4-BE49-F238E27FC236}">
                <a16:creationId xmlns:a16="http://schemas.microsoft.com/office/drawing/2014/main" id="{545F284F-2185-2765-5434-95617EABE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r="12754"/>
          <a:stretch/>
        </p:blipFill>
        <p:spPr>
          <a:xfrm>
            <a:off x="8267700" y="2986054"/>
            <a:ext cx="2603500" cy="2615100"/>
          </a:xfrm>
          <a:prstGeom prst="rect">
            <a:avLst/>
          </a:prstGeom>
          <a:noFill/>
        </p:spPr>
      </p:pic>
      <p:pic>
        <p:nvPicPr>
          <p:cNvPr id="8" name="Grafik 7" descr="Pil: Let kurve med massiv udfyldning">
            <a:extLst>
              <a:ext uri="{FF2B5EF4-FFF2-40B4-BE49-F238E27FC236}">
                <a16:creationId xmlns:a16="http://schemas.microsoft.com/office/drawing/2014/main" id="{0EF317EC-E970-719F-70B4-A79046BF2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59800" y="2205588"/>
            <a:ext cx="914400" cy="914400"/>
          </a:xfrm>
          <a:prstGeom prst="rect">
            <a:avLst/>
          </a:prstGeom>
        </p:spPr>
      </p:pic>
      <p:pic>
        <p:nvPicPr>
          <p:cNvPr id="10" name="Grafik 9" descr="Pil: Kurve mod uret med massiv udfyldning">
            <a:extLst>
              <a:ext uri="{FF2B5EF4-FFF2-40B4-BE49-F238E27FC236}">
                <a16:creationId xmlns:a16="http://schemas.microsoft.com/office/drawing/2014/main" id="{71E9E1A5-BCAA-5904-C229-F1974838D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553700" y="2662788"/>
            <a:ext cx="914400" cy="914400"/>
          </a:xfrm>
          <a:prstGeom prst="rect">
            <a:avLst/>
          </a:prstGeom>
        </p:spPr>
      </p:pic>
      <p:pic>
        <p:nvPicPr>
          <p:cNvPr id="12" name="Grafik 11" descr="Pil: Kurve med uret med massiv udfyldning">
            <a:extLst>
              <a:ext uri="{FF2B5EF4-FFF2-40B4-BE49-F238E27FC236}">
                <a16:creationId xmlns:a16="http://schemas.microsoft.com/office/drawing/2014/main" id="{66A86A9B-77A0-7CA6-C57C-DDB3A3510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827173">
            <a:off x="8206632" y="4130743"/>
            <a:ext cx="914400" cy="19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F9D47-A261-4ADE-8D17-6D7C2344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Idégenerering/refleksion 2 min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A88F69-D7A7-4063-BB7E-FD6DBF6802F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b="1" dirty="0"/>
              <a:t>Sæt retning på dit projekt med </a:t>
            </a:r>
            <a:r>
              <a:rPr lang="da-DK" b="1" dirty="0" err="1"/>
              <a:t>Learner</a:t>
            </a:r>
            <a:r>
              <a:rPr lang="da-DK" b="1" dirty="0"/>
              <a:t> for Life</a:t>
            </a:r>
          </a:p>
          <a:p>
            <a:pPr marL="0" indent="0">
              <a:buNone/>
            </a:pPr>
            <a:endParaRPr lang="da-DK" dirty="0"/>
          </a:p>
          <a:p>
            <a:pPr marL="251460" indent="-251460"/>
            <a:r>
              <a:rPr lang="da-DK" dirty="0"/>
              <a:t>Hvordan ser din nuværende </a:t>
            </a:r>
            <a:r>
              <a:rPr lang="da-DK" dirty="0" err="1"/>
              <a:t>Learner</a:t>
            </a:r>
            <a:r>
              <a:rPr lang="da-DK" dirty="0"/>
              <a:t> for Life profil ud?  </a:t>
            </a:r>
            <a:endParaRPr lang="da-DK" dirty="0">
              <a:cs typeface="Arial"/>
            </a:endParaRPr>
          </a:p>
          <a:p>
            <a:pPr marL="251460" indent="-251460"/>
            <a:r>
              <a:rPr lang="da-DK" dirty="0"/>
              <a:t>Hvilket fundament bygger du dit BA-projekt på? Hvilke projekter, </a:t>
            </a:r>
            <a:r>
              <a:rPr lang="da-DK" dirty="0" err="1"/>
              <a:t>caseforløb</a:t>
            </a:r>
            <a:r>
              <a:rPr lang="da-DK" dirty="0"/>
              <a:t>, praktik m.m. har du haft indtil nu?  </a:t>
            </a:r>
            <a:endParaRPr lang="da-DK" dirty="0">
              <a:cs typeface="Arial"/>
            </a:endParaRPr>
          </a:p>
          <a:p>
            <a:pPr marL="0" indent="0">
              <a:buNone/>
            </a:pPr>
            <a:endParaRPr lang="da-DK" dirty="0"/>
          </a:p>
          <a:p>
            <a:pPr marL="251460" indent="-251460"/>
            <a:r>
              <a:rPr lang="da-DK" dirty="0"/>
              <a:t>Hvordan kunne du godt tænke dig at bruge dit bachelorprojekt til at tone din profil?</a:t>
            </a:r>
            <a:endParaRPr lang="da-DK" dirty="0">
              <a:cs typeface="Arial"/>
            </a:endParaRPr>
          </a:p>
          <a:p>
            <a:pPr marL="251460" indent="-251460"/>
            <a:r>
              <a:rPr lang="da-DK" dirty="0"/>
              <a:t>Hvad ’mangler’ du? </a:t>
            </a:r>
            <a:endParaRPr lang="da-DK" dirty="0">
              <a:cs typeface="Arial"/>
            </a:endParaRPr>
          </a:p>
          <a:p>
            <a:pPr marL="251460" indent="-251460"/>
            <a:endParaRPr lang="da-DK" dirty="0">
              <a:cs typeface="Arial"/>
            </a:endParaRPr>
          </a:p>
          <a:p>
            <a:pPr marL="251460" indent="-251460"/>
            <a:r>
              <a:rPr lang="da-DK" dirty="0"/>
              <a:t>Hvilke områder skal du arbejde med ift. dit mål med projektsamarbejdet?</a:t>
            </a:r>
            <a:endParaRPr lang="da-DK" dirty="0">
              <a:cs typeface="Arial"/>
            </a:endParaRPr>
          </a:p>
          <a:p>
            <a:pPr marL="251460" indent="-251460"/>
            <a:endParaRPr lang="da-DK" dirty="0">
              <a:cs typeface="Arial"/>
            </a:endParaRPr>
          </a:p>
          <a:p>
            <a:pPr marL="251460" indent="-251460"/>
            <a:endParaRPr lang="da-DK" dirty="0">
              <a:cs typeface="Arial"/>
            </a:endParaRPr>
          </a:p>
          <a:p>
            <a:pPr marL="251460" indent="-251460"/>
            <a:endParaRPr lang="da-DK" dirty="0">
              <a:cs typeface="Arial"/>
            </a:endParaRPr>
          </a:p>
          <a:p>
            <a:pPr marL="251460" indent="-251460"/>
            <a:endParaRPr lang="da-DK" dirty="0">
              <a:cs typeface="Arial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4D40B1-F68A-4E8B-B6E2-21AC9B78150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7DD3838-9182-44FA-9612-D38D0271CCD2}" type="datetime1">
              <a:rPr lang="da-DK" smtClean="0"/>
              <a:t>09-11-2023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32E75A-B5C2-4F56-BF37-203AB81263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65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7AE8A-B763-481B-B52C-47C5F130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>
                <a:latin typeface="Abadi" panose="020B0604020104020204" pitchFamily="34" charset="0"/>
              </a:rPr>
              <a:t>Hvordan finder du en partnervirksomhed?</a:t>
            </a:r>
          </a:p>
        </p:txBody>
      </p:sp>
      <p:pic>
        <p:nvPicPr>
          <p:cNvPr id="1026" name="Picture 2" descr="Hyggekrimier til din indre detektiv | Guldborgsund-bibliotekerne">
            <a:extLst>
              <a:ext uri="{FF2B5EF4-FFF2-40B4-BE49-F238E27FC236}">
                <a16:creationId xmlns:a16="http://schemas.microsoft.com/office/drawing/2014/main" id="{426DA8C3-CEE0-BDFB-8E8C-1AB82243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95" y="1379502"/>
            <a:ext cx="4058196" cy="40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C53F820-E661-6E75-DE6B-A3B59A100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378" y="1632902"/>
            <a:ext cx="3544583" cy="33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Relevante overvejelser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5. august 2016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pic>
        <p:nvPicPr>
          <p:cNvPr id="5122" name="Picture 2" descr="C:\Users\micp\Desktop\Michelle\Campus Slagelse\Præsentation for IVK-studerende om opsøgende virksomhedskontakt sept. 2015\consideration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2" y="2565070"/>
            <a:ext cx="9802193" cy="42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247136" y="4676397"/>
            <a:ext cx="374072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b="1" dirty="0">
                <a:latin typeface="Abadi" panose="020B0604020104020204" pitchFamily="34" charset="0"/>
              </a:rPr>
              <a:t>En privat virksomhed? </a:t>
            </a:r>
            <a:br>
              <a:rPr lang="da-DK" b="1" dirty="0">
                <a:latin typeface="Abadi" panose="020B0604020104020204" pitchFamily="34" charset="0"/>
              </a:rPr>
            </a:br>
            <a:endParaRPr lang="da-DK" b="1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b="1" dirty="0">
                <a:latin typeface="Abadi" panose="020B0604020104020204" pitchFamily="34" charset="0"/>
              </a:rPr>
              <a:t>En offentlig organisation?</a:t>
            </a:r>
            <a:br>
              <a:rPr lang="da-DK" b="1" dirty="0">
                <a:latin typeface="Abadi" panose="020B0604020104020204" pitchFamily="34" charset="0"/>
              </a:rPr>
            </a:br>
            <a:endParaRPr lang="da-DK" b="1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b="1" dirty="0">
                <a:latin typeface="Abadi" panose="020B0604020104020204" pitchFamily="34" charset="0"/>
              </a:rPr>
              <a:t>NGO?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65855" y="2317419"/>
            <a:ext cx="357558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b="1" dirty="0" err="1">
                <a:latin typeface="Abadi" panose="020B0604020104020204" pitchFamily="34" charset="0"/>
              </a:rPr>
              <a:t>Har</a:t>
            </a:r>
            <a:r>
              <a:rPr lang="en-CA" b="1" dirty="0">
                <a:latin typeface="Abadi" panose="020B0604020104020204" pitchFamily="34" charset="0"/>
              </a:rPr>
              <a:t> du </a:t>
            </a:r>
            <a:r>
              <a:rPr lang="en-CA" b="1" dirty="0" err="1">
                <a:latin typeface="Abadi" panose="020B0604020104020204" pitchFamily="34" charset="0"/>
              </a:rPr>
              <a:t>interesse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i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en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bestemt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branche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eller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sektor</a:t>
            </a:r>
            <a:r>
              <a:rPr lang="en-CA" b="1" dirty="0">
                <a:latin typeface="Abadi" panose="020B0604020104020204" pitchFamily="34" charset="0"/>
              </a:rPr>
              <a:t>?</a:t>
            </a:r>
          </a:p>
          <a:p>
            <a:endParaRPr lang="da-DK" sz="1600" dirty="0" err="1"/>
          </a:p>
        </p:txBody>
      </p:sp>
      <p:sp>
        <p:nvSpPr>
          <p:cNvPr id="10" name="Tekstboks 9"/>
          <p:cNvSpPr txBox="1"/>
          <p:nvPr/>
        </p:nvSpPr>
        <p:spPr>
          <a:xfrm>
            <a:off x="9340460" y="5538172"/>
            <a:ext cx="253170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b="1" dirty="0">
                <a:latin typeface="Abadi" panose="020B0604020104020204" pitchFamily="34" charset="0"/>
              </a:rPr>
              <a:t>B2B </a:t>
            </a:r>
            <a:r>
              <a:rPr lang="en-CA" b="1" dirty="0" err="1">
                <a:latin typeface="Abadi" panose="020B0604020104020204" pitchFamily="34" charset="0"/>
              </a:rPr>
              <a:t>eller</a:t>
            </a:r>
            <a:r>
              <a:rPr lang="en-CA" b="1" dirty="0">
                <a:latin typeface="Abadi" panose="020B0604020104020204" pitchFamily="34" charset="0"/>
              </a:rPr>
              <a:t> B2C?</a:t>
            </a:r>
          </a:p>
          <a:p>
            <a:endParaRPr lang="da-DK" sz="1600" dirty="0" err="1"/>
          </a:p>
        </p:txBody>
      </p:sp>
      <p:sp>
        <p:nvSpPr>
          <p:cNvPr id="13" name="Tekstboks 12"/>
          <p:cNvSpPr txBox="1"/>
          <p:nvPr/>
        </p:nvSpPr>
        <p:spPr>
          <a:xfrm>
            <a:off x="8465389" y="2565070"/>
            <a:ext cx="348904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b="1" dirty="0">
                <a:latin typeface="Abadi" panose="020B0604020104020204" pitchFamily="34" charset="0"/>
              </a:rPr>
              <a:t>Er </a:t>
            </a:r>
            <a:r>
              <a:rPr lang="en-CA" b="1" dirty="0" err="1">
                <a:latin typeface="Abadi" panose="020B0604020104020204" pitchFamily="34" charset="0"/>
              </a:rPr>
              <a:t>større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altid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bedre</a:t>
            </a:r>
            <a:r>
              <a:rPr lang="en-CA" b="1" dirty="0">
                <a:latin typeface="Abadi" panose="020B0604020104020204" pitchFamily="34" charset="0"/>
              </a:rPr>
              <a:t>? </a:t>
            </a:r>
            <a:br>
              <a:rPr lang="en-CA" b="1" dirty="0">
                <a:latin typeface="Abadi" panose="020B0604020104020204" pitchFamily="34" charset="0"/>
              </a:rPr>
            </a:br>
            <a:endParaRPr lang="en-CA" b="1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b="1" dirty="0" err="1">
                <a:latin typeface="Abadi" panose="020B0604020104020204" pitchFamily="34" charset="0"/>
              </a:rPr>
              <a:t>SMV’er</a:t>
            </a:r>
            <a:endParaRPr lang="en-CA" b="1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b="1" dirty="0">
                <a:latin typeface="Abadi" panose="020B0604020104020204" pitchFamily="34" charset="0"/>
              </a:rPr>
              <a:t>Start ups og </a:t>
            </a:r>
            <a:r>
              <a:rPr lang="en-CA" b="1" dirty="0" err="1">
                <a:latin typeface="Abadi" panose="020B0604020104020204" pitchFamily="34" charset="0"/>
              </a:rPr>
              <a:t>mikrovirksomheder</a:t>
            </a:r>
            <a:r>
              <a:rPr lang="en-CA" b="1" dirty="0">
                <a:latin typeface="Abadi" panose="020B0604020104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b="1" dirty="0" err="1">
                <a:latin typeface="Abadi" panose="020B0604020104020204" pitchFamily="34" charset="0"/>
              </a:rPr>
              <a:t>Internationale</a:t>
            </a:r>
            <a:r>
              <a:rPr lang="en-CA" b="1" dirty="0">
                <a:latin typeface="Abadi" panose="020B0604020104020204" pitchFamily="34" charset="0"/>
              </a:rPr>
              <a:t> brands…..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5554239" y="1535040"/>
            <a:ext cx="399802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b="1" dirty="0" err="1">
                <a:latin typeface="Abadi" panose="020B0604020104020204" pitchFamily="34" charset="0"/>
              </a:rPr>
              <a:t>En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fremtidig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arbejdsgiver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eller</a:t>
            </a:r>
            <a:r>
              <a:rPr lang="en-CA" b="1" dirty="0">
                <a:latin typeface="Abadi" panose="020B0604020104020204" pitchFamily="34" charset="0"/>
              </a:rPr>
              <a:t> </a:t>
            </a:r>
            <a:r>
              <a:rPr lang="en-CA" b="1" dirty="0" err="1">
                <a:latin typeface="Abadi" panose="020B0604020104020204" pitchFamily="34" charset="0"/>
              </a:rPr>
              <a:t>samarbejdspartner</a:t>
            </a:r>
            <a:r>
              <a:rPr lang="en-CA" b="1" dirty="0">
                <a:latin typeface="Abadi" panose="020B0604020104020204" pitchFamily="34" charset="0"/>
              </a:rPr>
              <a:t>?</a:t>
            </a:r>
          </a:p>
          <a:p>
            <a:endParaRPr lang="da-DK" sz="1600" dirty="0" err="1"/>
          </a:p>
        </p:txBody>
      </p:sp>
      <p:sp>
        <p:nvSpPr>
          <p:cNvPr id="11" name="Tekstboks 12">
            <a:extLst>
              <a:ext uri="{FF2B5EF4-FFF2-40B4-BE49-F238E27FC236}">
                <a16:creationId xmlns:a16="http://schemas.microsoft.com/office/drawing/2014/main" id="{621624D8-FD72-4C78-9736-52BF496FC900}"/>
              </a:ext>
            </a:extLst>
          </p:cNvPr>
          <p:cNvSpPr txBox="1"/>
          <p:nvPr/>
        </p:nvSpPr>
        <p:spPr>
          <a:xfrm>
            <a:off x="572757" y="3768929"/>
            <a:ext cx="30894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b="1" dirty="0" err="1">
                <a:latin typeface="Abadi" panose="020B0604020104020204" pitchFamily="34" charset="0"/>
              </a:rPr>
              <a:t>Geografi</a:t>
            </a:r>
            <a:r>
              <a:rPr lang="en-CA" b="1" dirty="0">
                <a:latin typeface="Abadi" panose="020B0604020104020204" pitchFamily="34" charset="0"/>
              </a:rPr>
              <a:t> og </a:t>
            </a:r>
            <a:r>
              <a:rPr lang="en-CA" b="1" dirty="0" err="1">
                <a:latin typeface="Abadi" panose="020B0604020104020204" pitchFamily="34" charset="0"/>
              </a:rPr>
              <a:t>mobilitet</a:t>
            </a:r>
            <a:endParaRPr lang="en-CA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6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0B4BE6E-50A9-9406-9018-3BAF9F29F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7" r="1532" b="5519"/>
          <a:stretch/>
        </p:blipFill>
        <p:spPr>
          <a:xfrm>
            <a:off x="0" y="675"/>
            <a:ext cx="12189600" cy="6856649"/>
          </a:xfrm>
          <a:prstGeom prst="rect">
            <a:avLst/>
          </a:prstGeo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F9F625F-DBFA-0D8D-AFE2-05AF3AD325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40800" y="356400"/>
            <a:ext cx="1249200" cy="33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09790-4E7A-F156-EC65-EABB188A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Projektopslag fra SDU Jobbank 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DD2B45EA-1EFE-446E-BA26-07669A0ED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3" t="12997" r="19511" b="595"/>
          <a:stretch/>
        </p:blipFill>
        <p:spPr>
          <a:xfrm>
            <a:off x="4816201" y="1473664"/>
            <a:ext cx="6226295" cy="4675098"/>
          </a:xfrm>
          <a:prstGeom prst="rect">
            <a:avLst/>
          </a:prstGeom>
        </p:spPr>
      </p:pic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D67CD337-53EE-9E20-AA3E-8313AF915911}"/>
              </a:ext>
            </a:extLst>
          </p:cNvPr>
          <p:cNvSpPr/>
          <p:nvPr/>
        </p:nvSpPr>
        <p:spPr>
          <a:xfrm>
            <a:off x="567998" y="2969343"/>
            <a:ext cx="6226296" cy="20647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ctr"/>
          <a:lstStyle/>
          <a:p>
            <a:pPr algn="l"/>
            <a:endParaRPr lang="da-DK" sz="1600" b="0" i="0" dirty="0">
              <a:solidFill>
                <a:schemeClr val="bg1"/>
              </a:solidFill>
              <a:effectLst/>
              <a:latin typeface="Mulish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Mulish"/>
              </a:rPr>
              <a:t>Opgaven: </a:t>
            </a:r>
            <a:endParaRPr lang="da-DK" sz="1600" b="0" i="0" dirty="0">
              <a:solidFill>
                <a:schemeClr val="bg1"/>
              </a:solidFill>
              <a:effectLst/>
              <a:latin typeface="Mulish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Hvordan får vi flere medlemmer blandt byens erhvervsdrivende?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Hvordan kan vi styrke kendskabet til og markedsføringen/brandingen af Business Slagelse?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Hvordan kan vi binde bylivet i Slagelse endnu bedre sammen?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Forslag til events og aktiviteter, der kan styrke vores handelsby og erhvervslivets interesser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9508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79891-173A-465C-CC0E-F8605603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600" dirty="0"/>
              <a:t>FIND ALTERNATIVE VEJE IND I VIRKSOMHEDEN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90E3A0E-A467-2720-49A2-BD075E0AB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14" t="20473" r="15322" b="11685"/>
          <a:stretch/>
        </p:blipFill>
        <p:spPr>
          <a:xfrm>
            <a:off x="1714936" y="1701808"/>
            <a:ext cx="3441289" cy="3136886"/>
          </a:xfrm>
          <a:prstGeom prst="rect">
            <a:avLst/>
          </a:prstGeom>
        </p:spPr>
      </p:pic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1D272DB6-067E-9199-4917-4D2020068484}"/>
              </a:ext>
            </a:extLst>
          </p:cNvPr>
          <p:cNvSpPr/>
          <p:nvPr/>
        </p:nvSpPr>
        <p:spPr>
          <a:xfrm>
            <a:off x="1314548" y="4838694"/>
            <a:ext cx="4371233" cy="16370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ctr"/>
          <a:lstStyle/>
          <a:p>
            <a:pPr algn="l"/>
            <a:r>
              <a:rPr lang="da-DK" sz="1600" dirty="0">
                <a:solidFill>
                  <a:schemeClr val="bg1"/>
                </a:solidFill>
                <a:latin typeface="Mulish"/>
              </a:rPr>
              <a:t>Finansforbundet: </a:t>
            </a:r>
          </a:p>
          <a:p>
            <a:pPr algn="l"/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Studiejob med o</a:t>
            </a:r>
            <a:r>
              <a:rPr lang="da-DK" sz="1600" dirty="0">
                <a:solidFill>
                  <a:schemeClr val="bg1"/>
                </a:solidFill>
                <a:latin typeface="Mulish"/>
              </a:rPr>
              <a:t>pgaver inden for </a:t>
            </a:r>
            <a:r>
              <a:rPr lang="da-DK" sz="1600" dirty="0" err="1">
                <a:solidFill>
                  <a:schemeClr val="bg1"/>
                </a:solidFill>
                <a:latin typeface="Mulish"/>
              </a:rPr>
              <a:t>onboarding</a:t>
            </a:r>
            <a:r>
              <a:rPr lang="da-DK" sz="1600" dirty="0">
                <a:solidFill>
                  <a:schemeClr val="bg1"/>
                </a:solidFill>
                <a:latin typeface="Mulish"/>
              </a:rPr>
              <a:t>, HR-projekter, kommunikation, strategi, ledelse, organisation. </a:t>
            </a:r>
            <a:endParaRPr lang="da-DK" sz="1600" b="0" i="0" dirty="0">
              <a:solidFill>
                <a:schemeClr val="bg1"/>
              </a:solidFill>
              <a:effectLst/>
              <a:latin typeface="Mulish"/>
            </a:endParaRPr>
          </a:p>
          <a:p>
            <a:endParaRPr lang="da-DK" sz="1600" dirty="0"/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EE229BB-1930-78AC-8EB4-B46AFCC08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5" t="21770" r="13132" b="6689"/>
          <a:stretch/>
        </p:blipFill>
        <p:spPr>
          <a:xfrm>
            <a:off x="5685781" y="1757698"/>
            <a:ext cx="3763019" cy="3342604"/>
          </a:xfrm>
          <a:prstGeom prst="rect">
            <a:avLst/>
          </a:prstGeom>
        </p:spPr>
      </p:pic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CD7C501C-A2A0-4AEC-CC0B-F6947BFB18D9}"/>
              </a:ext>
            </a:extLst>
          </p:cNvPr>
          <p:cNvSpPr/>
          <p:nvPr/>
        </p:nvSpPr>
        <p:spPr>
          <a:xfrm>
            <a:off x="5803768" y="4752797"/>
            <a:ext cx="4371233" cy="17354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ctr"/>
          <a:lstStyle/>
          <a:p>
            <a:pPr algn="l"/>
            <a:endParaRPr lang="da-DK" sz="1600" b="0" i="0" dirty="0">
              <a:solidFill>
                <a:schemeClr val="bg1"/>
              </a:solidFill>
              <a:effectLst/>
              <a:latin typeface="Mulish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Mulish"/>
              </a:rPr>
              <a:t>TV 2</a:t>
            </a:r>
          </a:p>
          <a:p>
            <a:r>
              <a:rPr lang="da-DK" sz="1600" dirty="0">
                <a:solidFill>
                  <a:schemeClr val="bg1"/>
                </a:solidFill>
                <a:latin typeface="Mulish"/>
              </a:rPr>
              <a:t>Studiejob med opgaver inden for </a:t>
            </a:r>
            <a:r>
              <a:rPr lang="da-DK" sz="1600" dirty="0" err="1">
                <a:solidFill>
                  <a:schemeClr val="bg1"/>
                </a:solidFill>
                <a:latin typeface="Mulish"/>
              </a:rPr>
              <a:t>o</a:t>
            </a:r>
            <a:r>
              <a:rPr lang="da-DK" sz="1600" b="0" i="0" dirty="0" err="1">
                <a:solidFill>
                  <a:schemeClr val="bg1"/>
                </a:solidFill>
                <a:effectLst/>
                <a:latin typeface="Mulish"/>
              </a:rPr>
              <a:t>nboardingforløb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 af nye kollegaer, udviklings- og træningsforløb, s</a:t>
            </a:r>
            <a:r>
              <a:rPr lang="da-DK" sz="1600" dirty="0">
                <a:solidFill>
                  <a:schemeClr val="bg1"/>
                </a:solidFill>
                <a:latin typeface="Mulish"/>
              </a:rPr>
              <a:t>upport til TV 2 Ungenetværket, understøtte 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processer i People &amp; </a:t>
            </a:r>
            <a:r>
              <a:rPr lang="da-DK" sz="1600" b="0" i="0" dirty="0" err="1">
                <a:solidFill>
                  <a:schemeClr val="bg1"/>
                </a:solidFill>
                <a:effectLst/>
                <a:latin typeface="Mulish"/>
              </a:rPr>
              <a:t>Culture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Mulish"/>
              </a:rPr>
              <a:t>.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6341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04371-7099-D3FF-2F41-0F51041D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ANDRE MÅDER AT FINDE VIRKSOMHEDER PÅ </a:t>
            </a:r>
          </a:p>
        </p:txBody>
      </p:sp>
      <p:pic>
        <p:nvPicPr>
          <p:cNvPr id="1026" name="Picture 2" descr="The Google logo: a history | Creative Bloq">
            <a:extLst>
              <a:ext uri="{FF2B5EF4-FFF2-40B4-BE49-F238E27FC236}">
                <a16:creationId xmlns:a16="http://schemas.microsoft.com/office/drawing/2014/main" id="{8690D288-F4FE-E9E5-3D09-03EDE86F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0274"/>
            <a:ext cx="2662644" cy="14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stærke og konkrete LinkedIn-tips">
            <a:extLst>
              <a:ext uri="{FF2B5EF4-FFF2-40B4-BE49-F238E27FC236}">
                <a16:creationId xmlns:a16="http://schemas.microsoft.com/office/drawing/2014/main" id="{B0E5D693-F956-C861-2928-9CA71840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66" y="2229491"/>
            <a:ext cx="3101068" cy="14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P/POL-topchef i svær linedans i købet af dagbladet Børsen - InsideBusiness">
            <a:extLst>
              <a:ext uri="{FF2B5EF4-FFF2-40B4-BE49-F238E27FC236}">
                <a16:creationId xmlns:a16="http://schemas.microsoft.com/office/drawing/2014/main" id="{B8986B54-7C3D-E4F2-2183-16D6B3D0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621">
            <a:off x="8383013" y="4428638"/>
            <a:ext cx="3474847" cy="15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7E8AC05-2F8A-1F8D-C81A-27F240D7CD11}"/>
              </a:ext>
            </a:extLst>
          </p:cNvPr>
          <p:cNvSpPr txBox="1"/>
          <p:nvPr/>
        </p:nvSpPr>
        <p:spPr>
          <a:xfrm rot="21144822">
            <a:off x="624087" y="4074182"/>
            <a:ext cx="2906435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/>
              <a:t>Regionale Erhvervsråd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Slagelse Erhvervscenter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Kalundborg Erhvervsråd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Næstved Erhverv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Sorø Erhverv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DFB082D-A080-2E92-1754-8160577B63C1}"/>
              </a:ext>
            </a:extLst>
          </p:cNvPr>
          <p:cNvSpPr txBox="1"/>
          <p:nvPr/>
        </p:nvSpPr>
        <p:spPr>
          <a:xfrm>
            <a:off x="8413611" y="2035756"/>
            <a:ext cx="3413650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/>
              <a:t>Netværk, netværk, netværk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Familie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Venner og venners familie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Studiejob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Ræk ud – folk vil gerne hjælpe</a:t>
            </a:r>
          </a:p>
        </p:txBody>
      </p:sp>
      <p:pic>
        <p:nvPicPr>
          <p:cNvPr id="1038" name="Picture 14" descr="Ugeavisen Slagelse - Uge 48">
            <a:extLst>
              <a:ext uri="{FF2B5EF4-FFF2-40B4-BE49-F238E27FC236}">
                <a16:creationId xmlns:a16="http://schemas.microsoft.com/office/drawing/2014/main" id="{C86A5689-5994-7BB0-A66C-ABD34054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80" y="4427788"/>
            <a:ext cx="3441354" cy="133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7BCE3-A8E6-0462-F0ED-4DEA1C8F1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Den gode proces</a:t>
            </a:r>
          </a:p>
        </p:txBody>
      </p:sp>
    </p:spTree>
    <p:extLst>
      <p:ext uri="{BB962C8B-B14F-4D97-AF65-F5344CB8AC3E}">
        <p14:creationId xmlns:p14="http://schemas.microsoft.com/office/powerpoint/2010/main" val="29660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a14="http://schemas.microsoft.com/office/drawing/2010/main"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244B4-5504-48E1-B9A3-1A74E9B6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latin typeface="Abadi" panose="020B0604020104020204" pitchFamily="34" charset="0"/>
              </a:rPr>
              <a:t>Do your research!</a:t>
            </a:r>
            <a:endParaRPr lang="da-DK" dirty="0">
              <a:latin typeface="Abadi" panose="020B0604020104020204" pitchFamily="34" charset="0"/>
            </a:endParaRPr>
          </a:p>
        </p:txBody>
      </p:sp>
      <p:sp>
        <p:nvSpPr>
          <p:cNvPr id="5" name="Tekstboks 5">
            <a:extLst>
              <a:ext uri="{FF2B5EF4-FFF2-40B4-BE49-F238E27FC236}">
                <a16:creationId xmlns:a16="http://schemas.microsoft.com/office/drawing/2014/main" id="{C2ABF085-B216-41EB-AF62-FED6F6CC448E}"/>
              </a:ext>
            </a:extLst>
          </p:cNvPr>
          <p:cNvSpPr txBox="1"/>
          <p:nvPr/>
        </p:nvSpPr>
        <p:spPr>
          <a:xfrm>
            <a:off x="1907561" y="4373417"/>
            <a:ext cx="343867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>
                <a:latin typeface="Abadi" panose="020B0604020104020204" pitchFamily="34" charset="0"/>
              </a:rPr>
              <a:t>Besøg virksomhedens hjemmeside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>
                <a:latin typeface="Abadi" panose="020B0604020104020204" pitchFamily="34" charset="0"/>
              </a:rPr>
              <a:t>Læs de seneste pressemeddelelser, årsrapporter m.m.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>
                <a:latin typeface="Abadi" panose="020B0604020104020204" pitchFamily="34" charset="0"/>
              </a:rPr>
              <a:t>Brug bibliotekets databaser: Infomedia, Bisnode, m.m.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>
              <a:latin typeface="Abadi" panose="020B0604020104020204" pitchFamily="34" charset="0"/>
            </a:endParaRPr>
          </a:p>
          <a:p>
            <a:r>
              <a:rPr lang="da-DK" sz="1600">
                <a:latin typeface="Abadi" panose="020B0604020104020204" pitchFamily="34" charset="0"/>
              </a:rPr>
              <a:t>Udvælg evt. tre virksomheder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400"/>
          </a:p>
          <a:p>
            <a:endParaRPr lang="da-DK" sz="1400"/>
          </a:p>
          <a:p>
            <a:endParaRPr lang="da-DK" sz="1400" dirty="0"/>
          </a:p>
        </p:txBody>
      </p:sp>
      <p:pic>
        <p:nvPicPr>
          <p:cNvPr id="6" name="Picture 4" descr="C:\Users\micp\Desktop\Michelle\Campus Slagelse\Præsentation for IVK-studerende om opsøgende virksomhedskontakt sept. 2015\Contact the company.png">
            <a:extLst>
              <a:ext uri="{FF2B5EF4-FFF2-40B4-BE49-F238E27FC236}">
                <a16:creationId xmlns:a16="http://schemas.microsoft.com/office/drawing/2014/main" id="{1E6BB4BC-7D39-4C13-B114-A837BD8E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00" y="1591902"/>
            <a:ext cx="3804251" cy="265878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10">
            <a:extLst>
              <a:ext uri="{FF2B5EF4-FFF2-40B4-BE49-F238E27FC236}">
                <a16:creationId xmlns:a16="http://schemas.microsoft.com/office/drawing/2014/main" id="{B2D1E3EA-3543-456C-8929-9D742BDB8882}"/>
              </a:ext>
            </a:extLst>
          </p:cNvPr>
          <p:cNvSpPr txBox="1"/>
          <p:nvPr/>
        </p:nvSpPr>
        <p:spPr>
          <a:xfrm>
            <a:off x="6510312" y="4373417"/>
            <a:ext cx="4843488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>
                <a:latin typeface="Abadi" panose="020B0604020104020204" pitchFamily="34" charset="0"/>
              </a:rPr>
              <a:t>Kontakt virksomheden pr tlf. og/eller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>
                <a:latin typeface="Abadi" panose="020B0604020104020204" pitchFamily="34" charset="0"/>
              </a:rPr>
              <a:t>Hvorfor den virksomhed?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>
                <a:latin typeface="Abadi" panose="020B0604020104020204" pitchFamily="34" charset="0"/>
              </a:rPr>
              <a:t>Formål og tidshorisont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>
                <a:latin typeface="Abadi" panose="020B0604020104020204" pitchFamily="34" charset="0"/>
              </a:rPr>
              <a:t>Hvad får virksomheden ud af at samarbejde?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>
                <a:latin typeface="Abadi" panose="020B0604020104020204" pitchFamily="34" charset="0"/>
              </a:rPr>
              <a:t>Ny teoretisk viden og indsigt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>
                <a:latin typeface="Abadi" panose="020B0604020104020204" pitchFamily="34" charset="0"/>
              </a:rPr>
              <a:t>En undersøgelse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>
                <a:latin typeface="Abadi" panose="020B0604020104020204" pitchFamily="34" charset="0"/>
              </a:rPr>
              <a:t>Samarbejde med universitetet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>
                <a:latin typeface="Abadi" panose="020B0604020104020204" pitchFamily="34" charset="0"/>
              </a:rPr>
              <a:t>Mulighed for at møde morgendagens medarbejdere</a:t>
            </a:r>
            <a:br>
              <a:rPr lang="en-CA" sz="1400"/>
            </a:br>
            <a:endParaRPr lang="da-DK" sz="1600"/>
          </a:p>
          <a:p>
            <a:pPr marL="285750" indent="-285750">
              <a:buFontTx/>
              <a:buChar char="-"/>
            </a:pPr>
            <a:endParaRPr lang="da-DK" sz="1600"/>
          </a:p>
          <a:p>
            <a:pPr marL="285750" indent="-285750">
              <a:buFontTx/>
              <a:buChar char="-"/>
            </a:pPr>
            <a:endParaRPr lang="da-DK" sz="1600"/>
          </a:p>
          <a:p>
            <a:pPr marL="285750" indent="-285750">
              <a:buFontTx/>
              <a:buChar char="-"/>
            </a:pPr>
            <a:endParaRPr lang="da-DK" sz="1600"/>
          </a:p>
          <a:p>
            <a:pPr marL="285750" indent="-285750">
              <a:buFontTx/>
              <a:buChar char="-"/>
            </a:pPr>
            <a:endParaRPr lang="da-DK" sz="1600" dirty="0"/>
          </a:p>
        </p:txBody>
      </p:sp>
      <p:pic>
        <p:nvPicPr>
          <p:cNvPr id="2050" name="Picture 2" descr="263 Preparation Key To Success Stock Photos - Free &amp; Royalty-Free Stock  Photos from Dreamstime">
            <a:extLst>
              <a:ext uri="{FF2B5EF4-FFF2-40B4-BE49-F238E27FC236}">
                <a16:creationId xmlns:a16="http://schemas.microsoft.com/office/drawing/2014/main" id="{8D535932-43F3-6DE5-3645-5CF2C87B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56" y="1591902"/>
            <a:ext cx="3804251" cy="26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p15="http://schemas.microsoft.com/office/powerpoint/2012/main" xmlns:a14="http://schemas.microsoft.com/office/drawing/2010/main"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F211D-F80F-4454-BF29-9AF5566D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SDU RIO på SDU Slagelse</a:t>
            </a:r>
            <a:br>
              <a:rPr lang="da-DK" dirty="0"/>
            </a:br>
            <a:r>
              <a:rPr lang="da-DK" sz="3200" b="0" dirty="0"/>
              <a:t>- iværksætteri, erhvervslivssamarbejde og karriere. </a:t>
            </a:r>
            <a:endParaRPr lang="da-DK" b="0" dirty="0"/>
          </a:p>
        </p:txBody>
      </p:sp>
      <p:pic>
        <p:nvPicPr>
          <p:cNvPr id="5" name="Pladsholder til billede 6">
            <a:extLst>
              <a:ext uri="{FF2B5EF4-FFF2-40B4-BE49-F238E27FC236}">
                <a16:creationId xmlns:a16="http://schemas.microsoft.com/office/drawing/2014/main" id="{C4DC6C21-C06F-4708-B87A-DEC12E7E9305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3779"/>
          <a:stretch>
            <a:fillRect/>
          </a:stretch>
        </p:blipFill>
        <p:spPr>
          <a:xfrm>
            <a:off x="727681" y="1675360"/>
            <a:ext cx="1595029" cy="2172297"/>
          </a:xfrm>
          <a:prstGeom prst="rect">
            <a:avLst/>
          </a:prstGeom>
          <a:noFill/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19A113D-A96E-46BF-828E-F6707352980C}"/>
              </a:ext>
            </a:extLst>
          </p:cNvPr>
          <p:cNvSpPr txBox="1"/>
          <p:nvPr/>
        </p:nvSpPr>
        <p:spPr>
          <a:xfrm>
            <a:off x="768205" y="4096491"/>
            <a:ext cx="33858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Michelle Hasselbalch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Samarbejde med erhvervslivet - i og uden for undervisningen.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Mulighed for en-til-en sparring på SDU Slagelse </a:t>
            </a:r>
          </a:p>
          <a:p>
            <a:r>
              <a:rPr lang="da-DK" sz="1600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78CC491-B33D-4FBF-BF0C-75E040711934}"/>
              </a:ext>
            </a:extLst>
          </p:cNvPr>
          <p:cNvSpPr txBox="1"/>
          <p:nvPr/>
        </p:nvSpPr>
        <p:spPr>
          <a:xfrm>
            <a:off x="4267672" y="4096491"/>
            <a:ext cx="3385856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600" b="1" dirty="0"/>
              <a:t>Marie Sindberg Jensen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Karrierevejledning, herunder hjælp til valg undervejs, kompetenceafklaring, CV og ansøgning.</a:t>
            </a:r>
            <a:endParaRPr lang="da-DK" sz="1600" dirty="0">
              <a:cs typeface="Arial"/>
            </a:endParaRPr>
          </a:p>
          <a:p>
            <a:endParaRPr lang="da-DK" sz="1600" dirty="0"/>
          </a:p>
          <a:p>
            <a:endParaRPr lang="da-DK" sz="16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305647A-93EE-4C4A-8B18-469BA0CE3A4E}"/>
              </a:ext>
            </a:extLst>
          </p:cNvPr>
          <p:cNvSpPr txBox="1"/>
          <p:nvPr/>
        </p:nvSpPr>
        <p:spPr>
          <a:xfrm>
            <a:off x="8049491" y="4096491"/>
            <a:ext cx="389510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1600" b="1" dirty="0"/>
              <a:t>Melissa Østersø Frederiksen 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Forretningsudvikler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Startup station: Har du en forretningsidé som du vil teste af i praksis? Bliv en del af </a:t>
            </a:r>
            <a:r>
              <a:rPr lang="da-DK" sz="1600" dirty="0" err="1"/>
              <a:t>SDU’s</a:t>
            </a:r>
            <a:r>
              <a:rPr lang="da-DK" sz="1600" dirty="0"/>
              <a:t> iværksættermiljø. </a:t>
            </a:r>
          </a:p>
        </p:txBody>
      </p:sp>
      <p:pic>
        <p:nvPicPr>
          <p:cNvPr id="3" name="Picture 9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A498B08F-1F18-4679-9257-ECC1BB0DB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37" r="19592" b="-3681"/>
          <a:stretch/>
        </p:blipFill>
        <p:spPr>
          <a:xfrm>
            <a:off x="4267672" y="1701808"/>
            <a:ext cx="2265872" cy="2283576"/>
          </a:xfrm>
          <a:prstGeom prst="rect">
            <a:avLst/>
          </a:prstGeom>
        </p:spPr>
      </p:pic>
      <p:pic>
        <p:nvPicPr>
          <p:cNvPr id="10" name="Billede 9" descr="Et billede, der indeholder person, udendørs&#10;&#10;Automatisk genereret beskrivelse">
            <a:extLst>
              <a:ext uri="{FF2B5EF4-FFF2-40B4-BE49-F238E27FC236}">
                <a16:creationId xmlns:a16="http://schemas.microsoft.com/office/drawing/2014/main" id="{C86E44BE-4597-7D49-1B4C-834930863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1840945"/>
            <a:ext cx="2555947" cy="21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AF49B42-B5AD-4A17-B19E-3C521B75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48" y="453600"/>
            <a:ext cx="5975757" cy="1248208"/>
          </a:xfrm>
        </p:spPr>
        <p:txBody>
          <a:bodyPr anchor="t">
            <a:normAutofit/>
          </a:bodyPr>
          <a:lstStyle/>
          <a:p>
            <a:r>
              <a:rPr lang="da-DK" b="1"/>
              <a:t>Godt begyndt er halvt fuldendt</a:t>
            </a:r>
            <a:endParaRPr lang="en-US" b="1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45F927D-4320-48E1-B757-D95593A7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5" y="1989138"/>
            <a:ext cx="5947200" cy="385286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None/>
            </a:pPr>
            <a:endParaRPr lang="da-DK" sz="1600" b="0" dirty="0"/>
          </a:p>
          <a:p>
            <a:pPr>
              <a:spcAft>
                <a:spcPts val="0"/>
              </a:spcAft>
              <a:buNone/>
            </a:pPr>
            <a:r>
              <a:rPr lang="da-DK" sz="1600" b="0" dirty="0"/>
              <a:t>Forventningsafstemning er nøglen til godt samarbejde: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b="0" dirty="0"/>
              <a:t>Hvad vil I gerne undersøge og passer det med virksomhedens behov?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b="0" dirty="0"/>
              <a:t>Hvilken tilgang har I? </a:t>
            </a:r>
            <a:r>
              <a:rPr lang="da-DK" sz="1600" dirty="0"/>
              <a:t>E</a:t>
            </a:r>
            <a:r>
              <a:rPr lang="da-DK" sz="1600" b="0" dirty="0"/>
              <a:t>r det foreneligt med virksomhedens forestilling?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600" b="0" dirty="0"/>
              <a:t>Hvilken data ønsker I adgang til og hvad kan virksomheden stille til rådighed?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600" b="0" dirty="0"/>
          </a:p>
          <a:p>
            <a:pPr>
              <a:spcAft>
                <a:spcPts val="0"/>
              </a:spcAft>
              <a:buNone/>
            </a:pPr>
            <a:r>
              <a:rPr lang="da-DK" sz="1600" b="0" dirty="0"/>
              <a:t>Tid og ressourcer: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b="0" dirty="0"/>
              <a:t>Hvor meget kontakt vil I gerne have med virksomheden? </a:t>
            </a:r>
            <a:endParaRPr lang="da-D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b="0" dirty="0"/>
              <a:t>Hvor mange gange skal I mødes</a:t>
            </a:r>
            <a:r>
              <a:rPr lang="da-DK" sz="1600" dirty="0"/>
              <a:t> o</a:t>
            </a:r>
            <a:r>
              <a:rPr lang="da-DK" sz="1600" b="0" dirty="0"/>
              <a:t>g hvordan – fysisk/virtuelt?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b="0" dirty="0"/>
              <a:t>Hvordan håndteres spørgsmål undervejs?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b="0" dirty="0"/>
              <a:t>Fortrolighed?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600" b="0" dirty="0"/>
              <a:t>Hvordan afsluttes samarbejdet?</a:t>
            </a:r>
            <a:br>
              <a:rPr lang="da-DK" sz="1600" b="0" dirty="0"/>
            </a:br>
            <a:endParaRPr lang="da-DK" sz="1600" b="0" dirty="0"/>
          </a:p>
          <a:p>
            <a:endParaRPr lang="en-US" sz="1600" dirty="0"/>
          </a:p>
        </p:txBody>
      </p:sp>
      <p:pic>
        <p:nvPicPr>
          <p:cNvPr id="4" name="Picture 5" descr="C:\Users\micp\Desktop\Michelle\Campus Slagelse\Præsentation for IVK-studerende om opsøgende virksomhedskontakt sept. 2015\Forventningsafstem.jpg">
            <a:extLst>
              <a:ext uri="{FF2B5EF4-FFF2-40B4-BE49-F238E27FC236}">
                <a16:creationId xmlns:a16="http://schemas.microsoft.com/office/drawing/2014/main" id="{5DFE2BEC-674E-4CD3-9289-F2BEE159C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r="7500" b="-1"/>
          <a:stretch/>
        </p:blipFill>
        <p:spPr bwMode="auto">
          <a:xfrm>
            <a:off x="6710401" y="10"/>
            <a:ext cx="5481600" cy="6845746"/>
          </a:xfrm>
          <a:prstGeom prst="rect">
            <a:avLst/>
          </a:prstGeom>
          <a:noFill/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0CCC521-E7D6-57CF-878D-3A957BC17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40800" y="6174000"/>
            <a:ext cx="1249200" cy="33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8F2F6-5E04-4B2F-9260-385EC40A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48" y="453600"/>
            <a:ext cx="5975757" cy="1248208"/>
          </a:xfrm>
        </p:spPr>
        <p:txBody>
          <a:bodyPr anchor="t">
            <a:normAutofit/>
          </a:bodyPr>
          <a:lstStyle/>
          <a:p>
            <a:r>
              <a:rPr lang="da-DK" sz="3900"/>
              <a:t>Afslutning på det gode virksomhedssamarbejde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77B8A5-DFCB-4FBF-AF84-016D9C4D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5" y="1989138"/>
            <a:ext cx="5947200" cy="38528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1300"/>
              <a:t>Tilbagemelding til virksomhed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b="0"/>
              <a:t>Den fulde projektrapport eller et målrettet dokument (hvad er aftalt?)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b="0"/>
              <a:t>Målgruppe og budskab: Hvad er relevant for virksomheden? </a:t>
            </a:r>
            <a:br>
              <a:rPr lang="da-DK" sz="1300" b="0"/>
            </a:br>
            <a:r>
              <a:rPr lang="da-DK" sz="1300" b="0" u="sng"/>
              <a:t>Typisk resultater og anbefalinger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b="0"/>
              <a:t>Tilbagemelding efter at projektet er afleveret, men et par uger før den mundtlige eksamen.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b="0"/>
              <a:t>Virksomhedens feedback og jeres drøftelser kan være relevante ift. til det mundtlige forsvar.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da-DK" sz="1300" b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1300"/>
              <a:t>Efter mundtlig eksamen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b="0"/>
              <a:t>Send en mail og fortæl virksomheden, hvordan det gik.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b="0"/>
              <a:t>LinkedIn: Måske virksomheden vil skrive en udtalelse om samarbejdet på LinkedIn?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300" b="0"/>
              <a:t>Potentiel samarbejdspartner fremadrettet? </a:t>
            </a:r>
            <a:endParaRPr lang="da-DK" sz="130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da-DK" sz="1300" b="0"/>
          </a:p>
          <a:p>
            <a:endParaRPr lang="da-DK" sz="1300"/>
          </a:p>
        </p:txBody>
      </p:sp>
      <p:pic>
        <p:nvPicPr>
          <p:cNvPr id="1026" name="Picture 2" descr="The Office Handshake Meme Template - Piñata Farms - The best meme generator  and meme maker for video &amp; image memes">
            <a:extLst>
              <a:ext uri="{FF2B5EF4-FFF2-40B4-BE49-F238E27FC236}">
                <a16:creationId xmlns:a16="http://schemas.microsoft.com/office/drawing/2014/main" id="{C5A1AABC-1EC0-7852-ADFF-1396865A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15994" b="-2"/>
          <a:stretch/>
        </p:blipFill>
        <p:spPr bwMode="auto">
          <a:xfrm>
            <a:off x="6710401" y="10"/>
            <a:ext cx="5481600" cy="68457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ext Placeholder 4">
            <a:extLst>
              <a:ext uri="{FF2B5EF4-FFF2-40B4-BE49-F238E27FC236}">
                <a16:creationId xmlns:a16="http://schemas.microsoft.com/office/drawing/2014/main" id="{7FF4A141-50E8-FF73-79D0-63F74403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40800" y="6174000"/>
            <a:ext cx="1249200" cy="33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FBD73-D4E3-477B-8BF9-AB3A837E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48" y="453600"/>
            <a:ext cx="5975757" cy="1248208"/>
          </a:xfrm>
        </p:spPr>
        <p:txBody>
          <a:bodyPr anchor="t">
            <a:normAutofit/>
          </a:bodyPr>
          <a:lstStyle/>
          <a:p>
            <a:r>
              <a:rPr lang="da-DK" sz="3900"/>
              <a:t>Det gode virksomhedssamarbejde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3B7085-CE9E-42EE-BB22-6D9581B6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5" y="1989138"/>
            <a:ext cx="5947200" cy="3852862"/>
          </a:xfrm>
        </p:spPr>
        <p:txBody>
          <a:bodyPr>
            <a:normAutofit/>
          </a:bodyPr>
          <a:lstStyle/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>
                <a:effectLst/>
              </a:rPr>
              <a:t>Rollefordeling: Husk at det er dig, der er ansvarlig for koordinering med virksomhed og vejleder om opgaven.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>
                <a:effectLst/>
              </a:rPr>
              <a:t>Indkald til jeres møder og vær forberedt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>
                <a:effectLst/>
              </a:rPr>
              <a:t>Orienter virksomheden løbende om, hvor I er i processen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HUSK: I er ambassadører for SDU!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Samarbejdsaftale og fortrolighedserklæring/NDA</a:t>
            </a:r>
          </a:p>
          <a:p>
            <a:pPr>
              <a:buNone/>
            </a:pPr>
            <a:endParaRPr lang="da-DK" b="0" dirty="0"/>
          </a:p>
          <a:p>
            <a:pPr>
              <a:buNone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Picture 2" descr="Tidigare anställda fick rätt i domstol – oskälig klausul mot att värva  kollegor | Ingenjören">
            <a:extLst>
              <a:ext uri="{FF2B5EF4-FFF2-40B4-BE49-F238E27FC236}">
                <a16:creationId xmlns:a16="http://schemas.microsoft.com/office/drawing/2014/main" id="{0418407A-2C6B-4620-AAF8-0572EFE73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r="30161"/>
          <a:stretch/>
        </p:blipFill>
        <p:spPr bwMode="auto">
          <a:xfrm>
            <a:off x="6710401" y="10"/>
            <a:ext cx="5481600" cy="6845746"/>
          </a:xfrm>
          <a:prstGeom prst="rect">
            <a:avLst/>
          </a:prstGeo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206E8BE-7D78-3667-E7A2-ABF682E1C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40800" y="6174000"/>
            <a:ext cx="1249200" cy="33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F6A9C-3BC4-41CC-A61F-CCE2CF32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</p:spPr>
        <p:txBody>
          <a:bodyPr anchor="t">
            <a:normAutofit/>
          </a:bodyPr>
          <a:lstStyle/>
          <a:p>
            <a:r>
              <a:rPr lang="da-DK" dirty="0"/>
              <a:t>Brug dit projekt strategisk </a:t>
            </a:r>
            <a:br>
              <a:rPr lang="da-DK" dirty="0"/>
            </a:br>
            <a:r>
              <a:rPr lang="da-DK" dirty="0"/>
              <a:t>– Få hjælp i karrierevejledningen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DC24453-E888-4326-AEB5-47AAFECC0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8" t="16818" r="28181" b="35769"/>
          <a:stretch/>
        </p:blipFill>
        <p:spPr>
          <a:xfrm>
            <a:off x="377747" y="1701808"/>
            <a:ext cx="7607874" cy="4334042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88A409-BE87-43F9-4E10-E912E8A945F0}"/>
              </a:ext>
            </a:extLst>
          </p:cNvPr>
          <p:cNvSpPr txBox="1">
            <a:spLocks/>
          </p:cNvSpPr>
          <p:nvPr/>
        </p:nvSpPr>
        <p:spPr>
          <a:xfrm>
            <a:off x="705903" y="6209041"/>
            <a:ext cx="7371975" cy="785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9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Book tid i karrierevejledningen: </a:t>
            </a:r>
            <a:r>
              <a:rPr lang="da-DK" dirty="0">
                <a:uFill>
                  <a:solidFill>
                    <a:schemeClr val="bg1">
                      <a:lumMod val="75000"/>
                    </a:schemeClr>
                  </a:solidFill>
                </a:uFill>
                <a:hlinkClick r:id="rId4"/>
              </a:rPr>
              <a:t>mitsdu.dk/karriere</a:t>
            </a:r>
            <a:r>
              <a:rPr lang="da-DK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  <a:endParaRPr lang="da-D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raenseforeningen.dk/sites/default/files/pictures/SPRGSM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648" y="660379"/>
            <a:ext cx="7579784" cy="568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41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øj, udendørs, træ, person&#10;&#10;Automatisk genereret beskrivelse">
            <a:extLst>
              <a:ext uri="{FF2B5EF4-FFF2-40B4-BE49-F238E27FC236}">
                <a16:creationId xmlns:a16="http://schemas.microsoft.com/office/drawing/2014/main" id="{EB2144C0-D4FD-72AA-4743-7FF7AC0A6C5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/>
        </p:blipFill>
        <p:spPr>
          <a:xfrm>
            <a:off x="20" y="10"/>
            <a:ext cx="12189580" cy="6857990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2FFE2D-0101-3B97-86B1-814E3958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926" y="3745523"/>
            <a:ext cx="11551621" cy="2898268"/>
          </a:xfrm>
        </p:spPr>
        <p:txBody>
          <a:bodyPr anchor="b"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Tak for jeres tid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D4D3C58-D391-5F38-167C-0B6ABD05BA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B50361C-C562-334D-8878-312DD8A43D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40800" y="356400"/>
            <a:ext cx="1249200" cy="33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1FFBFA-F0FB-45B4-9582-37ACFA5F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5" y="1511560"/>
            <a:ext cx="5947200" cy="4366724"/>
          </a:xfrm>
        </p:spPr>
        <p:txBody>
          <a:bodyPr>
            <a:norm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Torsdag den 12. oktober kl. 14.30 – 16.00. </a:t>
            </a:r>
            <a:endParaRPr lang="da-DK" sz="1800" dirty="0">
              <a:solidFill>
                <a:srgbClr val="2E333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a-DK" sz="1800" dirty="0">
                <a:solidFill>
                  <a:srgbClr val="2E333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Fokus for dagens oplæg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2E33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Emnevalg til BA-projekt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2E33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 i samarbejde med en partnervirksomhed</a:t>
            </a:r>
          </a:p>
          <a:p>
            <a:pPr marL="537750" lvl="1" indent="-285750"/>
            <a:r>
              <a:rPr lang="da-DK" sz="1800" b="0" dirty="0">
                <a:solidFill>
                  <a:srgbClr val="2E33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Hvorfor skrive BA-projekt med en partnervirksomhed?</a:t>
            </a:r>
          </a:p>
          <a:p>
            <a:pPr marL="537750" lvl="1" indent="-285750"/>
            <a:r>
              <a:rPr lang="da-DK" sz="1800" b="0" dirty="0">
                <a:solidFill>
                  <a:srgbClr val="2E33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Sådan finder du en virksomhed/organisation</a:t>
            </a:r>
          </a:p>
          <a:p>
            <a:pPr marL="537750" lvl="1" indent="-285750"/>
            <a:r>
              <a:rPr lang="da-DK" sz="1800" b="0" dirty="0">
                <a:solidFill>
                  <a:srgbClr val="2E33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 gode proces</a:t>
            </a:r>
          </a:p>
          <a:p>
            <a:pPr lvl="1" indent="0">
              <a:buNone/>
            </a:pPr>
            <a:endParaRPr lang="da-DK" sz="1800" dirty="0">
              <a:solidFill>
                <a:srgbClr val="2E333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2E333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Spørgsmål</a:t>
            </a:r>
          </a:p>
          <a:p>
            <a:pPr>
              <a:buNone/>
            </a:pPr>
            <a:endParaRPr lang="da-DK" sz="1800" dirty="0">
              <a:solidFill>
                <a:srgbClr val="2E333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400" b="0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7E818CD1-41DE-4EAF-B672-2583A16627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4" b="8374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3836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FD1E1-B448-437F-BBE4-62EDF4B5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Emnevalg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14FFC5-6081-4A75-8835-A20B5ECEC88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b="1" dirty="0"/>
              <a:t>Bachelorprojektet er kronen på værket efter tre års studier  </a:t>
            </a:r>
          </a:p>
          <a:p>
            <a:pPr marL="251460" indent="-251460"/>
            <a:r>
              <a:rPr lang="da-DK" dirty="0"/>
              <a:t>Frem for at se projektet som et af mange projekter i rækken, så se det som en mulighed for at </a:t>
            </a:r>
            <a:endParaRPr lang="da-DK" dirty="0">
              <a:cs typeface="Arial"/>
            </a:endParaRPr>
          </a:p>
          <a:p>
            <a:pPr marL="503555" lvl="1" indent="-251460"/>
            <a:r>
              <a:rPr lang="da-DK" sz="1600" dirty="0"/>
              <a:t>fordybe sig i et fagligt emne </a:t>
            </a:r>
            <a:endParaRPr lang="da-DK" sz="1600" dirty="0">
              <a:cs typeface="Arial"/>
            </a:endParaRPr>
          </a:p>
          <a:p>
            <a:pPr marL="503555" lvl="1" indent="-251460"/>
            <a:r>
              <a:rPr lang="da-DK" sz="1600" dirty="0"/>
              <a:t>sætte retning på sin videre karriere  </a:t>
            </a:r>
            <a:endParaRPr lang="da-DK" sz="1600" dirty="0">
              <a:cs typeface="Arial"/>
            </a:endParaRPr>
          </a:p>
          <a:p>
            <a:pPr marL="503555" lvl="1" indent="-251460"/>
            <a:r>
              <a:rPr lang="da-DK" sz="1600" dirty="0"/>
              <a:t>blive klogere på hvordan teori og praksis spiller sammen </a:t>
            </a:r>
            <a:endParaRPr lang="da-DK" sz="1600" dirty="0">
              <a:cs typeface="Arial"/>
            </a:endParaRPr>
          </a:p>
          <a:p>
            <a:pPr marL="503555" lvl="1" indent="-251460"/>
            <a:endParaRPr lang="da-DK" dirty="0">
              <a:cs typeface="Arial"/>
            </a:endParaRPr>
          </a:p>
          <a:p>
            <a:pPr marL="251460" indent="-251460"/>
            <a:r>
              <a:rPr lang="da-DK" i="1" dirty="0"/>
              <a:t>Hvilket fundament bygger du dit BA-projekt på?</a:t>
            </a:r>
            <a:endParaRPr lang="da-DK" i="1" dirty="0">
              <a:cs typeface="Arial"/>
            </a:endParaRPr>
          </a:p>
          <a:p>
            <a:pPr marL="251460" indent="-251460"/>
            <a:endParaRPr lang="da-DK" dirty="0">
              <a:cs typeface="Arial"/>
            </a:endParaRPr>
          </a:p>
          <a:p>
            <a:pPr marL="0" indent="0">
              <a:buNone/>
            </a:pPr>
            <a:r>
              <a:rPr lang="da-DK" b="1" dirty="0">
                <a:cs typeface="Arial"/>
              </a:rPr>
              <a:t>Emnevalg:</a:t>
            </a:r>
          </a:p>
          <a:p>
            <a:pPr marL="0" indent="0">
              <a:buNone/>
            </a:pPr>
            <a:r>
              <a:rPr lang="da-DK" dirty="0">
                <a:cs typeface="Arial"/>
              </a:rPr>
              <a:t>Når du skal vælge emne, kan du tage udgangspunkt i forskellige ting:</a:t>
            </a:r>
          </a:p>
          <a:p>
            <a:pPr marL="285750" indent="-285750"/>
            <a:r>
              <a:rPr lang="da-DK" dirty="0">
                <a:cs typeface="Arial"/>
              </a:rPr>
              <a:t>Faglig kobling – er der emner eller fag, du gerne vil arbejde med?</a:t>
            </a:r>
          </a:p>
          <a:p>
            <a:pPr marL="285750" indent="-285750"/>
            <a:r>
              <a:rPr lang="da-DK" dirty="0">
                <a:cs typeface="Arial"/>
              </a:rPr>
              <a:t>Erfaringer – er der projekter eller samarbejder, du gerne vil arbejde videre på?</a:t>
            </a:r>
          </a:p>
          <a:p>
            <a:pPr marL="0" indent="0">
              <a:buNone/>
            </a:pPr>
            <a:endParaRPr lang="da-DK" dirty="0">
              <a:cs typeface="Arial"/>
            </a:endParaRPr>
          </a:p>
          <a:p>
            <a:pPr marL="0" indent="0">
              <a:buNone/>
            </a:pPr>
            <a:endParaRPr lang="da-DK" b="1" dirty="0">
              <a:cs typeface="Arial"/>
            </a:endParaRPr>
          </a:p>
          <a:p>
            <a:pPr marL="251460" indent="-251460"/>
            <a:endParaRPr lang="da-DK" dirty="0">
              <a:cs typeface="Arial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B71745-EE01-42C5-9EF0-E5A331818F9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257E0C-4950-4209-B775-42354B334BED}" type="datetime1">
              <a:rPr lang="da-DK" smtClean="0"/>
              <a:t>09-11-2023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5FB75E-2E39-43EA-934D-08B330AD6B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759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D61D5-B563-434D-A97E-B1960BC4A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CCB952-6E41-4582-A8D7-4E7601891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1053FB-7BCF-4274-935C-957E0E673C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B82D39-C30A-4D5D-AD26-55008F0B5CE8}" type="datetime1">
              <a:rPr lang="da-DK" smtClean="0"/>
              <a:t>09-11-2023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932305-D4E3-4723-B353-0C15D3F7CE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F25EC5-FCD3-4288-8626-4B85BBAE1F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A09F50A-1255-4616-AD61-BC3E942D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204787"/>
            <a:ext cx="118967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A58EE-550C-4E85-AE32-C271FDEF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STYRK DIN FAGLIGHED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21EFEB-C0AB-48B1-8CA6-F5333F05C60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Anvend teori på en praktisk problemstilling </a:t>
            </a:r>
          </a:p>
          <a:p>
            <a:pPr lvl="1"/>
            <a:r>
              <a:rPr lang="da-DK" sz="1600" dirty="0"/>
              <a:t>Øvelse i at anvende og omsætte teori på en case fra virkelighedens verden.  </a:t>
            </a:r>
          </a:p>
          <a:p>
            <a:pPr marL="252000" lvl="1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b="1" dirty="0"/>
              <a:t>Adgang til empiri </a:t>
            </a:r>
          </a:p>
          <a:p>
            <a:pPr lvl="1"/>
            <a:r>
              <a:rPr lang="da-DK" sz="1600" dirty="0"/>
              <a:t>Mulighed for at indsamle data og foretage interviews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Forretnings- og organisationsforståelse  </a:t>
            </a:r>
          </a:p>
          <a:p>
            <a:pPr lvl="1"/>
            <a:r>
              <a:rPr lang="da-DK" sz="1600" dirty="0"/>
              <a:t>Styrk din forretnings- og organisationsforståelse og få indblik i dansk erhvervsliv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Projektet skaber værdi for andre  </a:t>
            </a:r>
          </a:p>
          <a:p>
            <a:pPr lvl="1"/>
            <a:r>
              <a:rPr lang="da-DK" sz="1600" dirty="0"/>
              <a:t>Projektet gør en forskel for andre og ”lever videre” efter eksamen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EFDA1B-1D4E-4DC0-AB34-22E8AFAD7E7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BA1A632-0C53-48D3-AC7A-F629381F112A}" type="datetime1">
              <a:rPr lang="da-DK" smtClean="0"/>
              <a:t>09-11-2023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886FE05-2AD6-4C0E-A15F-70A8305EF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3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5DC02-BDA5-4EE2-B76A-4912D913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64776"/>
            <a:ext cx="10962000" cy="671967"/>
          </a:xfrm>
        </p:spPr>
        <p:txBody>
          <a:bodyPr anchor="t">
            <a:noAutofit/>
          </a:bodyPr>
          <a:lstStyle/>
          <a:p>
            <a:r>
              <a:rPr lang="da-DK" dirty="0"/>
              <a:t>Forskellige faktorer påvirker samarbejdet </a:t>
            </a:r>
            <a:br>
              <a:rPr lang="da-DK" dirty="0"/>
            </a:br>
            <a:r>
              <a:rPr lang="da-DK" dirty="0"/>
              <a:t>- Typen af problemstilling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54B151-8DB1-49C1-9FDA-8CBD2EF5B3C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B5A0011-97D7-4BD2-ACCD-C42C7588187F}" type="datetime1">
              <a:rPr lang="da-DK" smtClean="0"/>
              <a:pPr>
                <a:spcAft>
                  <a:spcPts val="600"/>
                </a:spcAft>
              </a:pPr>
              <a:t>09-11-2023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A5BEBB-0513-44CD-AA69-086C4F9A10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03C60997-5018-4ED6-9F62-D6AEE945EAB7}"/>
              </a:ext>
            </a:extLst>
          </p:cNvPr>
          <p:cNvGraphicFramePr>
            <a:graphicFrameLocks noGrp="1"/>
          </p:cNvGraphicFramePr>
          <p:nvPr>
            <p:ph sz="quarter" idx="19"/>
          </p:nvPr>
        </p:nvGraphicFramePr>
        <p:xfrm>
          <a:off x="411163" y="1989138"/>
          <a:ext cx="10961237" cy="430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02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4904E-7F9C-4521-A445-03CD0DA8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STYRK DIN KARRIERE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657CBB-7B52-48BB-BEEE-9F256B2743A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Karriereafklaring </a:t>
            </a:r>
          </a:p>
          <a:p>
            <a:r>
              <a:rPr lang="da-DK" dirty="0"/>
              <a:t>Få indblik i brancher og jobfunktioner og bliv mere afklaret omkring dine egne karriereønsker </a:t>
            </a:r>
          </a:p>
          <a:p>
            <a:r>
              <a:rPr lang="da-DK" dirty="0"/>
              <a:t>Jo mere kontakt/samarbejde du har med erhvervslivet undervejs i dit studie, des stærkere står du, når du dimitterer.  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Netværk, netværk, netværk </a:t>
            </a:r>
          </a:p>
          <a:p>
            <a:r>
              <a:rPr lang="da-DK" dirty="0"/>
              <a:t>Den anden mest anvendte rekrutteringskanal (52 %) </a:t>
            </a:r>
          </a:p>
          <a:p>
            <a:r>
              <a:rPr lang="da-DK" dirty="0"/>
              <a:t>Sparring og feedback på dit projekt fra praktikere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Styrk dit CV  </a:t>
            </a:r>
          </a:p>
          <a:p>
            <a:r>
              <a:rPr lang="da-DK" dirty="0"/>
              <a:t>Brug erfaringen og forløbet til at differentiere dig fra andre studerende. Din erfaring gør dig unik.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Brug projektet som springbræt  </a:t>
            </a:r>
          </a:p>
          <a:p>
            <a:r>
              <a:rPr lang="da-DK" dirty="0"/>
              <a:t>Brug projektet som springbræt til studiejob eller dit første job som nyuddannet ved at få adgang til virksomheden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725902-CF1B-47A5-BDE8-C95580C021A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946275-B378-403D-9D3F-18F16D6A50F7}" type="datetime1">
              <a:rPr lang="da-DK" smtClean="0"/>
              <a:t>09-11-2023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4F07DCC-A431-42F5-961E-3EBAC6D5B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1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1DF4D-6F67-4CED-83D0-4747CCA86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534271"/>
            <a:ext cx="10952579" cy="70104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a-DK" sz="4400" b="1" dirty="0">
                <a:latin typeface="Abadi" panose="020B0604020104020204" pitchFamily="34" charset="0"/>
              </a:rPr>
              <a:t>Forskellige faktorer påvirker samarbejdet</a:t>
            </a:r>
            <a:br>
              <a:rPr lang="da-DK" sz="3200" b="1" dirty="0"/>
            </a:br>
            <a:endParaRPr lang="da-DK" sz="3200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77B199D-459C-4A98-BA7E-2D5995F516E3}"/>
              </a:ext>
            </a:extLst>
          </p:cNvPr>
          <p:cNvSpPr txBox="1">
            <a:spLocks/>
          </p:cNvSpPr>
          <p:nvPr/>
        </p:nvSpPr>
        <p:spPr>
          <a:xfrm>
            <a:off x="6197505" y="2795752"/>
            <a:ext cx="5689695" cy="30462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a-DK" sz="2000" dirty="0"/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7C3D2318-DB71-4D2E-8F18-2E2CA50E7C0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14696" y="1507408"/>
          <a:ext cx="10952580" cy="433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940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04008454335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0400850433562"/>
</p:tagLst>
</file>

<file path=ppt/theme/theme1.xml><?xml version="1.0" encoding="utf-8"?>
<a:theme xmlns:a="http://schemas.openxmlformats.org/drawingml/2006/main" name="SDU">
  <a:themeElements>
    <a:clrScheme name="Custom 1">
      <a:dk1>
        <a:srgbClr val="000000"/>
      </a:dk1>
      <a:lt1>
        <a:srgbClr val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333333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F211A83ED22C409C246CCB7DE13D9C" ma:contentTypeVersion="5" ma:contentTypeDescription="Opret et nyt dokument." ma:contentTypeScope="" ma:versionID="fcbc1c2a0fec526e020547c7a566215f">
  <xsd:schema xmlns:xsd="http://www.w3.org/2001/XMLSchema" xmlns:xs="http://www.w3.org/2001/XMLSchema" xmlns:p="http://schemas.microsoft.com/office/2006/metadata/properties" xmlns:ns2="30fc644d-e071-4718-9609-b75313f71549" targetNamespace="http://schemas.microsoft.com/office/2006/metadata/properties" ma:root="true" ma:fieldsID="3223d4de472c96b2234016e80e67b4c3" ns2:_="">
    <xsd:import namespace="30fc644d-e071-4718-9609-b75313f71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c644d-e071-4718-9609-b75313f71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A60910-CCB1-4F1E-923B-1AB6688A00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A6B9B0-2E3A-4BBC-B66D-267988362C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DD7FE5-C1A3-4C9D-BAB7-B5C803579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fc644d-e071-4718-9609-b75313f71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Widescreen</PresentationFormat>
  <Paragraphs>250</Paragraphs>
  <Slides>25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25</vt:i4>
      </vt:variant>
    </vt:vector>
  </HeadingPairs>
  <TitlesOfParts>
    <vt:vector size="33" baseType="lpstr">
      <vt:lpstr>Abadi</vt:lpstr>
      <vt:lpstr>Arial</vt:lpstr>
      <vt:lpstr>Calibri</vt:lpstr>
      <vt:lpstr>Cambria</vt:lpstr>
      <vt:lpstr>Mulish</vt:lpstr>
      <vt:lpstr>Wingdings</vt:lpstr>
      <vt:lpstr>SDU</vt:lpstr>
      <vt:lpstr>Blank</vt:lpstr>
      <vt:lpstr>Forside</vt:lpstr>
      <vt:lpstr>SDU RIO på SDU Slagelse - iværksætteri, erhvervslivssamarbejde og karriere. </vt:lpstr>
      <vt:lpstr>Dagens program</vt:lpstr>
      <vt:lpstr>Emnevalg</vt:lpstr>
      <vt:lpstr>PowerPoint-præsentation</vt:lpstr>
      <vt:lpstr>STYRK DIN FAGLIGHED  </vt:lpstr>
      <vt:lpstr>Forskellige faktorer påvirker samarbejdet  - Typen af problemstilling</vt:lpstr>
      <vt:lpstr>STYRK DIN KARRIERE  </vt:lpstr>
      <vt:lpstr>Forskellige faktorer påvirker samarbejdet </vt:lpstr>
      <vt:lpstr>Projekt med en virksomhed</vt:lpstr>
      <vt:lpstr>ØVELSE: Idégenerering/refleksion 2 min </vt:lpstr>
      <vt:lpstr>Hvordan finder du en partnervirksomhed?</vt:lpstr>
      <vt:lpstr>Relevante overvejelser </vt:lpstr>
      <vt:lpstr>PowerPoint-præsentation</vt:lpstr>
      <vt:lpstr>Projektopslag fra SDU Jobbank </vt:lpstr>
      <vt:lpstr>FIND ALTERNATIVE VEJE IND I VIRKSOMHEDEN</vt:lpstr>
      <vt:lpstr>ANDRE MÅDER AT FINDE VIRKSOMHEDER PÅ </vt:lpstr>
      <vt:lpstr>Den gode proces</vt:lpstr>
      <vt:lpstr>Do your research!</vt:lpstr>
      <vt:lpstr>Godt begyndt er halvt fuldendt</vt:lpstr>
      <vt:lpstr>Afslutning på det gode virksomhedssamarbejde</vt:lpstr>
      <vt:lpstr>Det gode virksomhedssamarbejde</vt:lpstr>
      <vt:lpstr>Brug dit projekt strategisk  – Få hjælp i karrierevejledningen </vt:lpstr>
      <vt:lpstr>PowerPoint-præsentation</vt:lpstr>
      <vt:lpstr>Tak for jeres tid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</dc:title>
  <dc:creator/>
  <cp:lastModifiedBy/>
  <cp:revision>43</cp:revision>
  <dcterms:created xsi:type="dcterms:W3CDTF">2020-09-29T07:20:49Z</dcterms:created>
  <dcterms:modified xsi:type="dcterms:W3CDTF">2023-11-09T10:04:48Z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0x010100ABF211A83ED22C409C246CCB7DE13D9C</vt:lpwstr>
  </property>
</Properties>
</file>