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88" r:id="rId3"/>
    <p:sldId id="289" r:id="rId4"/>
    <p:sldId id="287" r:id="rId5"/>
    <p:sldId id="286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45C0-FC89-4926-836F-237E37D9481F}" type="datetimeFigureOut">
              <a:rPr lang="da-DK" smtClean="0"/>
              <a:pPr/>
              <a:t>24-03-2015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6212D-C99A-4171-A33C-2CE4D399C6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002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6212D-C99A-4171-A33C-2CE4D399C603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48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234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38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739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81328"/>
            <a:ext cx="58479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l"/>
            <a:r>
              <a:rPr lang="da-DK" dirty="0" smtClean="0"/>
              <a:t>Consumption studies		Jeppe Trolle Linnet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536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427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896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3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134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016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830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357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806D-F152-4DEE-8788-D52048AEAF4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81328"/>
            <a:ext cx="58479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l"/>
            <a:r>
              <a:rPr lang="da-DK" dirty="0" smtClean="0"/>
              <a:t>Consumption studies		Jeppe Trolle Linnet</a:t>
            </a:r>
            <a:endParaRPr lang="da-DK" dirty="0"/>
          </a:p>
        </p:txBody>
      </p:sp>
      <p:pic>
        <p:nvPicPr>
          <p:cNvPr id="8" name="Picture 2" descr="SDU_logo_Logo hvid engelsk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6237312"/>
            <a:ext cx="1496689" cy="58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155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820472" cy="4680520"/>
          </a:xfrm>
        </p:spPr>
        <p:txBody>
          <a:bodyPr>
            <a:noAutofit/>
          </a:bodyPr>
          <a:lstStyle/>
          <a:p>
            <a:pPr algn="ctr"/>
            <a:r>
              <a:rPr lang="da-DK" b="1" dirty="0" smtClean="0"/>
              <a:t>Odense March 10th, 2015</a:t>
            </a:r>
            <a:br>
              <a:rPr lang="da-DK" b="1" dirty="0" smtClean="0"/>
            </a:br>
            <a:r>
              <a:rPr lang="da-DK" b="1" dirty="0"/>
              <a:t/>
            </a:r>
            <a:br>
              <a:rPr lang="da-DK" b="1" dirty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Market Management Anthropology</a:t>
            </a:r>
            <a:br>
              <a:rPr lang="da-DK" b="1" dirty="0" smtClean="0"/>
            </a:br>
            <a:r>
              <a:rPr lang="da-DK" b="1" dirty="0"/>
              <a:t/>
            </a:r>
            <a:br>
              <a:rPr lang="da-DK" b="1" dirty="0"/>
            </a:br>
            <a:r>
              <a:rPr lang="da-DK" b="1" dirty="0" smtClean="0"/>
              <a:t>The Master </a:t>
            </a:r>
            <a:r>
              <a:rPr lang="da-DK" b="1" dirty="0" err="1" smtClean="0"/>
              <a:t>degree</a:t>
            </a:r>
            <a:r>
              <a:rPr lang="da-DK" b="1" dirty="0" smtClean="0"/>
              <a:t> ‘Plan B’</a:t>
            </a:r>
            <a:br>
              <a:rPr lang="da-DK" b="1" dirty="0" smtClean="0"/>
            </a:br>
            <a:r>
              <a:rPr lang="da-DK" b="1" dirty="0"/>
              <a:t/>
            </a:r>
            <a:br>
              <a:rPr lang="da-DK" b="1" dirty="0"/>
            </a:br>
            <a:r>
              <a:rPr lang="da-DK" sz="2000" b="1" i="1" dirty="0" smtClean="0"/>
              <a:t>Søren Askegaard, </a:t>
            </a:r>
            <a:r>
              <a:rPr lang="da-DK" sz="2000" b="1" i="1" dirty="0"/>
              <a:t>Ph. d.</a:t>
            </a:r>
            <a:br>
              <a:rPr lang="da-DK" sz="2000" b="1" i="1" dirty="0"/>
            </a:br>
            <a:r>
              <a:rPr lang="da-DK" sz="2000" b="1" i="1" dirty="0" smtClean="0"/>
              <a:t>Head of studies</a:t>
            </a:r>
            <a:r>
              <a:rPr lang="da-DK" sz="2000" b="1" i="1" dirty="0"/>
              <a:t/>
            </a:r>
            <a:br>
              <a:rPr lang="da-DK" sz="2000" b="1" i="1" dirty="0"/>
            </a:br>
            <a:r>
              <a:rPr lang="da-DK" sz="2000" b="1" i="1" dirty="0"/>
              <a:t>Department of Marketing and Management, SDU</a:t>
            </a:r>
            <a:endParaRPr lang="en-US" sz="2000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983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First and </a:t>
            </a:r>
            <a:r>
              <a:rPr lang="da-DK" dirty="0" err="1" smtClean="0"/>
              <a:t>foremost</a:t>
            </a:r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It is a plan B !</a:t>
            </a:r>
          </a:p>
          <a:p>
            <a:r>
              <a:rPr lang="da-DK" b="1" dirty="0" smtClean="0"/>
              <a:t>The </a:t>
            </a:r>
            <a:r>
              <a:rPr lang="da-DK" b="1" dirty="0" err="1" smtClean="0"/>
              <a:t>work</a:t>
            </a:r>
            <a:r>
              <a:rPr lang="da-DK" b="1" dirty="0" smtClean="0"/>
              <a:t> </a:t>
            </a:r>
            <a:r>
              <a:rPr lang="da-DK" b="1" dirty="0" err="1" smtClean="0"/>
              <a:t>towards</a:t>
            </a:r>
            <a:r>
              <a:rPr lang="da-DK" b="1" dirty="0" smtClean="0"/>
              <a:t> </a:t>
            </a:r>
            <a:r>
              <a:rPr lang="da-DK" b="1" dirty="0" err="1" smtClean="0"/>
              <a:t>pre-qualification</a:t>
            </a:r>
            <a:r>
              <a:rPr lang="da-DK" b="1" dirty="0" smtClean="0"/>
              <a:t> of an independent Master </a:t>
            </a:r>
            <a:r>
              <a:rPr lang="da-DK" b="1" dirty="0" err="1" smtClean="0"/>
              <a:t>degree</a:t>
            </a:r>
            <a:r>
              <a:rPr lang="da-DK" b="1" dirty="0" smtClean="0"/>
              <a:t> for the </a:t>
            </a:r>
            <a:r>
              <a:rPr lang="da-DK" b="1" dirty="0" err="1" smtClean="0"/>
              <a:t>BSc</a:t>
            </a:r>
            <a:r>
              <a:rPr lang="da-DK" b="1" dirty="0" smtClean="0"/>
              <a:t> MMA program </a:t>
            </a:r>
            <a:r>
              <a:rPr lang="da-DK" b="1" dirty="0" err="1" smtClean="0"/>
              <a:t>continues</a:t>
            </a:r>
            <a:endParaRPr lang="da-DK" b="1" dirty="0" smtClean="0"/>
          </a:p>
          <a:p>
            <a:r>
              <a:rPr lang="da-DK" b="1" dirty="0" smtClean="0"/>
              <a:t>”</a:t>
            </a:r>
            <a:r>
              <a:rPr lang="da-DK" b="1" dirty="0" err="1" smtClean="0"/>
              <a:t>Universities</a:t>
            </a:r>
            <a:r>
              <a:rPr lang="da-DK" b="1" dirty="0" smtClean="0"/>
              <a:t> </a:t>
            </a:r>
            <a:r>
              <a:rPr lang="da-DK" b="1" dirty="0" err="1" smtClean="0"/>
              <a:t>remain</a:t>
            </a:r>
            <a:r>
              <a:rPr lang="da-DK" b="1" dirty="0" smtClean="0"/>
              <a:t>, but Ministers </a:t>
            </a:r>
            <a:r>
              <a:rPr lang="da-DK" b="1" dirty="0" err="1" smtClean="0"/>
              <a:t>wane</a:t>
            </a:r>
            <a:r>
              <a:rPr lang="da-DK" b="1" dirty="0" smtClean="0"/>
              <a:t>…”</a:t>
            </a:r>
          </a:p>
          <a:p>
            <a:pPr lvl="1"/>
            <a:r>
              <a:rPr lang="da-DK" b="1" dirty="0" err="1" smtClean="0"/>
              <a:t>Quote</a:t>
            </a:r>
            <a:r>
              <a:rPr lang="da-DK" b="1" dirty="0" smtClean="0"/>
              <a:t>: Henrik Dam, vice-</a:t>
            </a:r>
            <a:r>
              <a:rPr lang="da-DK" b="1" dirty="0" err="1" smtClean="0"/>
              <a:t>chancellor</a:t>
            </a:r>
            <a:r>
              <a:rPr lang="da-DK" b="1" dirty="0" smtClean="0"/>
              <a:t>, SDU</a:t>
            </a:r>
          </a:p>
          <a:p>
            <a:r>
              <a:rPr lang="da-DK" b="1" dirty="0" smtClean="0"/>
              <a:t>Tomorrow: </a:t>
            </a:r>
            <a:r>
              <a:rPr lang="da-DK" b="1" dirty="0" err="1" smtClean="0"/>
              <a:t>first</a:t>
            </a:r>
            <a:r>
              <a:rPr lang="da-DK" b="1" dirty="0" smtClean="0"/>
              <a:t> meeting with a </a:t>
            </a:r>
            <a:r>
              <a:rPr lang="da-DK" b="1" dirty="0" err="1" smtClean="0"/>
              <a:t>political</a:t>
            </a:r>
            <a:r>
              <a:rPr lang="da-DK" b="1" dirty="0" smtClean="0"/>
              <a:t> </a:t>
            </a:r>
            <a:r>
              <a:rPr lang="da-DK" b="1" dirty="0" err="1" smtClean="0"/>
              <a:t>contact</a:t>
            </a:r>
            <a:endParaRPr lang="da-DK" b="1" dirty="0" smtClean="0"/>
          </a:p>
          <a:p>
            <a:endParaRPr lang="da-DK" b="1" dirty="0"/>
          </a:p>
          <a:p>
            <a:r>
              <a:rPr lang="da-DK" b="1" dirty="0" err="1" smtClean="0"/>
              <a:t>However</a:t>
            </a:r>
            <a:r>
              <a:rPr lang="da-DK" b="1" dirty="0" smtClean="0"/>
              <a:t>, not all is bad…</a:t>
            </a:r>
          </a:p>
          <a:p>
            <a:pPr lvl="1"/>
            <a:r>
              <a:rPr lang="da-DK" b="1" dirty="0" smtClean="0"/>
              <a:t>From a </a:t>
            </a:r>
            <a:r>
              <a:rPr lang="da-DK" b="1" dirty="0" err="1" smtClean="0"/>
              <a:t>pragmatic</a:t>
            </a:r>
            <a:r>
              <a:rPr lang="da-DK" b="1" dirty="0" smtClean="0"/>
              <a:t> </a:t>
            </a:r>
            <a:r>
              <a:rPr lang="da-DK" b="1" dirty="0" err="1" smtClean="0"/>
              <a:t>perspective</a:t>
            </a:r>
            <a:r>
              <a:rPr lang="da-DK" b="1" dirty="0" smtClean="0"/>
              <a:t>, </a:t>
            </a:r>
            <a:r>
              <a:rPr lang="da-DK" b="1" dirty="0" err="1" smtClean="0"/>
              <a:t>cand.merc</a:t>
            </a:r>
            <a:r>
              <a:rPr lang="da-DK" b="1" dirty="0" smtClean="0"/>
              <a:t> is ”</a:t>
            </a:r>
            <a:r>
              <a:rPr lang="da-DK" b="1" dirty="0" err="1" smtClean="0"/>
              <a:t>easier</a:t>
            </a:r>
            <a:r>
              <a:rPr lang="da-DK" b="1" dirty="0" smtClean="0"/>
              <a:t> to </a:t>
            </a:r>
            <a:r>
              <a:rPr lang="da-DK" b="1" dirty="0" err="1" smtClean="0"/>
              <a:t>sel</a:t>
            </a:r>
            <a:r>
              <a:rPr lang="da-DK" b="1" dirty="0" smtClean="0"/>
              <a:t>” </a:t>
            </a:r>
            <a:r>
              <a:rPr lang="da-DK" b="1" dirty="0" err="1" smtClean="0"/>
              <a:t>than</a:t>
            </a:r>
            <a:r>
              <a:rPr lang="da-DK" b="1" dirty="0" smtClean="0"/>
              <a:t> a </a:t>
            </a:r>
            <a:r>
              <a:rPr lang="da-DK" b="1" dirty="0" err="1" smtClean="0"/>
              <a:t>cand.soc</a:t>
            </a:r>
            <a:r>
              <a:rPr lang="da-DK" b="1" dirty="0" smtClean="0"/>
              <a:t>.</a:t>
            </a:r>
          </a:p>
          <a:p>
            <a:pPr lvl="1"/>
            <a:r>
              <a:rPr lang="da-DK" b="1" dirty="0" smtClean="0"/>
              <a:t>The </a:t>
            </a:r>
            <a:r>
              <a:rPr lang="da-DK" b="1" dirty="0" err="1" smtClean="0"/>
              <a:t>proposed</a:t>
            </a:r>
            <a:r>
              <a:rPr lang="da-DK" b="1" dirty="0" smtClean="0"/>
              <a:t> model is </a:t>
            </a:r>
            <a:r>
              <a:rPr lang="da-DK" b="1" dirty="0" err="1" smtClean="0"/>
              <a:t>actually</a:t>
            </a:r>
            <a:r>
              <a:rPr lang="da-DK" b="1" dirty="0" smtClean="0"/>
              <a:t> </a:t>
            </a:r>
            <a:r>
              <a:rPr lang="da-DK" b="1" dirty="0" err="1" smtClean="0"/>
              <a:t>quite</a:t>
            </a:r>
            <a:r>
              <a:rPr lang="da-DK" b="1" dirty="0" smtClean="0"/>
              <a:t> </a:t>
            </a:r>
            <a:r>
              <a:rPr lang="da-DK" b="1" dirty="0" err="1" smtClean="0"/>
              <a:t>good</a:t>
            </a:r>
            <a:r>
              <a:rPr lang="da-DK" b="1" dirty="0" smtClean="0"/>
              <a:t> (if </a:t>
            </a:r>
            <a:r>
              <a:rPr lang="da-DK" b="1" dirty="0" err="1" smtClean="0"/>
              <a:t>you</a:t>
            </a:r>
            <a:r>
              <a:rPr lang="da-DK" b="1" dirty="0" smtClean="0"/>
              <a:t> ask </a:t>
            </a:r>
            <a:r>
              <a:rPr lang="da-DK" b="1" dirty="0" err="1" smtClean="0"/>
              <a:t>me</a:t>
            </a:r>
            <a:r>
              <a:rPr lang="da-DK" b="1" dirty="0" smtClean="0"/>
              <a:t>…)</a:t>
            </a: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a-DK" smtClean="0"/>
              <a:t>Consumption studies		Jeppe Trolle Linnet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328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Plan 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Good </a:t>
            </a:r>
            <a:r>
              <a:rPr lang="da-DK" b="1" dirty="0" err="1" smtClean="0"/>
              <a:t>enough</a:t>
            </a:r>
            <a:r>
              <a:rPr lang="da-DK" b="1" dirty="0" smtClean="0"/>
              <a:t> to </a:t>
            </a:r>
            <a:r>
              <a:rPr lang="da-DK" b="1" dirty="0" err="1" smtClean="0"/>
              <a:t>be</a:t>
            </a:r>
            <a:r>
              <a:rPr lang="da-DK" b="1" dirty="0" smtClean="0"/>
              <a:t> acceptable</a:t>
            </a:r>
          </a:p>
          <a:p>
            <a:r>
              <a:rPr lang="da-DK" b="1" dirty="0" err="1" smtClean="0"/>
              <a:t>Sufficiently</a:t>
            </a:r>
            <a:r>
              <a:rPr lang="da-DK" b="1" dirty="0" smtClean="0"/>
              <a:t> </a:t>
            </a:r>
            <a:r>
              <a:rPr lang="da-DK" b="1" dirty="0" err="1" smtClean="0"/>
              <a:t>cumbersome</a:t>
            </a:r>
            <a:r>
              <a:rPr lang="da-DK" b="1" dirty="0" smtClean="0"/>
              <a:t> to </a:t>
            </a:r>
            <a:r>
              <a:rPr lang="da-DK" b="1" dirty="0" err="1" smtClean="0"/>
              <a:t>sustain</a:t>
            </a:r>
            <a:r>
              <a:rPr lang="da-DK" b="1" dirty="0" smtClean="0"/>
              <a:t> the drive </a:t>
            </a:r>
            <a:r>
              <a:rPr lang="da-DK" b="1" dirty="0" err="1" smtClean="0"/>
              <a:t>towards</a:t>
            </a:r>
            <a:r>
              <a:rPr lang="da-DK" b="1" dirty="0" smtClean="0"/>
              <a:t> a </a:t>
            </a:r>
            <a:r>
              <a:rPr lang="da-DK" b="1" dirty="0" err="1" smtClean="0"/>
              <a:t>better</a:t>
            </a:r>
            <a:r>
              <a:rPr lang="da-DK" b="1" dirty="0" smtClean="0"/>
              <a:t> solution</a:t>
            </a:r>
          </a:p>
          <a:p>
            <a:r>
              <a:rPr lang="da-DK" b="1" dirty="0" err="1" smtClean="0"/>
              <a:t>Subject</a:t>
            </a:r>
            <a:r>
              <a:rPr lang="da-DK" b="1" dirty="0" smtClean="0"/>
              <a:t> to legal and administrative </a:t>
            </a:r>
            <a:r>
              <a:rPr lang="da-DK" b="1" dirty="0" err="1" smtClean="0"/>
              <a:t>restrictions</a:t>
            </a:r>
            <a:endParaRPr lang="da-DK" b="1" dirty="0" smtClean="0"/>
          </a:p>
          <a:p>
            <a:pPr lvl="1"/>
            <a:r>
              <a:rPr lang="da-DK" b="1" dirty="0" smtClean="0"/>
              <a:t>Not ”</a:t>
            </a:r>
            <a:r>
              <a:rPr lang="da-DK" b="1" dirty="0" err="1" smtClean="0"/>
              <a:t>possible</a:t>
            </a:r>
            <a:r>
              <a:rPr lang="da-DK" b="1" dirty="0" smtClean="0"/>
              <a:t>” to </a:t>
            </a:r>
            <a:r>
              <a:rPr lang="da-DK" b="1" dirty="0" err="1" smtClean="0"/>
              <a:t>make</a:t>
            </a:r>
            <a:r>
              <a:rPr lang="da-DK" b="1" dirty="0" smtClean="0"/>
              <a:t> a </a:t>
            </a:r>
            <a:r>
              <a:rPr lang="da-DK" b="1" dirty="0" err="1" smtClean="0"/>
              <a:t>distinct</a:t>
            </a:r>
            <a:r>
              <a:rPr lang="da-DK" b="1" dirty="0" smtClean="0"/>
              <a:t> profile</a:t>
            </a:r>
          </a:p>
          <a:p>
            <a:r>
              <a:rPr lang="da-DK" b="1" dirty="0" smtClean="0"/>
              <a:t>The </a:t>
            </a:r>
            <a:r>
              <a:rPr lang="da-DK" b="1" dirty="0" err="1" smtClean="0"/>
              <a:t>question</a:t>
            </a:r>
            <a:r>
              <a:rPr lang="da-DK" b="1" dirty="0" smtClean="0"/>
              <a:t> of </a:t>
            </a:r>
            <a:r>
              <a:rPr lang="da-DK" b="1" dirty="0" err="1" smtClean="0"/>
              <a:t>prerequisites</a:t>
            </a:r>
            <a:endParaRPr lang="da-DK" b="1" dirty="0" smtClean="0"/>
          </a:p>
          <a:p>
            <a:pPr lvl="1"/>
            <a:r>
              <a:rPr lang="da-DK" b="1" dirty="0" smtClean="0"/>
              <a:t>5 ECTS </a:t>
            </a:r>
            <a:r>
              <a:rPr lang="da-DK" b="1" dirty="0" err="1" smtClean="0"/>
              <a:t>microeconomics</a:t>
            </a:r>
            <a:endParaRPr lang="da-DK" b="1" dirty="0" smtClean="0"/>
          </a:p>
          <a:p>
            <a:pPr lvl="1"/>
            <a:r>
              <a:rPr lang="da-DK" b="1" dirty="0" smtClean="0"/>
              <a:t>5 ECTS </a:t>
            </a:r>
            <a:r>
              <a:rPr lang="da-DK" b="1" dirty="0" err="1" smtClean="0"/>
              <a:t>finance</a:t>
            </a:r>
            <a:endParaRPr lang="da-DK" b="1" dirty="0" smtClean="0"/>
          </a:p>
          <a:p>
            <a:pPr lvl="1"/>
            <a:r>
              <a:rPr lang="da-DK" b="1" dirty="0" smtClean="0"/>
              <a:t>August </a:t>
            </a:r>
            <a:r>
              <a:rPr lang="da-DK" b="1" dirty="0" err="1" smtClean="0"/>
              <a:t>upgrading</a:t>
            </a:r>
            <a:r>
              <a:rPr lang="da-DK" b="1" dirty="0" smtClean="0"/>
              <a:t> </a:t>
            </a:r>
            <a:r>
              <a:rPr lang="da-DK" b="1" dirty="0" err="1" smtClean="0"/>
              <a:t>course</a:t>
            </a:r>
            <a:r>
              <a:rPr lang="da-DK" b="1" dirty="0" smtClean="0"/>
              <a:t>(s)</a:t>
            </a:r>
          </a:p>
          <a:p>
            <a:pPr marL="0" indent="0">
              <a:buNone/>
            </a:pPr>
            <a:endParaRPr lang="da-DK" b="1" dirty="0" smtClean="0"/>
          </a:p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a-DK" smtClean="0"/>
              <a:t>Consumption studies		Jeppe Trolle Linnet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690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Cand.soc</a:t>
            </a:r>
            <a:r>
              <a:rPr lang="da-DK" dirty="0" smtClean="0"/>
              <a:t>.</a:t>
            </a:r>
            <a:br>
              <a:rPr lang="da-DK" dirty="0" smtClean="0"/>
            </a:br>
            <a:r>
              <a:rPr lang="da-DK" dirty="0" smtClean="0"/>
              <a:t>Market Management Anthropology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4</a:t>
            </a:fld>
            <a:endParaRPr lang="da-DK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51415"/>
              </p:ext>
            </p:extLst>
          </p:nvPr>
        </p:nvGraphicFramePr>
        <p:xfrm>
          <a:off x="611562" y="1408923"/>
          <a:ext cx="7806952" cy="4937760"/>
        </p:xfrm>
        <a:graphic>
          <a:graphicData uri="http://schemas.openxmlformats.org/drawingml/2006/table">
            <a:tbl>
              <a:tblPr/>
              <a:tblGrid>
                <a:gridCol w="1840235"/>
                <a:gridCol w="1963152"/>
                <a:gridCol w="2001783"/>
                <a:gridCol w="2001782"/>
              </a:tblGrid>
              <a:tr h="662240">
                <a:tc>
                  <a:txBody>
                    <a:bodyPr/>
                    <a:lstStyle/>
                    <a:p>
                      <a:r>
                        <a:rPr lang="da-DK" sz="2000" b="1" dirty="0">
                          <a:effectLst/>
                          <a:latin typeface="+mn-lt"/>
                        </a:rPr>
                        <a:t>4th semester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2000" b="1" dirty="0" err="1">
                          <a:effectLst/>
                          <a:latin typeface="+mn-lt"/>
                        </a:rPr>
                        <a:t>Master’s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 </a:t>
                      </a:r>
                      <a:r>
                        <a:rPr lang="da-DK" sz="2000" b="1" dirty="0" err="1">
                          <a:effectLst/>
                          <a:latin typeface="+mn-lt"/>
                        </a:rPr>
                        <a:t>thesis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>
                          <a:effectLst/>
                          <a:latin typeface="+mn-lt"/>
                        </a:rPr>
                        <a:t>30 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662240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3rd semester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Compulsory field work</a:t>
                      </a: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30 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11798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2nd semester</a:t>
                      </a:r>
                    </a:p>
                    <a:p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endParaRPr lang="da-DK" sz="2000" b="1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err="1" smtClean="0">
                          <a:effectLst/>
                          <a:latin typeface="+mn-lt"/>
                        </a:rPr>
                        <a:t>Elective</a:t>
                      </a:r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err="1" smtClean="0">
                          <a:effectLst/>
                          <a:latin typeface="+mn-lt"/>
                        </a:rPr>
                        <a:t>course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Market-</a:t>
                      </a:r>
                      <a:r>
                        <a:rPr lang="da-DK" sz="2000" b="1" dirty="0" err="1" smtClean="0">
                          <a:effectLst/>
                          <a:latin typeface="+mn-lt"/>
                        </a:rPr>
                        <a:t>based</a:t>
                      </a:r>
                      <a:r>
                        <a:rPr lang="da-DK" sz="20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a-DK" sz="2000" b="1" dirty="0" err="1" smtClean="0">
                          <a:effectLst/>
                          <a:latin typeface="+mn-lt"/>
                        </a:rPr>
                        <a:t>product</a:t>
                      </a:r>
                      <a:r>
                        <a:rPr lang="da-DK" sz="2000" b="1" dirty="0" smtClean="0">
                          <a:effectLst/>
                          <a:latin typeface="+mn-lt"/>
                        </a:rPr>
                        <a:t> and service design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Advanced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</a:rPr>
                        <a:t> market anthropology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11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1st semester</a:t>
                      </a:r>
                    </a:p>
                    <a:p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endParaRPr lang="da-DK" sz="2000" b="1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err="1" smtClean="0">
                          <a:effectLst/>
                          <a:latin typeface="+mn-lt"/>
                        </a:rPr>
                        <a:t>Economic</a:t>
                      </a:r>
                      <a:r>
                        <a:rPr lang="da-DK" sz="2000" b="1" dirty="0" smtClean="0">
                          <a:effectLst/>
                          <a:latin typeface="+mn-lt"/>
                        </a:rPr>
                        <a:t> transformations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Markets,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</a:rPr>
                        <a:t> technology and society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Advanced anthropology of business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465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Cand.merc.</a:t>
            </a:r>
            <a:br>
              <a:rPr lang="da-DK" dirty="0" smtClean="0"/>
            </a:br>
            <a:r>
              <a:rPr lang="da-DK" dirty="0" smtClean="0"/>
              <a:t>marketing, </a:t>
            </a:r>
            <a:r>
              <a:rPr lang="da-DK" dirty="0" err="1" smtClean="0"/>
              <a:t>globalization</a:t>
            </a:r>
            <a:r>
              <a:rPr lang="da-DK" dirty="0" smtClean="0"/>
              <a:t> and </a:t>
            </a:r>
            <a:r>
              <a:rPr lang="da-DK" dirty="0" err="1" smtClean="0"/>
              <a:t>culture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5</a:t>
            </a:fld>
            <a:endParaRPr lang="da-DK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98772"/>
              </p:ext>
            </p:extLst>
          </p:nvPr>
        </p:nvGraphicFramePr>
        <p:xfrm>
          <a:off x="683568" y="1438159"/>
          <a:ext cx="7734946" cy="4849384"/>
        </p:xfrm>
        <a:graphic>
          <a:graphicData uri="http://schemas.openxmlformats.org/drawingml/2006/table">
            <a:tbl>
              <a:tblPr/>
              <a:tblGrid>
                <a:gridCol w="1823262"/>
                <a:gridCol w="1945045"/>
                <a:gridCol w="1983320"/>
                <a:gridCol w="1983319"/>
              </a:tblGrid>
              <a:tr h="689370">
                <a:tc>
                  <a:txBody>
                    <a:bodyPr/>
                    <a:lstStyle/>
                    <a:p>
                      <a:r>
                        <a:rPr lang="da-DK" sz="2000" b="1" dirty="0">
                          <a:effectLst/>
                          <a:latin typeface="+mn-lt"/>
                        </a:rPr>
                        <a:t>4th semester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2000" b="1" dirty="0" err="1">
                          <a:effectLst/>
                          <a:latin typeface="+mn-lt"/>
                        </a:rPr>
                        <a:t>Master’s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 </a:t>
                      </a:r>
                      <a:r>
                        <a:rPr lang="da-DK" sz="2000" b="1" dirty="0" err="1">
                          <a:effectLst/>
                          <a:latin typeface="+mn-lt"/>
                        </a:rPr>
                        <a:t>thesis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>
                          <a:effectLst/>
                          <a:latin typeface="+mn-lt"/>
                        </a:rPr>
                        <a:t>30 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689370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3rd semester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+mn-lt"/>
                        </a:rPr>
                        <a:t>Elective </a:t>
                      </a:r>
                      <a:r>
                        <a:rPr lang="en-US" sz="2000" b="1" dirty="0" smtClean="0">
                          <a:effectLst/>
                          <a:latin typeface="+mn-lt"/>
                        </a:rPr>
                        <a:t>courses, study abroad 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or </a:t>
                      </a:r>
                      <a:r>
                        <a:rPr lang="en-US" sz="2000" b="1" dirty="0" smtClean="0">
                          <a:effectLst/>
                          <a:latin typeface="+mn-lt"/>
                        </a:rPr>
                        <a:t>field work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Max. 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30 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588548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2nd semester</a:t>
                      </a:r>
                    </a:p>
                    <a:p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endParaRPr lang="da-DK" sz="2000" b="1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err="1">
                          <a:effectLst/>
                          <a:latin typeface="+mn-lt"/>
                        </a:rPr>
                        <a:t>Globalization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 Processes</a:t>
                      </a: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>
                          <a:effectLst/>
                          <a:latin typeface="+mn-lt"/>
                        </a:rPr>
                        <a:t>Consumption Studies</a:t>
                      </a: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+mn-lt"/>
                        </a:rPr>
                        <a:t>Market and Communication Ethnography</a:t>
                      </a: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864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1st semester</a:t>
                      </a:r>
                    </a:p>
                    <a:p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endParaRPr lang="da-DK" sz="2000" b="1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>
                          <a:effectLst/>
                          <a:latin typeface="+mn-lt"/>
                        </a:rPr>
                        <a:t>Marketing </a:t>
                      </a:r>
                      <a:r>
                        <a:rPr lang="da-DK" sz="2000" b="1" dirty="0" err="1">
                          <a:effectLst/>
                          <a:latin typeface="+mn-lt"/>
                        </a:rPr>
                        <a:t>Theory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+mn-lt"/>
                        </a:rPr>
                        <a:t>Marketing Across Cultures</a:t>
                      </a: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Doing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</a:rPr>
                        <a:t> Business in Emerging Markets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465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42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Cand.merc.</a:t>
            </a:r>
            <a:br>
              <a:rPr lang="da-DK" dirty="0" smtClean="0"/>
            </a:br>
            <a:r>
              <a:rPr lang="da-DK" dirty="0" smtClean="0"/>
              <a:t>marketing, </a:t>
            </a:r>
            <a:r>
              <a:rPr lang="da-DK" dirty="0" err="1" smtClean="0"/>
              <a:t>globalization</a:t>
            </a:r>
            <a:r>
              <a:rPr lang="da-DK" dirty="0" smtClean="0"/>
              <a:t> and </a:t>
            </a:r>
            <a:r>
              <a:rPr lang="da-DK" dirty="0" err="1" smtClean="0"/>
              <a:t>culture</a:t>
            </a:r>
            <a:r>
              <a:rPr lang="da-DK" dirty="0" smtClean="0"/>
              <a:t>, MMA profile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6</a:t>
            </a:fld>
            <a:endParaRPr lang="da-DK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09676"/>
              </p:ext>
            </p:extLst>
          </p:nvPr>
        </p:nvGraphicFramePr>
        <p:xfrm>
          <a:off x="683568" y="1438159"/>
          <a:ext cx="7734946" cy="4849384"/>
        </p:xfrm>
        <a:graphic>
          <a:graphicData uri="http://schemas.openxmlformats.org/drawingml/2006/table">
            <a:tbl>
              <a:tblPr/>
              <a:tblGrid>
                <a:gridCol w="1823262"/>
                <a:gridCol w="1945045"/>
                <a:gridCol w="1983320"/>
                <a:gridCol w="1983319"/>
              </a:tblGrid>
              <a:tr h="689370">
                <a:tc>
                  <a:txBody>
                    <a:bodyPr/>
                    <a:lstStyle/>
                    <a:p>
                      <a:r>
                        <a:rPr lang="da-DK" sz="2000" b="1" dirty="0">
                          <a:effectLst/>
                          <a:latin typeface="+mn-lt"/>
                        </a:rPr>
                        <a:t>4th semester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2000" b="1" dirty="0" err="1">
                          <a:effectLst/>
                          <a:latin typeface="+mn-lt"/>
                        </a:rPr>
                        <a:t>Master’s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 </a:t>
                      </a:r>
                      <a:r>
                        <a:rPr lang="da-DK" sz="2000" b="1" dirty="0" err="1">
                          <a:effectLst/>
                          <a:latin typeface="+mn-lt"/>
                        </a:rPr>
                        <a:t>thesis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>
                          <a:effectLst/>
                          <a:latin typeface="+mn-lt"/>
                        </a:rPr>
                        <a:t>30 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689370">
                <a:tc>
                  <a:txBody>
                    <a:bodyPr/>
                    <a:lstStyle/>
                    <a:p>
                      <a:r>
                        <a:rPr lang="da-DK" sz="2000" b="1" dirty="0">
                          <a:effectLst/>
                          <a:latin typeface="+mn-lt"/>
                        </a:rPr>
                        <a:t>3rd semester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+mn-lt"/>
                        </a:rPr>
                        <a:t>Elective </a:t>
                      </a:r>
                      <a:r>
                        <a:rPr lang="en-US" sz="2000" b="1" dirty="0" smtClean="0">
                          <a:effectLst/>
                          <a:latin typeface="+mn-lt"/>
                        </a:rPr>
                        <a:t>courses, study abroad 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or </a:t>
                      </a:r>
                      <a:r>
                        <a:rPr lang="en-US" sz="2000" b="1" dirty="0" smtClean="0">
                          <a:effectLst/>
                          <a:latin typeface="+mn-lt"/>
                        </a:rPr>
                        <a:t>field work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Max. 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30 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588548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2nd semester</a:t>
                      </a:r>
                    </a:p>
                    <a:p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endParaRPr lang="da-DK" sz="2000" b="1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Market-</a:t>
                      </a:r>
                      <a:r>
                        <a:rPr lang="da-DK" sz="2000" b="1" dirty="0" err="1" smtClean="0">
                          <a:effectLst/>
                          <a:latin typeface="+mn-lt"/>
                        </a:rPr>
                        <a:t>based</a:t>
                      </a:r>
                      <a:r>
                        <a:rPr lang="da-DK" sz="20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a-DK" sz="2000" b="1" dirty="0" err="1" smtClean="0">
                          <a:effectLst/>
                          <a:latin typeface="+mn-lt"/>
                        </a:rPr>
                        <a:t>product</a:t>
                      </a:r>
                      <a:r>
                        <a:rPr lang="da-DK" sz="2000" b="1" dirty="0" smtClean="0">
                          <a:effectLst/>
                          <a:latin typeface="+mn-lt"/>
                        </a:rPr>
                        <a:t> and service design</a:t>
                      </a: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Advanced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</a:rPr>
                        <a:t> market anthropology</a:t>
                      </a:r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Advanced anthropology of business</a:t>
                      </a: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1864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1st semester</a:t>
                      </a:r>
                    </a:p>
                    <a:p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endParaRPr lang="da-DK" sz="2000" b="1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>
                          <a:effectLst/>
                          <a:latin typeface="+mn-lt"/>
                        </a:rPr>
                        <a:t>Marketing </a:t>
                      </a:r>
                      <a:r>
                        <a:rPr lang="da-DK" sz="2000" b="1" dirty="0" err="1">
                          <a:effectLst/>
                          <a:latin typeface="+mn-lt"/>
                        </a:rPr>
                        <a:t>Theory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+mn-lt"/>
                        </a:rPr>
                        <a:t>Marketing Across Cultures</a:t>
                      </a: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Doing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</a:rPr>
                        <a:t> Business in Emerging Markets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465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7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Cand.merc.</a:t>
            </a:r>
            <a:br>
              <a:rPr lang="da-DK" dirty="0" smtClean="0"/>
            </a:br>
            <a:r>
              <a:rPr lang="da-DK" dirty="0" smtClean="0"/>
              <a:t>marketing, </a:t>
            </a:r>
            <a:r>
              <a:rPr lang="da-DK" dirty="0" err="1" smtClean="0"/>
              <a:t>globalization</a:t>
            </a:r>
            <a:r>
              <a:rPr lang="da-DK" dirty="0" smtClean="0"/>
              <a:t> and </a:t>
            </a:r>
            <a:r>
              <a:rPr lang="da-DK" dirty="0" err="1" smtClean="0"/>
              <a:t>culture</a:t>
            </a:r>
            <a:r>
              <a:rPr lang="da-DK" dirty="0" smtClean="0"/>
              <a:t>, MMA profile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7</a:t>
            </a:fld>
            <a:endParaRPr lang="da-DK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769671"/>
              </p:ext>
            </p:extLst>
          </p:nvPr>
        </p:nvGraphicFramePr>
        <p:xfrm>
          <a:off x="683568" y="1438159"/>
          <a:ext cx="7734946" cy="4849384"/>
        </p:xfrm>
        <a:graphic>
          <a:graphicData uri="http://schemas.openxmlformats.org/drawingml/2006/table">
            <a:tbl>
              <a:tblPr/>
              <a:tblGrid>
                <a:gridCol w="1823262"/>
                <a:gridCol w="1945045"/>
                <a:gridCol w="1983320"/>
                <a:gridCol w="1983319"/>
              </a:tblGrid>
              <a:tr h="689370">
                <a:tc>
                  <a:txBody>
                    <a:bodyPr/>
                    <a:lstStyle/>
                    <a:p>
                      <a:r>
                        <a:rPr lang="da-DK" sz="2000" b="1" dirty="0">
                          <a:effectLst/>
                          <a:latin typeface="+mn-lt"/>
                        </a:rPr>
                        <a:t>4th semester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2000" b="1" dirty="0" err="1">
                          <a:effectLst/>
                          <a:latin typeface="+mn-lt"/>
                        </a:rPr>
                        <a:t>Master’s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 </a:t>
                      </a:r>
                      <a:r>
                        <a:rPr lang="da-DK" sz="2000" b="1" dirty="0" err="1">
                          <a:effectLst/>
                          <a:latin typeface="+mn-lt"/>
                        </a:rPr>
                        <a:t>thesis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>
                          <a:effectLst/>
                          <a:latin typeface="+mn-lt"/>
                        </a:rPr>
                        <a:t>30 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689370">
                <a:tc>
                  <a:txBody>
                    <a:bodyPr/>
                    <a:lstStyle/>
                    <a:p>
                      <a:r>
                        <a:rPr lang="da-DK" sz="2000" b="1" dirty="0">
                          <a:effectLst/>
                          <a:latin typeface="+mn-lt"/>
                        </a:rPr>
                        <a:t>3rd semester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1"/>
                      </a:fgClr>
                      <a:bgClr>
                        <a:srgbClr val="FF0000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+mn-lt"/>
                        </a:rPr>
                        <a:t>Elective </a:t>
                      </a:r>
                      <a:r>
                        <a:rPr lang="en-US" sz="2000" b="1" dirty="0" smtClean="0">
                          <a:effectLst/>
                          <a:latin typeface="+mn-lt"/>
                        </a:rPr>
                        <a:t>courses, study abroad 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or </a:t>
                      </a:r>
                      <a:r>
                        <a:rPr lang="en-US" sz="2000" b="1" dirty="0" smtClean="0">
                          <a:effectLst/>
                          <a:latin typeface="+mn-lt"/>
                        </a:rPr>
                        <a:t>field work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Max. 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30 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1"/>
                      </a:fgClr>
                      <a:bgClr>
                        <a:srgbClr val="FF00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588548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2nd semester</a:t>
                      </a:r>
                    </a:p>
                    <a:p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endParaRPr lang="da-DK" sz="2000" b="1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Market-</a:t>
                      </a:r>
                      <a:r>
                        <a:rPr lang="da-DK" sz="2000" b="1" dirty="0" err="1" smtClean="0">
                          <a:effectLst/>
                          <a:latin typeface="+mn-lt"/>
                        </a:rPr>
                        <a:t>based</a:t>
                      </a:r>
                      <a:r>
                        <a:rPr lang="da-DK" sz="20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a-DK" sz="2000" b="1" dirty="0" err="1" smtClean="0">
                          <a:effectLst/>
                          <a:latin typeface="+mn-lt"/>
                        </a:rPr>
                        <a:t>product</a:t>
                      </a:r>
                      <a:r>
                        <a:rPr lang="da-DK" sz="2000" b="1" dirty="0" smtClean="0">
                          <a:effectLst/>
                          <a:latin typeface="+mn-lt"/>
                        </a:rPr>
                        <a:t> and service design</a:t>
                      </a: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Advanced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</a:rPr>
                        <a:t> market anthropology</a:t>
                      </a:r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Advanced anthropology of business</a:t>
                      </a: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31864">
                <a:tc>
                  <a:txBody>
                    <a:bodyPr/>
                    <a:lstStyle/>
                    <a:p>
                      <a:r>
                        <a:rPr lang="da-DK" sz="2000" b="1">
                          <a:effectLst/>
                          <a:latin typeface="+mn-lt"/>
                        </a:rPr>
                        <a:t>1st semester</a:t>
                      </a:r>
                    </a:p>
                    <a:p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r>
                        <a:rPr lang="da-DK" sz="2000" b="1">
                          <a:effectLst/>
                          <a:latin typeface="+mn-lt"/>
                        </a:rPr>
                        <a:t/>
                      </a:r>
                      <a:br>
                        <a:rPr lang="da-DK" sz="2000" b="1">
                          <a:effectLst/>
                          <a:latin typeface="+mn-lt"/>
                        </a:rPr>
                      </a:br>
                      <a:endParaRPr lang="da-DK" sz="2000" b="1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>
                          <a:effectLst/>
                          <a:latin typeface="+mn-lt"/>
                        </a:rPr>
                        <a:t>Marketing </a:t>
                      </a:r>
                      <a:r>
                        <a:rPr lang="da-DK" sz="2000" b="1" dirty="0" err="1">
                          <a:effectLst/>
                          <a:latin typeface="+mn-lt"/>
                        </a:rPr>
                        <a:t>Theory</a:t>
                      </a:r>
                      <a:endParaRPr lang="da-DK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da-DK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da-DK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da-DK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+mn-lt"/>
                        </a:rPr>
                        <a:t>Marketing Across Cultures</a:t>
                      </a: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Doing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</a:rPr>
                        <a:t> Business in Emerging Markets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2000" b="1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effectLst/>
                          <a:latin typeface="+mn-lt"/>
                        </a:rPr>
                        <a:t>10 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465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0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Questions</a:t>
            </a:r>
            <a:r>
              <a:rPr lang="da-DK" dirty="0" smtClean="0"/>
              <a:t>??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An </a:t>
            </a:r>
            <a:r>
              <a:rPr lang="da-DK" b="1" dirty="0" err="1" smtClean="0"/>
              <a:t>estimate</a:t>
            </a:r>
            <a:r>
              <a:rPr lang="da-DK" b="1" dirty="0" smtClean="0"/>
              <a:t> of </a:t>
            </a:r>
            <a:r>
              <a:rPr lang="da-DK" b="1" dirty="0" err="1" smtClean="0"/>
              <a:t>interest</a:t>
            </a:r>
            <a:r>
              <a:rPr lang="da-DK" b="1" dirty="0" smtClean="0"/>
              <a:t>?</a:t>
            </a: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6D-F152-4DEE-8788-D52048AEAF45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Consumption studies  Jeppe Trolle Linnet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6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390</Words>
  <Application>Microsoft Office PowerPoint</Application>
  <PresentationFormat>Skærmshow (4:3)</PresentationFormat>
  <Paragraphs>166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Office Theme</vt:lpstr>
      <vt:lpstr>Odense March 10th, 2015   Market Management Anthropology  The Master degree ‘Plan B’  Søren Askegaard, Ph. d. Head of studies Department of Marketing and Management, SDU</vt:lpstr>
      <vt:lpstr>First and foremost…</vt:lpstr>
      <vt:lpstr>Plan B</vt:lpstr>
      <vt:lpstr>Cand.soc. Market Management Anthropology</vt:lpstr>
      <vt:lpstr>Cand.merc. marketing, globalization and culture</vt:lpstr>
      <vt:lpstr>Cand.merc. marketing, globalization and culture, MMA profile</vt:lpstr>
      <vt:lpstr>Cand.merc. marketing, globalization and culture, MMA profile </vt:lpstr>
      <vt:lpstr>Questions??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Jeppe Trolle Linnet</dc:creator>
  <cp:lastModifiedBy>Mona Maoued</cp:lastModifiedBy>
  <cp:revision>73</cp:revision>
  <dcterms:created xsi:type="dcterms:W3CDTF">2011-09-05T06:40:35Z</dcterms:created>
  <dcterms:modified xsi:type="dcterms:W3CDTF">2015-03-24T13:24:11Z</dcterms:modified>
</cp:coreProperties>
</file>