
<file path=[Content_Types].xml><?xml version="1.0" encoding="utf-8"?>
<Types xmlns="http://schemas.openxmlformats.org/package/2006/content-types">
  <Default Extension="bin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media/image2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309" r:id="rId2"/>
    <p:sldId id="287" r:id="rId3"/>
    <p:sldId id="312" r:id="rId4"/>
    <p:sldId id="311" r:id="rId5"/>
    <p:sldId id="310" r:id="rId6"/>
    <p:sldId id="313" r:id="rId7"/>
    <p:sldId id="314" r:id="rId8"/>
    <p:sldId id="315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28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86" autoAdjust="0"/>
  </p:normalViewPr>
  <p:slideViewPr>
    <p:cSldViewPr snapToGrid="0" showGuides="1">
      <p:cViewPr varScale="1">
        <p:scale>
          <a:sx n="63" d="100"/>
          <a:sy n="63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05/07/2017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Gill Sans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>
              <a:latin typeface="Gill Sans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7" y="1314000"/>
            <a:ext cx="6099463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357"/>
            <a:ext cx="2505600" cy="180085"/>
          </a:xfrm>
        </p:spPr>
        <p:txBody>
          <a:bodyPr/>
          <a:lstStyle/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1"/>
            <a:ext cx="25056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868450"/>
            <a:ext cx="32355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5434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50601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5434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1023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41175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1023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820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5186700" y="6460568"/>
            <a:ext cx="25056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0501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88227"/>
            <a:ext cx="3064871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2985"/>
            <a:ext cx="6099463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7800" y="6127200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604279"/>
            <a:ext cx="32355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7" name="Billede 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74211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0" y="1989138"/>
            <a:ext cx="3809511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8" y="1989138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4705836" y="1989137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564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93051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2800" y="1989138"/>
            <a:ext cx="3809510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5032799" y="2583181"/>
            <a:ext cx="3717063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1210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505810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Institut for Marketing &amp; Management</a:t>
            </a: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Institut for Marketing &amp; Management</a:t>
            </a: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19088" y="1840105"/>
            <a:ext cx="174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03610" y="469252"/>
            <a:ext cx="8532019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251110" y="3572293"/>
            <a:ext cx="1847704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251111" y="1840105"/>
            <a:ext cx="184770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838367" y="1840106"/>
            <a:ext cx="174985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2838367" y="2736739"/>
            <a:ext cx="174985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27775" y="3578989"/>
            <a:ext cx="184770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32934" y="5020343"/>
            <a:ext cx="1749855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27960" y="4667918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151909" y="571737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8924" y="3064798"/>
            <a:ext cx="411996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894" y="2912439"/>
            <a:ext cx="25305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008924" y="3819277"/>
            <a:ext cx="272785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9894" y="2032669"/>
            <a:ext cx="196613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8924" y="4502402"/>
            <a:ext cx="45927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8924" y="5546139"/>
            <a:ext cx="41043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23306" y="3356021"/>
            <a:ext cx="269771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7335"/>
            <a:ext cx="3064871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Informationsmøde om HA Bachelorprojekt  FO2016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66E8-A2CB-4362-938F-C0612C67D12F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73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November 2012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Informationsmøde om HA Bachelorprojekt  FO2016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7355-ACFE-468A-9D51-57FC85921434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2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Institut for Marketing &amp; Management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Institut for Marketing &amp; Management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Institut for Marketing &amp; Management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Institut for Marketing &amp; Management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Jan Møller Jensen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7. december 2016</a:t>
            </a:r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USR_name"/>
          <p:cNvSpPr/>
          <p:nvPr userDrawn="1"/>
        </p:nvSpPr>
        <p:spPr>
          <a:xfrm>
            <a:off x="307800" y="6127200"/>
            <a:ext cx="25056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dirty="0">
                <a:solidFill>
                  <a:schemeClr val="tx1"/>
                </a:solidFill>
              </a:rPr>
              <a:t>Jan Møller Jensen</a:t>
            </a:r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tx1"/>
                </a:solidFill>
              </a:rPr>
              <a:t>Institut for Marketing &amp; Management</a:t>
            </a:r>
          </a:p>
        </p:txBody>
      </p:sp>
      <p:pic>
        <p:nvPicPr>
          <p:cNvPr id="13" name="Billede 12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" y="1"/>
            <a:ext cx="9128801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311" y="453600"/>
            <a:ext cx="8559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9" y="1990800"/>
            <a:ext cx="8532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307800" y="6569967"/>
            <a:ext cx="25056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a-DK"/>
              <a:t>7. december 2016</a:t>
            </a:r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172958"/>
            <a:ext cx="25056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00" y="6393601"/>
            <a:ext cx="32355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64" r:id="rId30"/>
    <p:sldLayoutId id="2147483679" r:id="rId31"/>
    <p:sldLayoutId id="2147483680" r:id="rId32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1163" y="1271587"/>
            <a:ext cx="7272337" cy="2019301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dirty="0">
                <a:cs typeface="ＭＳ Ｐゴシック" pitchFamily="-106" charset="-128"/>
              </a:rPr>
              <a:t>Seminar in </a:t>
            </a:r>
            <a:br>
              <a:rPr lang="en-GB" sz="5400" dirty="0">
                <a:cs typeface="ＭＳ Ｐゴシック" pitchFamily="-106" charset="-128"/>
              </a:rPr>
            </a:br>
            <a:r>
              <a:rPr lang="en-GB" sz="5400" dirty="0">
                <a:cs typeface="ＭＳ Ｐゴシック" pitchFamily="-106" charset="-128"/>
              </a:rPr>
              <a:t>Business Economics</a:t>
            </a:r>
            <a:br>
              <a:rPr lang="en-GB" sz="5400" dirty="0">
                <a:cs typeface="ＭＳ Ｐゴシック" pitchFamily="-106" charset="-128"/>
              </a:rPr>
            </a:br>
            <a:br>
              <a:rPr lang="en-GB" sz="5400" dirty="0">
                <a:cs typeface="ＭＳ Ｐゴシック" pitchFamily="-106" charset="-128"/>
              </a:rPr>
            </a:br>
            <a:r>
              <a:rPr lang="en-GB" sz="5400" dirty="0">
                <a:latin typeface="+mn-lt"/>
                <a:cs typeface="ＭＳ Ｐゴシック" pitchFamily="-106" charset="-128"/>
              </a:rPr>
              <a:t>Fall</a:t>
            </a:r>
            <a:r>
              <a:rPr lang="en-GB" sz="5400" dirty="0">
                <a:cs typeface="ＭＳ Ｐゴシック" pitchFamily="-106" charset="-128"/>
              </a:rPr>
              <a:t> 2017</a:t>
            </a:r>
          </a:p>
        </p:txBody>
      </p:sp>
      <p:pic>
        <p:nvPicPr>
          <p:cNvPr id="11267" name="Picture 4" descr="graat_logo-ae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"/>
            <a:ext cx="1692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kstboks 1"/>
          <p:cNvSpPr txBox="1">
            <a:spLocks noChangeArrowheads="1"/>
          </p:cNvSpPr>
          <p:nvPr/>
        </p:nvSpPr>
        <p:spPr bwMode="auto">
          <a:xfrm>
            <a:off x="2274888" y="578326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2000" b="0" i="1" dirty="0">
                <a:latin typeface="Gill Sans" pitchFamily="-84" charset="0"/>
                <a:ea typeface="ヒラギノ角ゴ ProN W3" pitchFamily="-84" charset="-128"/>
              </a:rPr>
              <a:t>Jan Møller Jensen,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2000" b="0" i="1" dirty="0">
                <a:latin typeface="Gill Sans" pitchFamily="-84" charset="0"/>
                <a:ea typeface="ヒラギノ角ゴ ProN W3" pitchFamily="-84" charset="-128"/>
              </a:rPr>
              <a:t>Department of Marketing and Management</a:t>
            </a:r>
          </a:p>
        </p:txBody>
      </p:sp>
      <p:sp>
        <p:nvSpPr>
          <p:cNvPr id="11269" name="Tekstboks 2"/>
          <p:cNvSpPr txBox="1">
            <a:spLocks noChangeArrowheads="1"/>
          </p:cNvSpPr>
          <p:nvPr/>
        </p:nvSpPr>
        <p:spPr bwMode="auto">
          <a:xfrm>
            <a:off x="1954904" y="4700588"/>
            <a:ext cx="58977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4400" i="1" dirty="0">
                <a:latin typeface="Gill Sans" pitchFamily="-84" charset="0"/>
                <a:ea typeface="ヒラギノ角ゴ ProN W3" pitchFamily="-84" charset="-128"/>
              </a:rPr>
              <a:t>Information and </a:t>
            </a:r>
            <a:r>
              <a:rPr lang="en-GB" altLang="da-DK" sz="4400" i="1" dirty="0">
                <a:latin typeface="Gill Sans" pitchFamily="-84" charset="0"/>
                <a:ea typeface="ヒラギノ角ゴ ProN W3" pitchFamily="-84" charset="-128"/>
              </a:rPr>
              <a:t>advice</a:t>
            </a:r>
          </a:p>
        </p:txBody>
      </p:sp>
    </p:spTree>
    <p:extLst>
      <p:ext uri="{BB962C8B-B14F-4D97-AF65-F5344CB8AC3E}">
        <p14:creationId xmlns:p14="http://schemas.microsoft.com/office/powerpoint/2010/main" val="28719327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00AE07D-C0F6-41F5-B206-0EA8C35F2DEF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sp>
        <p:nvSpPr>
          <p:cNvPr id="19459" name="Titel 1"/>
          <p:cNvSpPr txBox="1">
            <a:spLocks/>
          </p:cNvSpPr>
          <p:nvPr/>
        </p:nvSpPr>
        <p:spPr bwMode="auto">
          <a:xfrm>
            <a:off x="263525" y="20638"/>
            <a:ext cx="87693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3600" b="1" dirty="0"/>
              <a:t>Filling out the digital form?</a:t>
            </a:r>
            <a:endParaRPr lang="da-DK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92150"/>
            <a:ext cx="86042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7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CB165C-8C80-4D76-90E6-2DE274FCFA9F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66775"/>
            <a:ext cx="88550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09538" y="230028"/>
            <a:ext cx="80502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 err="1"/>
              <a:t>There</a:t>
            </a:r>
            <a:r>
              <a:rPr lang="da-DK" sz="1600" dirty="0"/>
              <a:t> </a:t>
            </a:r>
            <a:r>
              <a:rPr lang="da-DK" sz="1600" dirty="0" err="1"/>
              <a:t>will</a:t>
            </a:r>
            <a:r>
              <a:rPr lang="da-DK" sz="1600" dirty="0"/>
              <a:t>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created</a:t>
            </a:r>
            <a:r>
              <a:rPr lang="da-DK" sz="1600" dirty="0"/>
              <a:t> a forum to let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locate</a:t>
            </a:r>
            <a:r>
              <a:rPr lang="da-DK" sz="1600" dirty="0"/>
              <a:t> </a:t>
            </a:r>
            <a:r>
              <a:rPr lang="da-DK" sz="1600" dirty="0" err="1"/>
              <a:t>fellow</a:t>
            </a:r>
            <a:r>
              <a:rPr lang="da-DK" sz="1600" dirty="0"/>
              <a:t> students to form </a:t>
            </a:r>
            <a:r>
              <a:rPr lang="da-DK" sz="1600" dirty="0" err="1"/>
              <a:t>group</a:t>
            </a:r>
            <a:r>
              <a:rPr lang="da-DK" sz="1600" dirty="0"/>
              <a:t> with. </a:t>
            </a:r>
          </a:p>
          <a:p>
            <a:r>
              <a:rPr lang="da-DK" sz="1600" dirty="0"/>
              <a:t>It </a:t>
            </a:r>
            <a:r>
              <a:rPr lang="da-DK" sz="1600" dirty="0" err="1"/>
              <a:t>will</a:t>
            </a:r>
            <a:r>
              <a:rPr lang="da-DK" sz="1600" dirty="0"/>
              <a:t>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like</a:t>
            </a:r>
            <a:r>
              <a:rPr lang="da-DK" sz="1600" dirty="0"/>
              <a:t> the </a:t>
            </a:r>
            <a:r>
              <a:rPr lang="da-DK" sz="1600" dirty="0" err="1"/>
              <a:t>one</a:t>
            </a:r>
            <a:r>
              <a:rPr lang="da-DK" sz="1600" dirty="0"/>
              <a:t> </a:t>
            </a:r>
            <a:r>
              <a:rPr lang="da-DK" sz="1600" dirty="0" err="1"/>
              <a:t>below</a:t>
            </a:r>
            <a:r>
              <a:rPr lang="da-DK" sz="1600" dirty="0"/>
              <a:t> but </a:t>
            </a:r>
            <a:r>
              <a:rPr lang="da-DK" sz="1600" dirty="0" err="1"/>
              <a:t>named</a:t>
            </a:r>
            <a:r>
              <a:rPr lang="da-DK" sz="1600" dirty="0"/>
              <a:t> Group formation, Seminar in Business </a:t>
            </a:r>
            <a:r>
              <a:rPr lang="da-DK" sz="1600" dirty="0" err="1"/>
              <a:t>Economics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42264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7E268A1-6532-42A8-9096-3F21FC431BCE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8136904" cy="234465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12968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342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348456" y="114300"/>
            <a:ext cx="8769350" cy="847725"/>
          </a:xfrm>
        </p:spPr>
        <p:txBody>
          <a:bodyPr/>
          <a:lstStyle/>
          <a:p>
            <a:pPr algn="ctr"/>
            <a:r>
              <a:rPr lang="en-GB" altLang="en-US" dirty="0">
                <a:latin typeface="Gill Sans MT" panose="020B0502020104020203" pitchFamily="34" charset="0"/>
              </a:rPr>
              <a:t>What is a good topic?</a:t>
            </a:r>
            <a:endParaRPr lang="da-DK" altLang="en-US" dirty="0">
              <a:latin typeface="Gill Sans MT" panose="020B0502020104020203" pitchFamily="34" charset="0"/>
            </a:endParaRP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50825" y="804863"/>
            <a:ext cx="896461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da-DK" altLang="en-US" sz="2000" dirty="0">
              <a:solidFill>
                <a:srgbClr val="0033CC"/>
              </a:solidFill>
              <a:latin typeface="Gill Sans" pitchFamily="-84" charset="0"/>
              <a:ea typeface="ヒラギノ角ゴ ProN W3" pitchFamily="-8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 almost no limits to the choice of topic (Business Economics)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 theoretical, empirical and practical aspects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 the bachelor project may be an important ‘sales object’ in your job application   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 select a topic related to your interests, competences and perhaps career goals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2000" dirty="0"/>
              <a:t>    or planned Master program 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sz="2000" dirty="0"/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you may suggest a topic/problem statement yourself, but then you must include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2000" b="0" dirty="0"/>
              <a:t> a </a:t>
            </a:r>
            <a:r>
              <a:rPr lang="en-US" sz="2000" b="0" dirty="0" err="1"/>
              <a:t>prelimenary</a:t>
            </a:r>
            <a:r>
              <a:rPr lang="en-US" sz="2000" b="0" dirty="0"/>
              <a:t> problem statement and research question(s)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2000" b="0" dirty="0"/>
              <a:t> expected theory and methods to solve the problem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US" sz="2000" b="0" dirty="0"/>
              <a:t> draft for expected structure of the project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sz="2000" dirty="0"/>
              <a:t>be realistic about. ambitions, resources and time?</a:t>
            </a:r>
            <a:endParaRPr lang="da-DK" altLang="en-US" sz="2000" dirty="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endParaRPr lang="da-DK" altLang="en-US" sz="2000" dirty="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</a:endParaRPr>
          </a:p>
        </p:txBody>
      </p:sp>
      <p:sp>
        <p:nvSpPr>
          <p:cNvPr id="22532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88B2F3C-3F3F-4F1A-88D7-35C271B5E837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857750" y="6172958"/>
            <a:ext cx="28345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6350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0"/>
          <a:stretch>
            <a:fillRect/>
          </a:stretch>
        </p:blipFill>
        <p:spPr bwMode="auto">
          <a:xfrm>
            <a:off x="265113" y="334963"/>
            <a:ext cx="30432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55054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frundet rektangel 3"/>
          <p:cNvSpPr/>
          <p:nvPr/>
        </p:nvSpPr>
        <p:spPr>
          <a:xfrm>
            <a:off x="107950" y="4579938"/>
            <a:ext cx="2843213" cy="1800225"/>
          </a:xfrm>
          <a:prstGeom prst="round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087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356393" y="5656262"/>
            <a:ext cx="8568532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How has e-commerce developed on the FMCG market in Denmark?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/>
              <a:t>What are the motivations and barriers to consumers’ adoption of </a:t>
            </a:r>
          </a:p>
          <a:p>
            <a:pPr>
              <a:defRPr/>
            </a:pPr>
            <a:r>
              <a:rPr lang="en-US" sz="1800" dirty="0"/>
              <a:t>     purchasing groceries online?</a:t>
            </a:r>
            <a:endParaRPr lang="da-DK" sz="1800" b="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7963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rundet rektangel 7"/>
          <p:cNvSpPr/>
          <p:nvPr/>
        </p:nvSpPr>
        <p:spPr>
          <a:xfrm>
            <a:off x="7308850" y="1773238"/>
            <a:ext cx="1763713" cy="1008062"/>
          </a:xfrm>
          <a:prstGeom prst="round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Afrundet rektangel 8"/>
          <p:cNvSpPr/>
          <p:nvPr/>
        </p:nvSpPr>
        <p:spPr>
          <a:xfrm>
            <a:off x="179388" y="908050"/>
            <a:ext cx="1728787" cy="1873250"/>
          </a:xfrm>
          <a:prstGeom prst="roundRect">
            <a:avLst/>
          </a:prstGeom>
          <a:noFill/>
          <a:ln w="412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14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260350" y="373063"/>
            <a:ext cx="8589963" cy="665162"/>
          </a:xfrm>
        </p:spPr>
        <p:txBody>
          <a:bodyPr/>
          <a:lstStyle/>
          <a:p>
            <a:pPr algn="ctr" eaLnBrk="1" hangingPunct="1"/>
            <a:r>
              <a:rPr lang="da-DK" altLang="da-DK" sz="3600" dirty="0" err="1">
                <a:solidFill>
                  <a:schemeClr val="tx2"/>
                </a:solidFill>
              </a:rPr>
              <a:t>What</a:t>
            </a:r>
            <a:r>
              <a:rPr lang="da-DK" altLang="da-DK" sz="3600" dirty="0">
                <a:solidFill>
                  <a:schemeClr val="tx2"/>
                </a:solidFill>
              </a:rPr>
              <a:t> if </a:t>
            </a:r>
            <a:r>
              <a:rPr lang="da-DK" altLang="da-DK" sz="3600" dirty="0" err="1">
                <a:solidFill>
                  <a:schemeClr val="tx2"/>
                </a:solidFill>
              </a:rPr>
              <a:t>your</a:t>
            </a:r>
            <a:r>
              <a:rPr lang="da-DK" altLang="da-DK" sz="3600" dirty="0">
                <a:solidFill>
                  <a:schemeClr val="tx2"/>
                </a:solidFill>
              </a:rPr>
              <a:t> </a:t>
            </a:r>
            <a:r>
              <a:rPr lang="da-DK" altLang="da-DK" sz="3600" dirty="0" err="1">
                <a:solidFill>
                  <a:schemeClr val="tx2"/>
                </a:solidFill>
              </a:rPr>
              <a:t>topic</a:t>
            </a:r>
            <a:r>
              <a:rPr lang="da-DK" altLang="da-DK" sz="3600" dirty="0">
                <a:solidFill>
                  <a:schemeClr val="tx2"/>
                </a:solidFill>
              </a:rPr>
              <a:t>(s) </a:t>
            </a:r>
            <a:r>
              <a:rPr lang="da-DK" altLang="da-DK" sz="3600" dirty="0" err="1">
                <a:solidFill>
                  <a:schemeClr val="tx2"/>
                </a:solidFill>
              </a:rPr>
              <a:t>are</a:t>
            </a:r>
            <a:r>
              <a:rPr lang="da-DK" altLang="da-DK" sz="3600" dirty="0">
                <a:solidFill>
                  <a:schemeClr val="tx2"/>
                </a:solidFill>
              </a:rPr>
              <a:t> not </a:t>
            </a:r>
            <a:r>
              <a:rPr lang="da-DK" altLang="da-DK" sz="3600" dirty="0" err="1">
                <a:solidFill>
                  <a:schemeClr val="tx2"/>
                </a:solidFill>
              </a:rPr>
              <a:t>approved</a:t>
            </a:r>
            <a:r>
              <a:rPr lang="da-DK" altLang="da-DK" sz="360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12291" name="Pladsholder til indhold 2"/>
          <p:cNvSpPr>
            <a:spLocks noGrp="1"/>
          </p:cNvSpPr>
          <p:nvPr>
            <p:ph idx="1"/>
          </p:nvPr>
        </p:nvSpPr>
        <p:spPr>
          <a:xfrm>
            <a:off x="468312" y="1628775"/>
            <a:ext cx="8313737" cy="4065588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da-DK" sz="2800" dirty="0" err="1"/>
              <a:t>Then</a:t>
            </a:r>
            <a:r>
              <a:rPr lang="da-DK" altLang="da-DK" sz="2800" dirty="0"/>
              <a:t> the </a:t>
            </a:r>
            <a:r>
              <a:rPr lang="da-DK" altLang="da-DK" sz="2800" dirty="0" err="1"/>
              <a:t>electronic</a:t>
            </a:r>
            <a:r>
              <a:rPr lang="da-DK" altLang="da-DK" sz="2800" dirty="0"/>
              <a:t> form is </a:t>
            </a:r>
            <a:r>
              <a:rPr lang="da-DK" altLang="da-DK" sz="2800" dirty="0" err="1"/>
              <a:t>rejected</a:t>
            </a:r>
            <a:r>
              <a:rPr lang="da-DK" altLang="da-DK" sz="2800" dirty="0"/>
              <a:t> and </a:t>
            </a:r>
            <a:r>
              <a:rPr lang="da-DK" altLang="da-DK" sz="2800" dirty="0" err="1"/>
              <a:t>you</a:t>
            </a:r>
            <a:r>
              <a:rPr lang="da-DK" altLang="da-DK" sz="2800" dirty="0"/>
              <a:t> </a:t>
            </a:r>
            <a:r>
              <a:rPr lang="da-DK" altLang="da-DK" sz="2800" dirty="0" err="1"/>
              <a:t>will</a:t>
            </a:r>
            <a:r>
              <a:rPr lang="da-DK" altLang="da-DK" sz="2800" dirty="0"/>
              <a:t>  </a:t>
            </a:r>
            <a:r>
              <a:rPr lang="da-DK" altLang="da-DK" sz="2800" dirty="0" err="1"/>
              <a:t>be</a:t>
            </a:r>
            <a:r>
              <a:rPr lang="da-DK" altLang="da-DK" sz="2800" dirty="0"/>
              <a:t> </a:t>
            </a:r>
            <a:r>
              <a:rPr lang="da-DK" altLang="da-DK" sz="2800" dirty="0" err="1"/>
              <a:t>informed</a:t>
            </a:r>
            <a:r>
              <a:rPr lang="da-DK" altLang="da-DK" sz="2800" dirty="0"/>
              <a:t> </a:t>
            </a:r>
            <a:r>
              <a:rPr lang="da-DK" altLang="da-DK" sz="2800" dirty="0" err="1"/>
              <a:t>that</a:t>
            </a:r>
            <a:r>
              <a:rPr lang="da-DK" altLang="da-DK" sz="2800" dirty="0"/>
              <a:t> </a:t>
            </a:r>
            <a:r>
              <a:rPr lang="da-DK" altLang="da-DK" sz="2800" dirty="0" err="1"/>
              <a:t>you</a:t>
            </a:r>
            <a:r>
              <a:rPr lang="da-DK" altLang="da-DK" sz="2800" dirty="0"/>
              <a:t> </a:t>
            </a:r>
            <a:r>
              <a:rPr lang="da-DK" altLang="da-DK" sz="2800" dirty="0" err="1"/>
              <a:t>need</a:t>
            </a:r>
            <a:r>
              <a:rPr lang="da-DK" altLang="da-DK" sz="2800" dirty="0"/>
              <a:t> to suggest new </a:t>
            </a:r>
            <a:r>
              <a:rPr lang="da-DK" altLang="da-DK" sz="2800" dirty="0" err="1"/>
              <a:t>topics</a:t>
            </a:r>
            <a:r>
              <a:rPr lang="da-DK" altLang="da-DK" sz="2800" dirty="0"/>
              <a:t> </a:t>
            </a:r>
            <a:r>
              <a:rPr lang="da-DK" altLang="da-DK" sz="2800" dirty="0" err="1"/>
              <a:t>within</a:t>
            </a:r>
            <a:r>
              <a:rPr lang="da-DK" altLang="da-DK" sz="2800" dirty="0"/>
              <a:t> </a:t>
            </a:r>
            <a:r>
              <a:rPr lang="da-DK" altLang="da-DK" sz="2800" dirty="0" err="1"/>
              <a:t>another</a:t>
            </a:r>
            <a:r>
              <a:rPr lang="da-DK" altLang="da-DK" sz="2800" dirty="0"/>
              <a:t> </a:t>
            </a:r>
            <a:r>
              <a:rPr lang="da-DK" altLang="da-DK" sz="2800" dirty="0" err="1"/>
              <a:t>subject</a:t>
            </a:r>
            <a:r>
              <a:rPr lang="da-DK" altLang="da-DK" sz="2800" dirty="0"/>
              <a:t> </a:t>
            </a:r>
            <a:r>
              <a:rPr lang="da-DK" altLang="da-DK" sz="2800" dirty="0" err="1"/>
              <a:t>area</a:t>
            </a:r>
            <a:r>
              <a:rPr lang="da-DK" altLang="da-DK" sz="2800" dirty="0"/>
              <a:t>.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da-DK" altLang="da-DK" sz="2800" dirty="0"/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da-DK" sz="2800" dirty="0"/>
              <a:t> Do </a:t>
            </a:r>
            <a:r>
              <a:rPr lang="da-DK" altLang="da-DK" sz="2800" dirty="0" err="1"/>
              <a:t>that</a:t>
            </a:r>
            <a:r>
              <a:rPr lang="da-DK" altLang="da-DK" sz="2800" dirty="0"/>
              <a:t> by </a:t>
            </a:r>
            <a:r>
              <a:rPr lang="da-DK" altLang="da-DK" sz="2800" dirty="0" err="1"/>
              <a:t>filling</a:t>
            </a:r>
            <a:r>
              <a:rPr lang="da-DK" altLang="da-DK" sz="2800" dirty="0"/>
              <a:t> out a new </a:t>
            </a:r>
            <a:r>
              <a:rPr lang="da-DK" altLang="da-DK" sz="2800" dirty="0" err="1"/>
              <a:t>electronic</a:t>
            </a:r>
            <a:r>
              <a:rPr lang="da-DK" altLang="da-DK" sz="2800" dirty="0"/>
              <a:t> form </a:t>
            </a:r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933950" y="6172958"/>
            <a:ext cx="27583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305418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algn="ctr"/>
            <a:r>
              <a:rPr lang="en-GB" altLang="da-DK" dirty="0"/>
              <a:t>What does it take </a:t>
            </a:r>
            <a:br>
              <a:rPr lang="en-GB" altLang="da-DK" dirty="0"/>
            </a:br>
            <a:r>
              <a:rPr lang="en-GB" altLang="da-DK" dirty="0"/>
              <a:t>to write a good project?</a:t>
            </a:r>
            <a:endParaRPr lang="da-DK" altLang="da-DK" dirty="0"/>
          </a:p>
        </p:txBody>
      </p:sp>
      <p:sp>
        <p:nvSpPr>
          <p:cNvPr id="26627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F4F5508-C03B-47A1-8E4E-F4E4E47784D5}" type="slidenum">
              <a:rPr lang="en-US" altLang="da-DK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da-DK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229600" cy="2084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142875" y="4068763"/>
            <a:ext cx="9001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j-lt"/>
                <a:sym typeface="Gill Sans"/>
              </a:rPr>
              <a:t>Embarking on the process of thesis writing is akin to training for a marathon. It takes persistence and hard work, </a:t>
            </a:r>
          </a:p>
        </p:txBody>
      </p:sp>
      <p:sp>
        <p:nvSpPr>
          <p:cNvPr id="26630" name="Tekstboks 1"/>
          <p:cNvSpPr txBox="1">
            <a:spLocks noChangeArrowheads="1"/>
          </p:cNvSpPr>
          <p:nvPr/>
        </p:nvSpPr>
        <p:spPr bwMode="auto">
          <a:xfrm>
            <a:off x="1331913" y="5373688"/>
            <a:ext cx="184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420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</a:endParaRPr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468313" y="4935538"/>
            <a:ext cx="796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a-DK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</a:rPr>
              <a:t>but in the end, while leaving you thoroughly drained,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a-DK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</a:rPr>
              <a:t>will also leave you feeling very accomplished.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a-DK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</a:endParaRP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933950" y="6172958"/>
            <a:ext cx="27583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3018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>
          <a:xfrm>
            <a:off x="423863" y="922338"/>
            <a:ext cx="8567737" cy="5616575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da-DK" sz="3200" b="1" dirty="0"/>
              <a:t>Example of project structure</a:t>
            </a:r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a-DK" sz="2000" dirty="0"/>
              <a:t>Problem statement / motivation</a:t>
            </a:r>
          </a:p>
          <a:p>
            <a:pPr marL="156690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altLang="da-DK" sz="2000" dirty="0"/>
              <a:t> </a:t>
            </a:r>
            <a:r>
              <a:rPr lang="da-DK" altLang="da-DK" sz="2000" dirty="0" err="1"/>
              <a:t>Why</a:t>
            </a:r>
            <a:r>
              <a:rPr lang="da-DK" altLang="da-DK" sz="2000" dirty="0"/>
              <a:t> is </a:t>
            </a:r>
            <a:r>
              <a:rPr lang="da-DK" altLang="da-DK" sz="2000" dirty="0" err="1"/>
              <a:t>this</a:t>
            </a:r>
            <a:r>
              <a:rPr lang="da-DK" altLang="da-DK" sz="2000" dirty="0"/>
              <a:t> </a:t>
            </a:r>
            <a:r>
              <a:rPr lang="da-DK" altLang="da-DK" sz="2000" dirty="0" err="1"/>
              <a:t>interesting</a:t>
            </a:r>
            <a:r>
              <a:rPr lang="da-DK" altLang="da-DK" sz="2000" dirty="0"/>
              <a:t>/</a:t>
            </a:r>
            <a:r>
              <a:rPr lang="da-DK" altLang="da-DK" sz="2000" dirty="0" err="1"/>
              <a:t>important</a:t>
            </a:r>
            <a:r>
              <a:rPr lang="da-DK" altLang="da-DK" sz="2000" dirty="0"/>
              <a:t>?</a:t>
            </a:r>
          </a:p>
          <a:p>
            <a:pPr marL="156690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altLang="da-DK" sz="2000" dirty="0"/>
              <a:t> </a:t>
            </a:r>
            <a:r>
              <a:rPr lang="da-DK" altLang="da-DK" sz="2000" dirty="0" err="1"/>
              <a:t>Audience</a:t>
            </a:r>
            <a:r>
              <a:rPr lang="da-DK" altLang="da-DK" sz="2000" dirty="0"/>
              <a:t>?</a:t>
            </a:r>
          </a:p>
          <a:p>
            <a:pPr marL="156690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altLang="da-DK" sz="2000" dirty="0"/>
              <a:t> Delimitations?</a:t>
            </a:r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 err="1"/>
              <a:t>Methodology</a:t>
            </a:r>
            <a:endParaRPr lang="da-DK" altLang="da-DK" sz="2000" dirty="0"/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 err="1"/>
              <a:t>Related</a:t>
            </a:r>
            <a:r>
              <a:rPr lang="da-DK" altLang="da-DK" sz="2000" dirty="0"/>
              <a:t> </a:t>
            </a:r>
            <a:r>
              <a:rPr lang="da-DK" altLang="da-DK" sz="2000" dirty="0" err="1"/>
              <a:t>work</a:t>
            </a:r>
            <a:r>
              <a:rPr lang="da-DK" altLang="da-DK" sz="2000" dirty="0"/>
              <a:t> / </a:t>
            </a:r>
            <a:r>
              <a:rPr lang="da-DK" altLang="da-DK" sz="2000" dirty="0" err="1"/>
              <a:t>theory</a:t>
            </a:r>
            <a:r>
              <a:rPr lang="da-DK" altLang="da-DK" sz="2000" dirty="0"/>
              <a:t> </a:t>
            </a:r>
            <a:r>
              <a:rPr lang="da-DK" altLang="da-DK" sz="2000" dirty="0" err="1"/>
              <a:t>that</a:t>
            </a:r>
            <a:r>
              <a:rPr lang="da-DK" altLang="da-DK" sz="2000" dirty="0"/>
              <a:t> </a:t>
            </a:r>
            <a:r>
              <a:rPr lang="da-DK" altLang="da-DK" sz="2000" dirty="0" err="1"/>
              <a:t>your</a:t>
            </a:r>
            <a:r>
              <a:rPr lang="da-DK" altLang="da-DK" sz="2000" dirty="0"/>
              <a:t> </a:t>
            </a:r>
            <a:r>
              <a:rPr lang="da-DK" altLang="da-DK" sz="2000" dirty="0" err="1"/>
              <a:t>work</a:t>
            </a:r>
            <a:r>
              <a:rPr lang="da-DK" altLang="da-DK" sz="2000" dirty="0"/>
              <a:t> is </a:t>
            </a:r>
            <a:r>
              <a:rPr lang="da-DK" altLang="da-DK" sz="2000" dirty="0" err="1"/>
              <a:t>based</a:t>
            </a:r>
            <a:r>
              <a:rPr lang="da-DK" altLang="da-DK" sz="2000" dirty="0"/>
              <a:t> on</a:t>
            </a:r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/>
              <a:t>Research design</a:t>
            </a:r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 err="1"/>
              <a:t>Results</a:t>
            </a:r>
            <a:endParaRPr lang="da-DK" altLang="da-DK" sz="2000" dirty="0"/>
          </a:p>
          <a:p>
            <a:pPr marL="11241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altLang="da-DK" sz="2000" dirty="0" err="1"/>
              <a:t>Conclusion</a:t>
            </a:r>
            <a:r>
              <a:rPr lang="da-DK" altLang="da-DK" sz="2000" dirty="0"/>
              <a:t>/</a:t>
            </a:r>
            <a:r>
              <a:rPr lang="da-DK" altLang="da-DK" sz="2000" dirty="0" err="1"/>
              <a:t>discussion</a:t>
            </a:r>
            <a:r>
              <a:rPr lang="da-DK" altLang="da-DK" sz="2000" dirty="0"/>
              <a:t>/</a:t>
            </a:r>
            <a:r>
              <a:rPr lang="da-DK" altLang="da-DK" sz="2000" dirty="0" err="1"/>
              <a:t>perspective</a:t>
            </a:r>
            <a:r>
              <a:rPr lang="da-DK" altLang="da-DK" sz="2000" dirty="0"/>
              <a:t> </a:t>
            </a:r>
          </a:p>
        </p:txBody>
      </p:sp>
      <p:sp>
        <p:nvSpPr>
          <p:cNvPr id="27651" name="Pladsholder til dias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A64A407-C3C4-4488-AA37-70148667D5A4}" type="slidenum">
              <a:rPr lang="en-US" altLang="da-DK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da-DK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sp>
        <p:nvSpPr>
          <p:cNvPr id="2765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505825" cy="633412"/>
          </a:xfrm>
        </p:spPr>
        <p:txBody>
          <a:bodyPr/>
          <a:lstStyle/>
          <a:p>
            <a:pPr algn="ctr"/>
            <a:r>
              <a:rPr lang="en-GB" altLang="da-DK" sz="4000" dirty="0"/>
              <a:t>How to write a (good) project?</a:t>
            </a:r>
            <a:endParaRPr lang="da-DK" altLang="da-DK" sz="4000" dirty="0"/>
          </a:p>
        </p:txBody>
      </p:sp>
    </p:spTree>
    <p:extLst>
      <p:ext uri="{BB962C8B-B14F-4D97-AF65-F5344CB8AC3E}">
        <p14:creationId xmlns:p14="http://schemas.microsoft.com/office/powerpoint/2010/main" val="8056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4721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altLang="da-DK" sz="2000" u="sng" dirty="0" err="1"/>
              <a:t>Agree</a:t>
            </a:r>
            <a:r>
              <a:rPr lang="da-DK" altLang="da-DK" sz="2000" u="sng" dirty="0"/>
              <a:t> upon the </a:t>
            </a:r>
            <a:r>
              <a:rPr lang="da-DK" altLang="da-DK" sz="2000" u="sng" dirty="0" err="1"/>
              <a:t>process</a:t>
            </a:r>
            <a:r>
              <a:rPr lang="da-DK" altLang="da-DK" sz="2000" u="sng" dirty="0"/>
              <a:t> </a:t>
            </a:r>
            <a:r>
              <a:rPr lang="da-DK" altLang="da-DK" sz="2000" dirty="0"/>
              <a:t>at the </a:t>
            </a:r>
            <a:r>
              <a:rPr lang="da-DK" altLang="da-DK" sz="2000" dirty="0" err="1"/>
              <a:t>first</a:t>
            </a:r>
            <a:r>
              <a:rPr lang="da-DK" altLang="da-DK" sz="2000" dirty="0"/>
              <a:t> meeting: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altLang="da-DK" sz="2000" i="1" dirty="0"/>
              <a:t>How </a:t>
            </a:r>
            <a:r>
              <a:rPr lang="da-DK" altLang="da-DK" sz="2000" i="1" dirty="0" err="1"/>
              <a:t>many</a:t>
            </a:r>
            <a:r>
              <a:rPr lang="da-DK" altLang="da-DK" sz="2000" i="1" dirty="0"/>
              <a:t> pages </a:t>
            </a:r>
            <a:r>
              <a:rPr lang="da-DK" altLang="da-DK" sz="2000" i="1" dirty="0" err="1"/>
              <a:t>will</a:t>
            </a:r>
            <a:r>
              <a:rPr lang="da-DK" altLang="da-DK" sz="2000" i="1" dirty="0"/>
              <a:t> </a:t>
            </a:r>
            <a:r>
              <a:rPr lang="da-DK" altLang="da-DK" sz="2000" i="1" dirty="0" err="1"/>
              <a:t>your</a:t>
            </a:r>
            <a:r>
              <a:rPr lang="da-DK" altLang="da-DK" sz="2000" i="1" dirty="0"/>
              <a:t> supervisor </a:t>
            </a:r>
            <a:r>
              <a:rPr lang="da-DK" altLang="da-DK" sz="2000" i="1" dirty="0" err="1"/>
              <a:t>read</a:t>
            </a:r>
            <a:r>
              <a:rPr lang="da-DK" altLang="da-DK" sz="2000" i="1" dirty="0"/>
              <a:t>, if </a:t>
            </a:r>
            <a:r>
              <a:rPr lang="da-DK" altLang="da-DK" sz="2000" i="1" dirty="0" err="1"/>
              <a:t>any</a:t>
            </a:r>
            <a:endParaRPr lang="da-DK" altLang="da-DK" sz="2000" i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altLang="da-DK" sz="2000" i="1" dirty="0"/>
              <a:t>How long in </a:t>
            </a:r>
            <a:r>
              <a:rPr lang="da-DK" altLang="da-DK" sz="2000" i="1" dirty="0" err="1"/>
              <a:t>advance</a:t>
            </a:r>
            <a:r>
              <a:rPr lang="da-DK" altLang="da-DK" sz="2000" i="1" dirty="0"/>
              <a:t> </a:t>
            </a:r>
            <a:r>
              <a:rPr lang="da-DK" altLang="da-DK" sz="2000" i="1" dirty="0" err="1"/>
              <a:t>should</a:t>
            </a:r>
            <a:r>
              <a:rPr lang="da-DK" altLang="da-DK" sz="2000" i="1" dirty="0"/>
              <a:t> </a:t>
            </a:r>
            <a:r>
              <a:rPr lang="da-DK" altLang="da-DK" sz="2000" i="1" dirty="0" err="1"/>
              <a:t>you</a:t>
            </a:r>
            <a:r>
              <a:rPr lang="da-DK" altLang="da-DK" sz="2000" i="1" dirty="0"/>
              <a:t> send </a:t>
            </a:r>
            <a:r>
              <a:rPr lang="da-DK" altLang="da-DK" sz="2000" i="1" dirty="0" err="1"/>
              <a:t>your</a:t>
            </a:r>
            <a:r>
              <a:rPr lang="da-DK" altLang="da-DK" sz="2000" i="1" dirty="0"/>
              <a:t> </a:t>
            </a:r>
            <a:r>
              <a:rPr lang="da-DK" altLang="da-DK" sz="2000" i="1" dirty="0" err="1"/>
              <a:t>text</a:t>
            </a:r>
            <a:r>
              <a:rPr lang="da-DK" altLang="da-DK" sz="2000" i="1" dirty="0"/>
              <a:t> / </a:t>
            </a:r>
            <a:r>
              <a:rPr lang="da-DK" altLang="da-DK" sz="2000" i="1" dirty="0" err="1"/>
              <a:t>questions</a:t>
            </a:r>
            <a:r>
              <a:rPr lang="da-DK" altLang="da-DK" sz="2000" i="1" dirty="0"/>
              <a:t> to </a:t>
            </a:r>
            <a:r>
              <a:rPr lang="da-DK" altLang="da-DK" sz="2000" i="1" dirty="0" err="1"/>
              <a:t>your</a:t>
            </a:r>
            <a:r>
              <a:rPr lang="da-DK" altLang="da-DK" sz="2000" i="1" dirty="0"/>
              <a:t> supervisor?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a-DK" altLang="da-DK" sz="20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da-DK" sz="2000" dirty="0"/>
              <a:t>It is not a good idea to get supervision without </a:t>
            </a:r>
            <a:r>
              <a:rPr lang="en-US" altLang="da-DK" sz="2000" u="sng" dirty="0"/>
              <a:t>being prepared</a:t>
            </a:r>
            <a:r>
              <a:rPr lang="en-US" altLang="da-DK" sz="2000" dirty="0"/>
              <a:t>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da-DK" sz="2000" dirty="0"/>
              <a:t>Prior to the meeting ( two- three days in advance) send the questions you want to discuss at the meeting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da-DK" sz="2000" dirty="0"/>
              <a:t>Make sure you </a:t>
            </a:r>
            <a:r>
              <a:rPr lang="en-US" altLang="da-DK" sz="2000" u="sng" dirty="0"/>
              <a:t>ask</a:t>
            </a:r>
            <a:r>
              <a:rPr lang="en-US" altLang="da-DK" sz="2000" dirty="0"/>
              <a:t> exactly what you are unsure about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da-DK" sz="2000" u="sng" dirty="0"/>
              <a:t>Make notes </a:t>
            </a:r>
            <a:r>
              <a:rPr lang="en-US" altLang="da-DK" sz="2000" dirty="0"/>
              <a:t>of the comments and suggestions (mail to supervisor?)</a:t>
            </a:r>
          </a:p>
          <a:p>
            <a:pPr>
              <a:buNone/>
            </a:pPr>
            <a:endParaRPr lang="en-US" altLang="da-DK" sz="2000" dirty="0"/>
          </a:p>
          <a:p>
            <a:pPr>
              <a:buFont typeface="Wingdings" pitchFamily="2" charset="2"/>
              <a:buNone/>
            </a:pPr>
            <a:r>
              <a:rPr lang="en-US" altLang="da-DK" sz="2000" i="1" dirty="0"/>
              <a:t>      </a:t>
            </a:r>
            <a:r>
              <a:rPr lang="en-US" altLang="da-DK" sz="2000" b="1" i="1" dirty="0">
                <a:solidFill>
                  <a:srgbClr val="FF3300"/>
                </a:solidFill>
              </a:rPr>
              <a:t>In other words, please use your time </a:t>
            </a:r>
          </a:p>
          <a:p>
            <a:pPr>
              <a:buFont typeface="Wingdings" pitchFamily="2" charset="2"/>
              <a:buNone/>
            </a:pPr>
            <a:r>
              <a:rPr lang="en-US" altLang="da-DK" sz="2000" b="1" i="1" dirty="0">
                <a:solidFill>
                  <a:srgbClr val="FF3300"/>
                </a:solidFill>
              </a:rPr>
              <a:t>      with the supervisor wisely!</a:t>
            </a:r>
          </a:p>
          <a:p>
            <a:endParaRPr lang="da-DK" altLang="da-DK" sz="2000" b="1" dirty="0"/>
          </a:p>
        </p:txBody>
      </p:sp>
      <p:sp>
        <p:nvSpPr>
          <p:cNvPr id="29699" name="Titel 2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706437"/>
          </a:xfrm>
        </p:spPr>
        <p:txBody>
          <a:bodyPr/>
          <a:lstStyle/>
          <a:p>
            <a:pPr algn="ctr"/>
            <a:r>
              <a:rPr lang="da-DK" altLang="da-DK" sz="3600" dirty="0">
                <a:solidFill>
                  <a:schemeClr val="tx2"/>
                </a:solidFill>
              </a:rPr>
              <a:t>Supervision  - a </a:t>
            </a:r>
            <a:r>
              <a:rPr lang="da-DK" altLang="da-DK" sz="3600" dirty="0" err="1">
                <a:solidFill>
                  <a:schemeClr val="tx2"/>
                </a:solidFill>
              </a:rPr>
              <a:t>few</a:t>
            </a:r>
            <a:r>
              <a:rPr lang="da-DK" altLang="da-DK" sz="3600" dirty="0">
                <a:solidFill>
                  <a:schemeClr val="tx2"/>
                </a:solidFill>
              </a:rPr>
              <a:t> </a:t>
            </a:r>
            <a:r>
              <a:rPr lang="da-DK" altLang="da-DK" sz="3600" dirty="0" err="1">
                <a:solidFill>
                  <a:schemeClr val="tx2"/>
                </a:solidFill>
              </a:rPr>
              <a:t>things</a:t>
            </a:r>
            <a:r>
              <a:rPr lang="da-DK" altLang="da-DK" sz="3600" dirty="0">
                <a:solidFill>
                  <a:schemeClr val="tx2"/>
                </a:solidFill>
              </a:rPr>
              <a:t> to </a:t>
            </a:r>
            <a:r>
              <a:rPr lang="da-DK" altLang="da-DK" sz="3600" dirty="0" err="1">
                <a:solidFill>
                  <a:schemeClr val="tx2"/>
                </a:solidFill>
              </a:rPr>
              <a:t>remember</a:t>
            </a:r>
            <a:endParaRPr lang="da-DK" altLang="da-DK" sz="3600" dirty="0">
              <a:solidFill>
                <a:schemeClr val="tx2"/>
              </a:solidFill>
            </a:endParaRPr>
          </a:p>
        </p:txBody>
      </p:sp>
      <p:sp>
        <p:nvSpPr>
          <p:cNvPr id="29700" name="Pladsholder til dias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E0EFF2E-3357-423B-81BA-DEDB6E8E9638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933950" y="6172958"/>
            <a:ext cx="27583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30130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600" y="93663"/>
            <a:ext cx="2406650" cy="631825"/>
          </a:xfrm>
        </p:spPr>
        <p:txBody>
          <a:bodyPr/>
          <a:lstStyle/>
          <a:p>
            <a:pPr algn="l" eaLnBrk="1" hangingPunct="1"/>
            <a:r>
              <a:rPr lang="en-GB" altLang="en-US" sz="4800" u="sng" dirty="0">
                <a:latin typeface="Gill Sans MT" panose="020B0502020104020203" pitchFamily="34" charset="0"/>
              </a:rPr>
              <a:t>Agenda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828675"/>
            <a:ext cx="8715375" cy="5472113"/>
          </a:xfrm>
        </p:spPr>
        <p:txBody>
          <a:bodyPr/>
          <a:lstStyle/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en-GB" altLang="en-US" sz="2800" dirty="0" err="1"/>
              <a:t>Formalia</a:t>
            </a:r>
            <a:r>
              <a:rPr lang="en-GB" altLang="en-US" sz="2800" dirty="0"/>
              <a:t> </a:t>
            </a:r>
            <a:r>
              <a:rPr lang="en-GB" altLang="en-US" sz="2800" i="1" dirty="0"/>
              <a:t>(home page and course description)</a:t>
            </a:r>
          </a:p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en-GB" altLang="en-US" sz="2800" dirty="0"/>
              <a:t>Remember to register for the course </a:t>
            </a:r>
          </a:p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en-US" sz="2800" dirty="0" err="1"/>
              <a:t>Choice</a:t>
            </a:r>
            <a:r>
              <a:rPr lang="da-DK" altLang="en-US" sz="2800" dirty="0"/>
              <a:t> of </a:t>
            </a:r>
            <a:r>
              <a:rPr lang="da-DK" altLang="en-US" sz="2800" dirty="0" err="1"/>
              <a:t>topic</a:t>
            </a:r>
            <a:r>
              <a:rPr lang="da-DK" altLang="en-US" sz="2800" dirty="0"/>
              <a:t> and </a:t>
            </a:r>
            <a:r>
              <a:rPr lang="da-DK" altLang="en-US" sz="2800" dirty="0" err="1"/>
              <a:t>group</a:t>
            </a:r>
            <a:r>
              <a:rPr lang="da-DK" altLang="en-US" sz="2800" dirty="0"/>
              <a:t> formation </a:t>
            </a:r>
            <a:r>
              <a:rPr lang="da-DK" altLang="en-US" sz="1800" dirty="0">
                <a:solidFill>
                  <a:schemeClr val="tx2"/>
                </a:solidFill>
              </a:rPr>
              <a:t>(</a:t>
            </a:r>
            <a:r>
              <a:rPr lang="da-DK" altLang="en-US" sz="1800" dirty="0" err="1">
                <a:solidFill>
                  <a:schemeClr val="tx2"/>
                </a:solidFill>
              </a:rPr>
              <a:t>no</a:t>
            </a:r>
            <a:r>
              <a:rPr lang="da-DK" altLang="en-US" sz="1800" dirty="0">
                <a:solidFill>
                  <a:schemeClr val="tx2"/>
                </a:solidFill>
              </a:rPr>
              <a:t> </a:t>
            </a:r>
            <a:r>
              <a:rPr lang="da-DK" altLang="en-US" sz="1800" dirty="0" err="1">
                <a:solidFill>
                  <a:schemeClr val="tx2"/>
                </a:solidFill>
              </a:rPr>
              <a:t>later</a:t>
            </a:r>
            <a:r>
              <a:rPr lang="da-DK" altLang="en-US" sz="1800" dirty="0">
                <a:solidFill>
                  <a:schemeClr val="tx2"/>
                </a:solidFill>
              </a:rPr>
              <a:t> </a:t>
            </a:r>
            <a:r>
              <a:rPr lang="da-DK" altLang="en-US" sz="1800" dirty="0" err="1">
                <a:solidFill>
                  <a:schemeClr val="tx2"/>
                </a:solidFill>
              </a:rPr>
              <a:t>than</a:t>
            </a:r>
            <a:r>
              <a:rPr lang="da-DK" altLang="en-US" sz="1800" dirty="0">
                <a:solidFill>
                  <a:schemeClr val="tx2"/>
                </a:solidFill>
              </a:rPr>
              <a:t> 1. of May)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en-US" altLang="en-US" i="1" dirty="0"/>
              <a:t>  </a:t>
            </a:r>
            <a:r>
              <a:rPr lang="en-US" altLang="en-US" sz="1800" i="1" dirty="0"/>
              <a:t>Filling out the digital form with group members and choice of two topics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en-US" altLang="en-US" sz="1800" i="1" dirty="0"/>
              <a:t>  Blackboard-forum to seek </a:t>
            </a:r>
            <a:r>
              <a:rPr lang="en-US" altLang="en-US" sz="1800" i="1" dirty="0" err="1"/>
              <a:t>potentiel</a:t>
            </a:r>
            <a:r>
              <a:rPr lang="en-US" altLang="en-US" sz="1800" i="1" dirty="0"/>
              <a:t> group members  </a:t>
            </a:r>
          </a:p>
          <a:p>
            <a:pPr marL="360000" lvl="2" indent="0" eaLnBrk="1" hangingPunct="1">
              <a:lnSpc>
                <a:spcPct val="100000"/>
              </a:lnSpc>
              <a:buNone/>
              <a:defRPr/>
            </a:pPr>
            <a:r>
              <a:rPr lang="en-US" altLang="en-US" sz="1800" i="1" dirty="0">
                <a:solidFill>
                  <a:schemeClr val="tx2"/>
                </a:solidFill>
              </a:rPr>
              <a:t>       (‘lonely’ students are grouped administratively after 1. of May)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  <a:defRPr/>
            </a:pPr>
            <a:r>
              <a:rPr lang="en-US" altLang="en-US" sz="1800" i="1" dirty="0"/>
              <a:t>  What is a good topic?</a:t>
            </a:r>
            <a:endParaRPr lang="da-DK" altLang="en-US" sz="1800" i="1" dirty="0"/>
          </a:p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en-US" sz="2800" dirty="0"/>
              <a:t>Supervision and </a:t>
            </a:r>
            <a:r>
              <a:rPr lang="da-DK" altLang="en-US" sz="2800" dirty="0" err="1"/>
              <a:t>writing</a:t>
            </a:r>
            <a:r>
              <a:rPr lang="da-DK" altLang="en-US" sz="2800" dirty="0"/>
              <a:t> </a:t>
            </a:r>
            <a:r>
              <a:rPr lang="da-DK" altLang="en-US" sz="2800" dirty="0" err="1"/>
              <a:t>process</a:t>
            </a:r>
            <a:endParaRPr lang="da-DK" altLang="en-US" sz="2800" dirty="0"/>
          </a:p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en-US" sz="2800" dirty="0" err="1"/>
              <a:t>Handing</a:t>
            </a:r>
            <a:r>
              <a:rPr lang="da-DK" altLang="en-US" sz="2800" dirty="0"/>
              <a:t> in and oral </a:t>
            </a:r>
            <a:r>
              <a:rPr lang="da-DK" altLang="en-US" sz="2800" dirty="0" err="1"/>
              <a:t>defense</a:t>
            </a:r>
            <a:r>
              <a:rPr lang="da-DK" altLang="en-US" sz="2800" dirty="0"/>
              <a:t> of </a:t>
            </a:r>
            <a:r>
              <a:rPr lang="da-DK" altLang="en-US" sz="2800" dirty="0" err="1"/>
              <a:t>your</a:t>
            </a:r>
            <a:r>
              <a:rPr lang="da-DK" altLang="en-US" sz="2800" dirty="0"/>
              <a:t> seminar </a:t>
            </a:r>
            <a:r>
              <a:rPr lang="da-DK" altLang="en-US" sz="2800" dirty="0" err="1"/>
              <a:t>project</a:t>
            </a:r>
            <a:endParaRPr lang="da-DK" altLang="en-US" sz="2800" dirty="0"/>
          </a:p>
          <a:p>
            <a:pPr marL="514350" indent="-514350"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da-DK" altLang="en-US" sz="2800" dirty="0" err="1"/>
              <a:t>Questions</a:t>
            </a:r>
            <a:r>
              <a:rPr lang="da-DK" altLang="en-US" sz="2800" dirty="0"/>
              <a:t>?</a:t>
            </a:r>
          </a:p>
        </p:txBody>
      </p:sp>
      <p:sp>
        <p:nvSpPr>
          <p:cNvPr id="13316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1BF6DE-E5FC-427C-A777-86FA6A91E0BE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857750" y="6172958"/>
            <a:ext cx="28345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02396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71463" y="180974"/>
            <a:ext cx="8769350" cy="728663"/>
          </a:xfrm>
        </p:spPr>
        <p:txBody>
          <a:bodyPr/>
          <a:lstStyle/>
          <a:p>
            <a:pPr algn="ctr"/>
            <a:r>
              <a:rPr lang="en-GB" altLang="en-US" dirty="0"/>
              <a:t>Handing in and the oral exam</a:t>
            </a:r>
            <a:endParaRPr lang="da-DK" altLang="en-US" dirty="0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42888" y="981075"/>
            <a:ext cx="8964612" cy="51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da-DK" altLang="en-US" sz="1800" dirty="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</a:rPr>
              <a:t> </a:t>
            </a:r>
            <a:r>
              <a:rPr lang="en-US" altLang="en-US" sz="1800" dirty="0">
                <a:ea typeface="ヒラギノ角ゴ ProN W3" pitchFamily="-84" charset="-128"/>
              </a:rPr>
              <a:t>Maximum of 30 pages for two students and 35 pages for three students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altLang="en-US" sz="1200" dirty="0">
                <a:ea typeface="ヒラギノ角ゴ ProN W3" pitchFamily="-84" charset="-128"/>
              </a:rPr>
              <a:t>     </a:t>
            </a:r>
            <a:r>
              <a:rPr lang="en-US" altLang="en-US" sz="1400" dirty="0">
                <a:ea typeface="ヒラギノ角ゴ ProN W3" pitchFamily="-84" charset="-128"/>
              </a:rPr>
              <a:t>(additional pages are allowed for front page, table of contents, abstract, reference list and appendices)   </a:t>
            </a:r>
            <a:endParaRPr lang="en-US" altLang="da-DK" sz="1400" dirty="0">
              <a:ea typeface="ヒラギノ角ゴ ProN W3" pitchFamily="-8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altLang="da-DK" sz="1400" dirty="0">
              <a:ea typeface="ヒラギノ角ゴ ProN W3" pitchFamily="-8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altLang="da-DK" sz="1800" dirty="0">
                <a:ea typeface="ヒラギノ角ゴ ProN W3" pitchFamily="-84" charset="-128"/>
              </a:rPr>
              <a:t> Handing in in week 49/50 (to be announced) 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endParaRPr lang="en-US" altLang="da-DK" sz="1800" dirty="0">
              <a:ea typeface="ヒラギノ角ゴ ProN W3" pitchFamily="-8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altLang="da-DK" sz="1800" dirty="0">
                <a:ea typeface="ヒラギノ角ゴ ProN W3" pitchFamily="-84" charset="-128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altLang="en-US" sz="1800" dirty="0">
                <a:ea typeface="ヒラギノ角ゴ ProN W3" pitchFamily="-84" charset="-128"/>
              </a:rPr>
              <a:t> T</a:t>
            </a:r>
            <a:r>
              <a:rPr lang="en-US" altLang="da-DK" sz="1800" dirty="0">
                <a:ea typeface="ヒラギノ角ゴ ProN W3" pitchFamily="-84" charset="-128"/>
              </a:rPr>
              <a:t>he oral examination lasts approx. 30 minutes for projects with 2 students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altLang="da-DK" sz="1800" dirty="0">
                <a:ea typeface="ヒラギノ角ゴ ProN W3" pitchFamily="-84" charset="-128"/>
              </a:rPr>
              <a:t>    and 40 minutes for projects with 3 students, including grading and feedback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altLang="da-DK" sz="1800" dirty="0">
              <a:ea typeface="ヒラギノ角ゴ ProN W3" pitchFamily="-8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lang="en-US" altLang="da-DK" sz="1800" dirty="0">
                <a:ea typeface="ヒラギノ角ゴ ProN W3" pitchFamily="-84" charset="-128"/>
              </a:rPr>
              <a:t> Start wit a short presentation (approx. 3 minutes) of your work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n-US" altLang="da-DK" sz="1800" dirty="0">
              <a:ea typeface="ヒラギノ角ゴ ProN W3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Not just a summary!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Topic/problem statement and motivation/applications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How did you solve the problem?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How was the process (problems?)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Results and their reliability/validity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Implications for theory and practice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Tx/>
              <a:buFont typeface="Wingdings" pitchFamily="2" charset="2"/>
              <a:buChar char="ü"/>
              <a:defRPr/>
            </a:pPr>
            <a:r>
              <a:rPr lang="en-US" altLang="da-DK" sz="1800" dirty="0">
                <a:ea typeface="ヒラギノ角ゴ ProN W3" pitchFamily="-84" charset="-128"/>
              </a:rPr>
              <a:t>Anything new happened in the period after you turned in the project</a:t>
            </a:r>
          </a:p>
        </p:txBody>
      </p:sp>
      <p:sp>
        <p:nvSpPr>
          <p:cNvPr id="30724" name="Pladsholder til dias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B068AD-2634-4F4E-856A-9FED2B55B4C5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2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Pladsholder til indhold 2"/>
          <p:cNvSpPr>
            <a:spLocks noGrp="1"/>
          </p:cNvSpPr>
          <p:nvPr>
            <p:ph idx="1"/>
          </p:nvPr>
        </p:nvSpPr>
        <p:spPr>
          <a:xfrm>
            <a:off x="250825" y="2533650"/>
            <a:ext cx="8229600" cy="36210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a-DK" altLang="en-US" sz="9600" dirty="0">
                <a:latin typeface="Arial Black" pitchFamily="34" charset="0"/>
              </a:rPr>
              <a:t>         </a:t>
            </a:r>
            <a:r>
              <a:rPr lang="da-DK" altLang="en-US" sz="13000" dirty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en-US" altLang="en-US" sz="13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933950" y="6172958"/>
            <a:ext cx="2758350" cy="352190"/>
          </a:xfrm>
        </p:spPr>
        <p:txBody>
          <a:bodyPr/>
          <a:lstStyle/>
          <a:p>
            <a:pPr>
              <a:defRPr/>
            </a:pPr>
            <a:r>
              <a:rPr lang="da-DK" alt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7433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64002"/>
            <a:ext cx="8924924" cy="65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8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2092"/>
            <a:ext cx="9029700" cy="64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3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3647"/>
            <a:ext cx="8963025" cy="384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95725"/>
            <a:ext cx="8943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1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en-US"/>
              <a:t>Informationsmøde om HA Bachelorprojekt  FO2016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1670"/>
            <a:ext cx="9029700" cy="63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029"/>
            <a:ext cx="8924925" cy="65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8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altLang="en-US"/>
              <a:t>Informationsmøde om HA Bachelorprojekt  FO2016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A7355-ACFE-468A-9D51-57FC8592143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8600"/>
            <a:ext cx="89344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2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dias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DB7840-33E5-4715-B6A6-D06387B3646F}" type="slidenum">
              <a:rPr lang="en-US" altLang="en-US" sz="1000" smtClean="0">
                <a:solidFill>
                  <a:srgbClr val="898989"/>
                </a:solidFill>
                <a:ea typeface="ヒラギノ角ゴ ProN W3" pitchFamily="-8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ea typeface="ヒラギノ角ゴ ProN W3" pitchFamily="-84" charset="-12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1"/>
          <a:stretch/>
        </p:blipFill>
        <p:spPr bwMode="auto">
          <a:xfrm>
            <a:off x="221928" y="765175"/>
            <a:ext cx="4032448" cy="578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24" y="765175"/>
            <a:ext cx="4664758" cy="578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7" name="Titel 1"/>
          <p:cNvSpPr txBox="1">
            <a:spLocks/>
          </p:cNvSpPr>
          <p:nvPr/>
        </p:nvSpPr>
        <p:spPr bwMode="auto">
          <a:xfrm>
            <a:off x="288925" y="-100013"/>
            <a:ext cx="8769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dirty="0"/>
              <a:t>Choice of topic?</a:t>
            </a:r>
            <a:endParaRPr lang="da-D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9416356"/>
      </p:ext>
    </p:extLst>
  </p:cSld>
  <p:clrMapOvr>
    <a:masterClrMapping/>
  </p:clrMapOvr>
</p:sld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Skærmshow (4:3)</PresentationFormat>
  <Paragraphs>119</Paragraphs>
  <Slides>21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Black</vt:lpstr>
      <vt:lpstr>Gill Sans</vt:lpstr>
      <vt:lpstr>Gill Sans MT</vt:lpstr>
      <vt:lpstr>Wingdings</vt:lpstr>
      <vt:lpstr>ヒラギノ角ゴ ProN W3</vt:lpstr>
      <vt:lpstr>SDU</vt:lpstr>
      <vt:lpstr>Seminar in  Business Economics  Fall 2017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What is a good topic?</vt:lpstr>
      <vt:lpstr>PowerPoint-præsentation</vt:lpstr>
      <vt:lpstr>PowerPoint-præsentation</vt:lpstr>
      <vt:lpstr>What if your topic(s) are not approved? </vt:lpstr>
      <vt:lpstr>What does it take  to write a good project?</vt:lpstr>
      <vt:lpstr>How to write a (good) project?</vt:lpstr>
      <vt:lpstr>Supervision  - a few things to remember</vt:lpstr>
      <vt:lpstr>Handing in and the oral exam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2017-07-05T13:15:22Z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{"635690283596553901:635949333201709347":[],"635690283596553901:635950090982861791":[],"635690283596553901:635950219794989669":[]}</vt:lpwstr>
  </property>
  <property fmtid="{D5CDD505-2E9C-101B-9397-08002B2CF9AE}" pid="3" name="CustomerId">
    <vt:lpwstr>sdu</vt:lpwstr>
  </property>
  <property fmtid="{D5CDD505-2E9C-101B-9397-08002B2CF9AE}" pid="4" name="TemplateId">
    <vt:lpwstr>636160156506926346</vt:lpwstr>
  </property>
  <property fmtid="{D5CDD505-2E9C-101B-9397-08002B2CF9AE}" pid="5" name="UserProfileId">
    <vt:lpwstr>636166271080368056</vt:lpwstr>
  </property>
</Properties>
</file>